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5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60" r:id="rId206"/>
    <p:sldId id="461" r:id="rId207"/>
    <p:sldId id="462" r:id="rId208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94660"/>
  </p:normalViewPr>
  <p:slideViewPr>
    <p:cSldViewPr>
      <p:cViewPr varScale="1">
        <p:scale>
          <a:sx n="108" d="100"/>
          <a:sy n="108" d="100"/>
        </p:scale>
        <p:origin x="15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customXml" Target="../customXml/item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customXml" Target="../customXml/item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622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10" y="3556"/>
            <a:ext cx="820419" cy="819785"/>
          </a:xfrm>
          <a:custGeom>
            <a:avLst/>
            <a:gdLst/>
            <a:ahLst/>
            <a:cxnLst/>
            <a:rect l="l" t="t" r="r" b="b"/>
            <a:pathLst>
              <a:path w="820419" h="819785">
                <a:moveTo>
                  <a:pt x="819949" y="0"/>
                </a:moveTo>
                <a:lnTo>
                  <a:pt x="506" y="0"/>
                </a:lnTo>
                <a:lnTo>
                  <a:pt x="0" y="819404"/>
                </a:lnTo>
                <a:lnTo>
                  <a:pt x="505" y="819404"/>
                </a:lnTo>
                <a:lnTo>
                  <a:pt x="48654" y="818012"/>
                </a:lnTo>
                <a:lnTo>
                  <a:pt x="96070" y="813890"/>
                </a:lnTo>
                <a:lnTo>
                  <a:pt x="142676" y="807114"/>
                </a:lnTo>
                <a:lnTo>
                  <a:pt x="188396" y="797760"/>
                </a:lnTo>
                <a:lnTo>
                  <a:pt x="233153" y="785906"/>
                </a:lnTo>
                <a:lnTo>
                  <a:pt x="276870" y="771629"/>
                </a:lnTo>
                <a:lnTo>
                  <a:pt x="319470" y="755005"/>
                </a:lnTo>
                <a:lnTo>
                  <a:pt x="360876" y="736111"/>
                </a:lnTo>
                <a:lnTo>
                  <a:pt x="401012" y="715024"/>
                </a:lnTo>
                <a:lnTo>
                  <a:pt x="439800" y="691821"/>
                </a:lnTo>
                <a:lnTo>
                  <a:pt x="477163" y="666580"/>
                </a:lnTo>
                <a:lnTo>
                  <a:pt x="513026" y="639376"/>
                </a:lnTo>
                <a:lnTo>
                  <a:pt x="547310" y="610287"/>
                </a:lnTo>
                <a:lnTo>
                  <a:pt x="579940" y="579389"/>
                </a:lnTo>
                <a:lnTo>
                  <a:pt x="610838" y="546760"/>
                </a:lnTo>
                <a:lnTo>
                  <a:pt x="639927" y="512477"/>
                </a:lnTo>
                <a:lnTo>
                  <a:pt x="667130" y="476615"/>
                </a:lnTo>
                <a:lnTo>
                  <a:pt x="692372" y="439253"/>
                </a:lnTo>
                <a:lnTo>
                  <a:pt x="715574" y="400467"/>
                </a:lnTo>
                <a:lnTo>
                  <a:pt x="736660" y="360334"/>
                </a:lnTo>
                <a:lnTo>
                  <a:pt x="755553" y="318930"/>
                </a:lnTo>
                <a:lnTo>
                  <a:pt x="772177" y="276333"/>
                </a:lnTo>
                <a:lnTo>
                  <a:pt x="786454" y="232620"/>
                </a:lnTo>
                <a:lnTo>
                  <a:pt x="798307" y="187868"/>
                </a:lnTo>
                <a:lnTo>
                  <a:pt x="807660" y="142152"/>
                </a:lnTo>
                <a:lnTo>
                  <a:pt x="814436" y="95551"/>
                </a:lnTo>
                <a:lnTo>
                  <a:pt x="818558" y="48141"/>
                </a:lnTo>
                <a:lnTo>
                  <a:pt x="819949" y="0"/>
                </a:lnTo>
                <a:close/>
              </a:path>
            </a:pathLst>
          </a:custGeom>
          <a:solidFill>
            <a:srgbClr val="FDF9F4">
              <a:alpha val="3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010" y="3556"/>
            <a:ext cx="820419" cy="819785"/>
          </a:xfrm>
          <a:custGeom>
            <a:avLst/>
            <a:gdLst/>
            <a:ahLst/>
            <a:cxnLst/>
            <a:rect l="l" t="t" r="r" b="b"/>
            <a:pathLst>
              <a:path w="820419" h="819785">
                <a:moveTo>
                  <a:pt x="819949" y="0"/>
                </a:moveTo>
                <a:lnTo>
                  <a:pt x="818558" y="48141"/>
                </a:lnTo>
                <a:lnTo>
                  <a:pt x="814436" y="95551"/>
                </a:lnTo>
                <a:lnTo>
                  <a:pt x="807660" y="142152"/>
                </a:lnTo>
                <a:lnTo>
                  <a:pt x="798307" y="187868"/>
                </a:lnTo>
                <a:lnTo>
                  <a:pt x="786454" y="232620"/>
                </a:lnTo>
                <a:lnTo>
                  <a:pt x="772177" y="276333"/>
                </a:lnTo>
                <a:lnTo>
                  <a:pt x="755553" y="318930"/>
                </a:lnTo>
                <a:lnTo>
                  <a:pt x="736660" y="360334"/>
                </a:lnTo>
                <a:lnTo>
                  <a:pt x="715574" y="400467"/>
                </a:lnTo>
                <a:lnTo>
                  <a:pt x="692372" y="439253"/>
                </a:lnTo>
                <a:lnTo>
                  <a:pt x="667130" y="476615"/>
                </a:lnTo>
                <a:lnTo>
                  <a:pt x="639927" y="512477"/>
                </a:lnTo>
                <a:lnTo>
                  <a:pt x="610838" y="546760"/>
                </a:lnTo>
                <a:lnTo>
                  <a:pt x="579940" y="579389"/>
                </a:lnTo>
                <a:lnTo>
                  <a:pt x="547310" y="610287"/>
                </a:lnTo>
                <a:lnTo>
                  <a:pt x="513026" y="639376"/>
                </a:lnTo>
                <a:lnTo>
                  <a:pt x="477163" y="666580"/>
                </a:lnTo>
                <a:lnTo>
                  <a:pt x="439800" y="691821"/>
                </a:lnTo>
                <a:lnTo>
                  <a:pt x="401012" y="715024"/>
                </a:lnTo>
                <a:lnTo>
                  <a:pt x="360876" y="736111"/>
                </a:lnTo>
                <a:lnTo>
                  <a:pt x="319470" y="755005"/>
                </a:lnTo>
                <a:lnTo>
                  <a:pt x="276870" y="771629"/>
                </a:lnTo>
                <a:lnTo>
                  <a:pt x="233153" y="785906"/>
                </a:lnTo>
                <a:lnTo>
                  <a:pt x="188396" y="797760"/>
                </a:lnTo>
                <a:lnTo>
                  <a:pt x="142676" y="807114"/>
                </a:lnTo>
                <a:lnTo>
                  <a:pt x="96070" y="813890"/>
                </a:lnTo>
                <a:lnTo>
                  <a:pt x="48654" y="818012"/>
                </a:lnTo>
                <a:lnTo>
                  <a:pt x="505" y="819404"/>
                </a:lnTo>
                <a:lnTo>
                  <a:pt x="337" y="819404"/>
                </a:lnTo>
                <a:lnTo>
                  <a:pt x="168" y="819404"/>
                </a:lnTo>
                <a:lnTo>
                  <a:pt x="0" y="819404"/>
                </a:lnTo>
                <a:lnTo>
                  <a:pt x="506" y="0"/>
                </a:lnTo>
                <a:lnTo>
                  <a:pt x="819949" y="0"/>
                </a:lnTo>
                <a:close/>
              </a:path>
            </a:pathLst>
          </a:custGeom>
          <a:ln w="12699">
            <a:solidFill>
              <a:srgbClr val="D2C3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6" y="6095"/>
            <a:ext cx="1784604" cy="178307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8821" y="21081"/>
            <a:ext cx="1702435" cy="1702435"/>
          </a:xfrm>
          <a:custGeom>
            <a:avLst/>
            <a:gdLst/>
            <a:ahLst/>
            <a:cxnLst/>
            <a:rect l="l" t="t" r="r" b="b"/>
            <a:pathLst>
              <a:path w="1702435" h="1702435">
                <a:moveTo>
                  <a:pt x="0" y="851154"/>
                </a:moveTo>
                <a:lnTo>
                  <a:pt x="1347" y="802859"/>
                </a:lnTo>
                <a:lnTo>
                  <a:pt x="5341" y="755271"/>
                </a:lnTo>
                <a:lnTo>
                  <a:pt x="11909" y="708461"/>
                </a:lnTo>
                <a:lnTo>
                  <a:pt x="20981" y="662500"/>
                </a:lnTo>
                <a:lnTo>
                  <a:pt x="32484" y="617462"/>
                </a:lnTo>
                <a:lnTo>
                  <a:pt x="46346" y="573417"/>
                </a:lnTo>
                <a:lnTo>
                  <a:pt x="62495" y="530438"/>
                </a:lnTo>
                <a:lnTo>
                  <a:pt x="80860" y="488596"/>
                </a:lnTo>
                <a:lnTo>
                  <a:pt x="101369" y="447964"/>
                </a:lnTo>
                <a:lnTo>
                  <a:pt x="123949" y="408613"/>
                </a:lnTo>
                <a:lnTo>
                  <a:pt x="148530" y="370615"/>
                </a:lnTo>
                <a:lnTo>
                  <a:pt x="175039" y="334042"/>
                </a:lnTo>
                <a:lnTo>
                  <a:pt x="203404" y="298966"/>
                </a:lnTo>
                <a:lnTo>
                  <a:pt x="233553" y="265459"/>
                </a:lnTo>
                <a:lnTo>
                  <a:pt x="265416" y="233593"/>
                </a:lnTo>
                <a:lnTo>
                  <a:pt x="298919" y="203439"/>
                </a:lnTo>
                <a:lnTo>
                  <a:pt x="333991" y="175070"/>
                </a:lnTo>
                <a:lnTo>
                  <a:pt x="370561" y="148557"/>
                </a:lnTo>
                <a:lnTo>
                  <a:pt x="408556" y="123973"/>
                </a:lnTo>
                <a:lnTo>
                  <a:pt x="447904" y="101388"/>
                </a:lnTo>
                <a:lnTo>
                  <a:pt x="488534" y="80876"/>
                </a:lnTo>
                <a:lnTo>
                  <a:pt x="530373" y="62508"/>
                </a:lnTo>
                <a:lnTo>
                  <a:pt x="573351" y="46355"/>
                </a:lnTo>
                <a:lnTo>
                  <a:pt x="617394" y="32490"/>
                </a:lnTo>
                <a:lnTo>
                  <a:pt x="662432" y="20985"/>
                </a:lnTo>
                <a:lnTo>
                  <a:pt x="708393" y="11912"/>
                </a:lnTo>
                <a:lnTo>
                  <a:pt x="755204" y="5342"/>
                </a:lnTo>
                <a:lnTo>
                  <a:pt x="802793" y="1347"/>
                </a:lnTo>
                <a:lnTo>
                  <a:pt x="851090" y="0"/>
                </a:lnTo>
                <a:lnTo>
                  <a:pt x="899386" y="1347"/>
                </a:lnTo>
                <a:lnTo>
                  <a:pt x="946976" y="5342"/>
                </a:lnTo>
                <a:lnTo>
                  <a:pt x="993786" y="11912"/>
                </a:lnTo>
                <a:lnTo>
                  <a:pt x="1039746" y="20985"/>
                </a:lnTo>
                <a:lnTo>
                  <a:pt x="1084783" y="32490"/>
                </a:lnTo>
                <a:lnTo>
                  <a:pt x="1128825" y="46355"/>
                </a:lnTo>
                <a:lnTo>
                  <a:pt x="1171801" y="62508"/>
                </a:lnTo>
                <a:lnTo>
                  <a:pt x="1213639" y="80876"/>
                </a:lnTo>
                <a:lnTo>
                  <a:pt x="1254268" y="101388"/>
                </a:lnTo>
                <a:lnTo>
                  <a:pt x="1293614" y="123973"/>
                </a:lnTo>
                <a:lnTo>
                  <a:pt x="1331607" y="148557"/>
                </a:lnTo>
                <a:lnTo>
                  <a:pt x="1368174" y="175070"/>
                </a:lnTo>
                <a:lnTo>
                  <a:pt x="1403245" y="203439"/>
                </a:lnTo>
                <a:lnTo>
                  <a:pt x="1436746" y="233593"/>
                </a:lnTo>
                <a:lnTo>
                  <a:pt x="1468606" y="265459"/>
                </a:lnTo>
                <a:lnTo>
                  <a:pt x="1498754" y="298966"/>
                </a:lnTo>
                <a:lnTo>
                  <a:pt x="1527117" y="334042"/>
                </a:lnTo>
                <a:lnTo>
                  <a:pt x="1553624" y="370615"/>
                </a:lnTo>
                <a:lnTo>
                  <a:pt x="1578203" y="408613"/>
                </a:lnTo>
                <a:lnTo>
                  <a:pt x="1600782" y="447964"/>
                </a:lnTo>
                <a:lnTo>
                  <a:pt x="1621289" y="488596"/>
                </a:lnTo>
                <a:lnTo>
                  <a:pt x="1639653" y="530438"/>
                </a:lnTo>
                <a:lnTo>
                  <a:pt x="1655801" y="573417"/>
                </a:lnTo>
                <a:lnTo>
                  <a:pt x="1669661" y="617462"/>
                </a:lnTo>
                <a:lnTo>
                  <a:pt x="1681163" y="662500"/>
                </a:lnTo>
                <a:lnTo>
                  <a:pt x="1690234" y="708461"/>
                </a:lnTo>
                <a:lnTo>
                  <a:pt x="1696802" y="755271"/>
                </a:lnTo>
                <a:lnTo>
                  <a:pt x="1700795" y="802859"/>
                </a:lnTo>
                <a:lnTo>
                  <a:pt x="1702142" y="851154"/>
                </a:lnTo>
                <a:lnTo>
                  <a:pt x="1700795" y="899447"/>
                </a:lnTo>
                <a:lnTo>
                  <a:pt x="1696802" y="947034"/>
                </a:lnTo>
                <a:lnTo>
                  <a:pt x="1690234" y="993843"/>
                </a:lnTo>
                <a:lnTo>
                  <a:pt x="1681163" y="1039800"/>
                </a:lnTo>
                <a:lnTo>
                  <a:pt x="1669661" y="1084835"/>
                </a:lnTo>
                <a:lnTo>
                  <a:pt x="1655801" y="1128876"/>
                </a:lnTo>
                <a:lnTo>
                  <a:pt x="1639653" y="1171850"/>
                </a:lnTo>
                <a:lnTo>
                  <a:pt x="1621289" y="1213687"/>
                </a:lnTo>
                <a:lnTo>
                  <a:pt x="1600782" y="1254314"/>
                </a:lnTo>
                <a:lnTo>
                  <a:pt x="1578203" y="1293659"/>
                </a:lnTo>
                <a:lnTo>
                  <a:pt x="1553624" y="1331651"/>
                </a:lnTo>
                <a:lnTo>
                  <a:pt x="1527117" y="1368218"/>
                </a:lnTo>
                <a:lnTo>
                  <a:pt x="1498754" y="1403287"/>
                </a:lnTo>
                <a:lnTo>
                  <a:pt x="1468606" y="1436788"/>
                </a:lnTo>
                <a:lnTo>
                  <a:pt x="1436746" y="1468647"/>
                </a:lnTo>
                <a:lnTo>
                  <a:pt x="1403245" y="1498795"/>
                </a:lnTo>
                <a:lnTo>
                  <a:pt x="1368174" y="1527157"/>
                </a:lnTo>
                <a:lnTo>
                  <a:pt x="1331607" y="1553664"/>
                </a:lnTo>
                <a:lnTo>
                  <a:pt x="1293614" y="1578242"/>
                </a:lnTo>
                <a:lnTo>
                  <a:pt x="1254268" y="1600821"/>
                </a:lnTo>
                <a:lnTo>
                  <a:pt x="1213639" y="1621328"/>
                </a:lnTo>
                <a:lnTo>
                  <a:pt x="1171801" y="1639691"/>
                </a:lnTo>
                <a:lnTo>
                  <a:pt x="1128825" y="1655839"/>
                </a:lnTo>
                <a:lnTo>
                  <a:pt x="1084783" y="1669700"/>
                </a:lnTo>
                <a:lnTo>
                  <a:pt x="1039746" y="1681201"/>
                </a:lnTo>
                <a:lnTo>
                  <a:pt x="993786" y="1690272"/>
                </a:lnTo>
                <a:lnTo>
                  <a:pt x="946976" y="1696840"/>
                </a:lnTo>
                <a:lnTo>
                  <a:pt x="899386" y="1700833"/>
                </a:lnTo>
                <a:lnTo>
                  <a:pt x="851090" y="1702181"/>
                </a:lnTo>
                <a:lnTo>
                  <a:pt x="802793" y="1700833"/>
                </a:lnTo>
                <a:lnTo>
                  <a:pt x="755204" y="1696840"/>
                </a:lnTo>
                <a:lnTo>
                  <a:pt x="708393" y="1690272"/>
                </a:lnTo>
                <a:lnTo>
                  <a:pt x="662432" y="1681201"/>
                </a:lnTo>
                <a:lnTo>
                  <a:pt x="617394" y="1669700"/>
                </a:lnTo>
                <a:lnTo>
                  <a:pt x="573351" y="1655839"/>
                </a:lnTo>
                <a:lnTo>
                  <a:pt x="530373" y="1639691"/>
                </a:lnTo>
                <a:lnTo>
                  <a:pt x="488534" y="1621328"/>
                </a:lnTo>
                <a:lnTo>
                  <a:pt x="447904" y="1600821"/>
                </a:lnTo>
                <a:lnTo>
                  <a:pt x="408556" y="1578242"/>
                </a:lnTo>
                <a:lnTo>
                  <a:pt x="370561" y="1553664"/>
                </a:lnTo>
                <a:lnTo>
                  <a:pt x="333991" y="1527157"/>
                </a:lnTo>
                <a:lnTo>
                  <a:pt x="298919" y="1498795"/>
                </a:lnTo>
                <a:lnTo>
                  <a:pt x="265416" y="1468647"/>
                </a:lnTo>
                <a:lnTo>
                  <a:pt x="233553" y="1436788"/>
                </a:lnTo>
                <a:lnTo>
                  <a:pt x="203404" y="1403287"/>
                </a:lnTo>
                <a:lnTo>
                  <a:pt x="175039" y="1368218"/>
                </a:lnTo>
                <a:lnTo>
                  <a:pt x="148530" y="1331651"/>
                </a:lnTo>
                <a:lnTo>
                  <a:pt x="123949" y="1293659"/>
                </a:lnTo>
                <a:lnTo>
                  <a:pt x="101369" y="1254314"/>
                </a:lnTo>
                <a:lnTo>
                  <a:pt x="80860" y="1213687"/>
                </a:lnTo>
                <a:lnTo>
                  <a:pt x="62495" y="1171850"/>
                </a:lnTo>
                <a:lnTo>
                  <a:pt x="46346" y="1128876"/>
                </a:lnTo>
                <a:lnTo>
                  <a:pt x="32484" y="1084835"/>
                </a:lnTo>
                <a:lnTo>
                  <a:pt x="20981" y="1039800"/>
                </a:lnTo>
                <a:lnTo>
                  <a:pt x="11909" y="993843"/>
                </a:lnTo>
                <a:lnTo>
                  <a:pt x="5341" y="947034"/>
                </a:lnTo>
                <a:lnTo>
                  <a:pt x="1347" y="899447"/>
                </a:lnTo>
                <a:lnTo>
                  <a:pt x="0" y="851154"/>
                </a:lnTo>
                <a:close/>
              </a:path>
            </a:pathLst>
          </a:custGeom>
          <a:ln w="27305">
            <a:solidFill>
              <a:srgbClr val="FFF6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4" y="1043939"/>
            <a:ext cx="1159764" cy="115366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318" y="1050633"/>
            <a:ext cx="1116813" cy="111153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87318" y="1050633"/>
            <a:ext cx="1116965" cy="1111885"/>
          </a:xfrm>
          <a:custGeom>
            <a:avLst/>
            <a:gdLst/>
            <a:ahLst/>
            <a:cxnLst/>
            <a:rect l="l" t="t" r="r" b="b"/>
            <a:pathLst>
              <a:path w="1116965" h="1111885">
                <a:moveTo>
                  <a:pt x="118497" y="204634"/>
                </a:moveTo>
                <a:lnTo>
                  <a:pt x="149786" y="168741"/>
                </a:lnTo>
                <a:lnTo>
                  <a:pt x="183516" y="136234"/>
                </a:lnTo>
                <a:lnTo>
                  <a:pt x="219451" y="107137"/>
                </a:lnTo>
                <a:lnTo>
                  <a:pt x="257356" y="81474"/>
                </a:lnTo>
                <a:lnTo>
                  <a:pt x="296996" y="59270"/>
                </a:lnTo>
                <a:lnTo>
                  <a:pt x="338136" y="40547"/>
                </a:lnTo>
                <a:lnTo>
                  <a:pt x="380539" y="25331"/>
                </a:lnTo>
                <a:lnTo>
                  <a:pt x="423971" y="13644"/>
                </a:lnTo>
                <a:lnTo>
                  <a:pt x="468197" y="5510"/>
                </a:lnTo>
                <a:lnTo>
                  <a:pt x="512980" y="954"/>
                </a:lnTo>
                <a:lnTo>
                  <a:pt x="558087" y="0"/>
                </a:lnTo>
                <a:lnTo>
                  <a:pt x="603281" y="2670"/>
                </a:lnTo>
                <a:lnTo>
                  <a:pt x="648328" y="8990"/>
                </a:lnTo>
                <a:lnTo>
                  <a:pt x="692991" y="18983"/>
                </a:lnTo>
                <a:lnTo>
                  <a:pt x="737036" y="32672"/>
                </a:lnTo>
                <a:lnTo>
                  <a:pt x="780228" y="50083"/>
                </a:lnTo>
                <a:lnTo>
                  <a:pt x="822331" y="71238"/>
                </a:lnTo>
                <a:lnTo>
                  <a:pt x="863109" y="96162"/>
                </a:lnTo>
                <a:lnTo>
                  <a:pt x="902328" y="124878"/>
                </a:lnTo>
                <a:lnTo>
                  <a:pt x="939023" y="156757"/>
                </a:lnTo>
                <a:lnTo>
                  <a:pt x="972366" y="190998"/>
                </a:lnTo>
                <a:lnTo>
                  <a:pt x="1002326" y="227366"/>
                </a:lnTo>
                <a:lnTo>
                  <a:pt x="1028875" y="265625"/>
                </a:lnTo>
                <a:lnTo>
                  <a:pt x="1051985" y="305541"/>
                </a:lnTo>
                <a:lnTo>
                  <a:pt x="1071627" y="346879"/>
                </a:lnTo>
                <a:lnTo>
                  <a:pt x="1087772" y="389404"/>
                </a:lnTo>
                <a:lnTo>
                  <a:pt x="1100392" y="432881"/>
                </a:lnTo>
                <a:lnTo>
                  <a:pt x="1109458" y="477076"/>
                </a:lnTo>
                <a:lnTo>
                  <a:pt x="1114941" y="521754"/>
                </a:lnTo>
                <a:lnTo>
                  <a:pt x="1116813" y="566679"/>
                </a:lnTo>
                <a:lnTo>
                  <a:pt x="1115045" y="611617"/>
                </a:lnTo>
                <a:lnTo>
                  <a:pt x="1109608" y="656333"/>
                </a:lnTo>
                <a:lnTo>
                  <a:pt x="1100474" y="700593"/>
                </a:lnTo>
                <a:lnTo>
                  <a:pt x="1087614" y="744160"/>
                </a:lnTo>
                <a:lnTo>
                  <a:pt x="1070999" y="786801"/>
                </a:lnTo>
                <a:lnTo>
                  <a:pt x="1050601" y="828281"/>
                </a:lnTo>
                <a:lnTo>
                  <a:pt x="1026391" y="868365"/>
                </a:lnTo>
                <a:lnTo>
                  <a:pt x="998340" y="906817"/>
                </a:lnTo>
                <a:lnTo>
                  <a:pt x="967050" y="942711"/>
                </a:lnTo>
                <a:lnTo>
                  <a:pt x="933321" y="975221"/>
                </a:lnTo>
                <a:lnTo>
                  <a:pt x="897386" y="1004323"/>
                </a:lnTo>
                <a:lnTo>
                  <a:pt x="859481" y="1029991"/>
                </a:lnTo>
                <a:lnTo>
                  <a:pt x="819842" y="1052203"/>
                </a:lnTo>
                <a:lnTo>
                  <a:pt x="778703" y="1070934"/>
                </a:lnTo>
                <a:lnTo>
                  <a:pt x="736301" y="1086160"/>
                </a:lnTo>
                <a:lnTo>
                  <a:pt x="692869" y="1097856"/>
                </a:lnTo>
                <a:lnTo>
                  <a:pt x="648644" y="1105999"/>
                </a:lnTo>
                <a:lnTo>
                  <a:pt x="603861" y="1110565"/>
                </a:lnTo>
                <a:lnTo>
                  <a:pt x="558755" y="1111530"/>
                </a:lnTo>
                <a:lnTo>
                  <a:pt x="513561" y="1108869"/>
                </a:lnTo>
                <a:lnTo>
                  <a:pt x="468514" y="1102558"/>
                </a:lnTo>
                <a:lnTo>
                  <a:pt x="423851" y="1092574"/>
                </a:lnTo>
                <a:lnTo>
                  <a:pt x="379805" y="1078891"/>
                </a:lnTo>
                <a:lnTo>
                  <a:pt x="336613" y="1061487"/>
                </a:lnTo>
                <a:lnTo>
                  <a:pt x="294509" y="1040336"/>
                </a:lnTo>
                <a:lnTo>
                  <a:pt x="253729" y="1015415"/>
                </a:lnTo>
                <a:lnTo>
                  <a:pt x="214509" y="986700"/>
                </a:lnTo>
                <a:lnTo>
                  <a:pt x="177813" y="954821"/>
                </a:lnTo>
                <a:lnTo>
                  <a:pt x="144469" y="920580"/>
                </a:lnTo>
                <a:lnTo>
                  <a:pt x="114507" y="884212"/>
                </a:lnTo>
                <a:lnTo>
                  <a:pt x="87955" y="845952"/>
                </a:lnTo>
                <a:lnTo>
                  <a:pt x="64843" y="806035"/>
                </a:lnTo>
                <a:lnTo>
                  <a:pt x="45198" y="764695"/>
                </a:lnTo>
                <a:lnTo>
                  <a:pt x="29050" y="722168"/>
                </a:lnTo>
                <a:lnTo>
                  <a:pt x="16427" y="678687"/>
                </a:lnTo>
                <a:lnTo>
                  <a:pt x="7358" y="634488"/>
                </a:lnTo>
                <a:lnTo>
                  <a:pt x="1873" y="589806"/>
                </a:lnTo>
                <a:lnTo>
                  <a:pt x="0" y="544874"/>
                </a:lnTo>
                <a:lnTo>
                  <a:pt x="1767" y="499929"/>
                </a:lnTo>
                <a:lnTo>
                  <a:pt x="7203" y="455204"/>
                </a:lnTo>
                <a:lnTo>
                  <a:pt x="16338" y="410935"/>
                </a:lnTo>
                <a:lnTo>
                  <a:pt x="29201" y="367355"/>
                </a:lnTo>
                <a:lnTo>
                  <a:pt x="45819" y="324701"/>
                </a:lnTo>
                <a:lnTo>
                  <a:pt x="66221" y="283206"/>
                </a:lnTo>
                <a:lnTo>
                  <a:pt x="90438" y="243105"/>
                </a:lnTo>
                <a:lnTo>
                  <a:pt x="118497" y="204634"/>
                </a:lnTo>
                <a:close/>
              </a:path>
              <a:path w="1116965" h="1111885">
                <a:moveTo>
                  <a:pt x="220478" y="286041"/>
                </a:moveTo>
                <a:lnTo>
                  <a:pt x="193857" y="323455"/>
                </a:lnTo>
                <a:lnTo>
                  <a:pt x="171956" y="362810"/>
                </a:lnTo>
                <a:lnTo>
                  <a:pt x="154731" y="403741"/>
                </a:lnTo>
                <a:lnTo>
                  <a:pt x="142134" y="445881"/>
                </a:lnTo>
                <a:lnTo>
                  <a:pt x="134120" y="488865"/>
                </a:lnTo>
                <a:lnTo>
                  <a:pt x="130642" y="532328"/>
                </a:lnTo>
                <a:lnTo>
                  <a:pt x="131656" y="575903"/>
                </a:lnTo>
                <a:lnTo>
                  <a:pt x="137113" y="619227"/>
                </a:lnTo>
                <a:lnTo>
                  <a:pt x="146970" y="661933"/>
                </a:lnTo>
                <a:lnTo>
                  <a:pt x="161179" y="703655"/>
                </a:lnTo>
                <a:lnTo>
                  <a:pt x="179695" y="744028"/>
                </a:lnTo>
                <a:lnTo>
                  <a:pt x="202471" y="782686"/>
                </a:lnTo>
                <a:lnTo>
                  <a:pt x="229462" y="819265"/>
                </a:lnTo>
                <a:lnTo>
                  <a:pt x="260621" y="853397"/>
                </a:lnTo>
                <a:lnTo>
                  <a:pt x="295903" y="884719"/>
                </a:lnTo>
                <a:lnTo>
                  <a:pt x="334266" y="912179"/>
                </a:lnTo>
                <a:lnTo>
                  <a:pt x="374454" y="934995"/>
                </a:lnTo>
                <a:lnTo>
                  <a:pt x="416101" y="953204"/>
                </a:lnTo>
                <a:lnTo>
                  <a:pt x="458842" y="966841"/>
                </a:lnTo>
                <a:lnTo>
                  <a:pt x="502309" y="975943"/>
                </a:lnTo>
                <a:lnTo>
                  <a:pt x="546136" y="980546"/>
                </a:lnTo>
                <a:lnTo>
                  <a:pt x="589958" y="980687"/>
                </a:lnTo>
                <a:lnTo>
                  <a:pt x="633407" y="976403"/>
                </a:lnTo>
                <a:lnTo>
                  <a:pt x="676118" y="967728"/>
                </a:lnTo>
                <a:lnTo>
                  <a:pt x="717723" y="954701"/>
                </a:lnTo>
                <a:lnTo>
                  <a:pt x="757858" y="937356"/>
                </a:lnTo>
                <a:lnTo>
                  <a:pt x="796155" y="915731"/>
                </a:lnTo>
                <a:lnTo>
                  <a:pt x="832249" y="889862"/>
                </a:lnTo>
                <a:lnTo>
                  <a:pt x="865772" y="859785"/>
                </a:lnTo>
                <a:lnTo>
                  <a:pt x="896359" y="825537"/>
                </a:lnTo>
                <a:lnTo>
                  <a:pt x="922982" y="788101"/>
                </a:lnTo>
                <a:lnTo>
                  <a:pt x="944884" y="748730"/>
                </a:lnTo>
                <a:lnTo>
                  <a:pt x="962112" y="707789"/>
                </a:lnTo>
                <a:lnTo>
                  <a:pt x="974710" y="665643"/>
                </a:lnTo>
                <a:lnTo>
                  <a:pt x="982725" y="622657"/>
                </a:lnTo>
                <a:lnTo>
                  <a:pt x="986204" y="579196"/>
                </a:lnTo>
                <a:lnTo>
                  <a:pt x="985192" y="535624"/>
                </a:lnTo>
                <a:lnTo>
                  <a:pt x="979734" y="492307"/>
                </a:lnTo>
                <a:lnTo>
                  <a:pt x="969878" y="449609"/>
                </a:lnTo>
                <a:lnTo>
                  <a:pt x="955670" y="407895"/>
                </a:lnTo>
                <a:lnTo>
                  <a:pt x="937154" y="367530"/>
                </a:lnTo>
                <a:lnTo>
                  <a:pt x="914378" y="328880"/>
                </a:lnTo>
                <a:lnTo>
                  <a:pt x="887387" y="292308"/>
                </a:lnTo>
                <a:lnTo>
                  <a:pt x="856228" y="258179"/>
                </a:lnTo>
                <a:lnTo>
                  <a:pt x="820946" y="226859"/>
                </a:lnTo>
                <a:lnTo>
                  <a:pt x="782581" y="199399"/>
                </a:lnTo>
                <a:lnTo>
                  <a:pt x="742391" y="176583"/>
                </a:lnTo>
                <a:lnTo>
                  <a:pt x="700742" y="158375"/>
                </a:lnTo>
                <a:lnTo>
                  <a:pt x="658000" y="144737"/>
                </a:lnTo>
                <a:lnTo>
                  <a:pt x="614531" y="135635"/>
                </a:lnTo>
                <a:lnTo>
                  <a:pt x="570703" y="131032"/>
                </a:lnTo>
                <a:lnTo>
                  <a:pt x="526880" y="130891"/>
                </a:lnTo>
                <a:lnTo>
                  <a:pt x="483431" y="135175"/>
                </a:lnTo>
                <a:lnTo>
                  <a:pt x="440719" y="143850"/>
                </a:lnTo>
                <a:lnTo>
                  <a:pt x="399113" y="156877"/>
                </a:lnTo>
                <a:lnTo>
                  <a:pt x="358979" y="174222"/>
                </a:lnTo>
                <a:lnTo>
                  <a:pt x="320681" y="195847"/>
                </a:lnTo>
                <a:lnTo>
                  <a:pt x="284588" y="221716"/>
                </a:lnTo>
                <a:lnTo>
                  <a:pt x="251064" y="251793"/>
                </a:lnTo>
                <a:lnTo>
                  <a:pt x="220478" y="286041"/>
                </a:lnTo>
                <a:close/>
              </a:path>
            </a:pathLst>
          </a:custGeom>
          <a:ln w="12700">
            <a:solidFill>
              <a:srgbClr val="C6B7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12875" y="0"/>
            <a:ext cx="8131175" cy="6858000"/>
          </a:xfrm>
          <a:custGeom>
            <a:avLst/>
            <a:gdLst/>
            <a:ahLst/>
            <a:cxnLst/>
            <a:rect l="l" t="t" r="r" b="b"/>
            <a:pathLst>
              <a:path w="8131175" h="6858000">
                <a:moveTo>
                  <a:pt x="8131175" y="0"/>
                </a:moveTo>
                <a:lnTo>
                  <a:pt x="0" y="0"/>
                </a:lnTo>
                <a:lnTo>
                  <a:pt x="0" y="6858000"/>
                </a:lnTo>
                <a:lnTo>
                  <a:pt x="8131175" y="6858000"/>
                </a:lnTo>
                <a:lnTo>
                  <a:pt x="8131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5735" y="0"/>
            <a:ext cx="155447" cy="685799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014984" y="0"/>
            <a:ext cx="73660" cy="6858000"/>
          </a:xfrm>
          <a:custGeom>
            <a:avLst/>
            <a:gdLst/>
            <a:ahLst/>
            <a:cxnLst/>
            <a:rect l="l" t="t" r="r" b="b"/>
            <a:pathLst>
              <a:path w="73659" h="6858000">
                <a:moveTo>
                  <a:pt x="73152" y="0"/>
                </a:moveTo>
                <a:lnTo>
                  <a:pt x="0" y="0"/>
                </a:lnTo>
                <a:lnTo>
                  <a:pt x="0" y="6858000"/>
                </a:lnTo>
                <a:lnTo>
                  <a:pt x="73152" y="6858000"/>
                </a:lnTo>
                <a:lnTo>
                  <a:pt x="73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1204" y="224028"/>
            <a:ext cx="6103620" cy="67360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03136" y="224028"/>
            <a:ext cx="1502664" cy="673608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1204" y="711707"/>
            <a:ext cx="2587752" cy="673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622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26482" y="2091944"/>
            <a:ext cx="1987550" cy="400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622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4917" y="540842"/>
            <a:ext cx="715416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562213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96897" y="2440051"/>
            <a:ext cx="7258684" cy="3975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28582" y="6546718"/>
            <a:ext cx="22860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B5A787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2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1.svg"/><Relationship Id="rId2" Type="http://schemas.openxmlformats.org/officeDocument/2006/relationships/image" Target="../media/image164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12.pn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1.sv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5" Type="http://schemas.openxmlformats.org/officeDocument/2006/relationships/image" Target="../media/image1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1.sv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11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10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12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7.png"/><Relationship Id="rId11" Type="http://schemas.openxmlformats.org/officeDocument/2006/relationships/image" Target="../media/image11.svg"/><Relationship Id="rId5" Type="http://schemas.openxmlformats.org/officeDocument/2006/relationships/image" Target="../media/image186.png"/><Relationship Id="rId10" Type="http://schemas.openxmlformats.org/officeDocument/2006/relationships/image" Target="../media/image1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9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logy.com/" TargetMode="External"/><Relationship Id="rId2" Type="http://schemas.openxmlformats.org/officeDocument/2006/relationships/hyperlink" Target="https://docs.google.com/spreadsheets/d/1DUF2isFWsqVSYhbaACYtbgcLi_YjDqpE3GLQIVgkKQg/edit#gid=69851113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4.png"/><Relationship Id="rId7" Type="http://schemas.openxmlformats.org/officeDocument/2006/relationships/image" Target="../media/image11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11.sv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2" Type="http://schemas.openxmlformats.org/officeDocument/2006/relationships/image" Target="../media/image1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2.png"/><Relationship Id="rId8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0.png"/><Relationship Id="rId7" Type="http://schemas.openxmlformats.org/officeDocument/2006/relationships/image" Target="../media/image11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.png"/><Relationship Id="rId5" Type="http://schemas.openxmlformats.org/officeDocument/2006/relationships/image" Target="../media/image116.png"/><Relationship Id="rId10" Type="http://schemas.openxmlformats.org/officeDocument/2006/relationships/image" Target="../media/image11.svg"/><Relationship Id="rId4" Type="http://schemas.openxmlformats.org/officeDocument/2006/relationships/image" Target="../media/image115.png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1.sv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8.png"/><Relationship Id="rId7" Type="http://schemas.openxmlformats.org/officeDocument/2006/relationships/image" Target="../media/image1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2.png"/><Relationship Id="rId4" Type="http://schemas.openxmlformats.org/officeDocument/2006/relationships/image" Target="../media/image1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8.png"/><Relationship Id="rId7" Type="http://schemas.openxmlformats.org/officeDocument/2006/relationships/image" Target="../media/image11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91000" y="0"/>
            <a:ext cx="4953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156" r="57565" b="8156"/>
          <a:stretch>
            <a:fillRect/>
          </a:stretch>
        </p:blipFill>
        <p:spPr>
          <a:xfrm>
            <a:off x="-1" y="0"/>
            <a:ext cx="4223657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2000" y="1924349"/>
            <a:ext cx="4091161" cy="3009303"/>
            <a:chOff x="0" y="0"/>
            <a:chExt cx="10909761" cy="80248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909761" cy="8024807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56170" y="6682655"/>
              <a:ext cx="7499527" cy="417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3"/>
                </a:lnSpc>
              </a:pPr>
              <a:endParaRPr lang="en-US" sz="988" spc="99" dirty="0">
                <a:solidFill>
                  <a:srgbClr val="FF1616"/>
                </a:solidFill>
                <a:latin typeface="Roboto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77367" y="2602381"/>
            <a:ext cx="3480427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2"/>
              </a:lnSpc>
            </a:pPr>
            <a:r>
              <a:rPr lang="fr-BE" sz="3600" dirty="0"/>
              <a:t>BASE DE DONNÉES RELATIONNELLE</a:t>
            </a:r>
            <a:endParaRPr lang="en-US" sz="3539" spc="106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FF718C3-C90C-7B0F-BC69-CC282E1134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457200"/>
            <a:ext cx="48863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75" dirty="0">
                <a:latin typeface="Verdana"/>
                <a:cs typeface="Verdana"/>
              </a:rPr>
              <a:t>Nécessi</a:t>
            </a:r>
            <a:r>
              <a:rPr sz="4300" spc="-295" dirty="0">
                <a:latin typeface="Verdana"/>
                <a:cs typeface="Verdana"/>
              </a:rPr>
              <a:t>t</a:t>
            </a:r>
            <a:r>
              <a:rPr sz="4300" spc="-105" dirty="0">
                <a:latin typeface="Verdana"/>
                <a:cs typeface="Verdana"/>
              </a:rPr>
              <a:t>és…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388663"/>
            <a:ext cx="6061710" cy="47955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30" dirty="0">
                <a:latin typeface="Microsoft Sans Serif"/>
                <a:cs typeface="Microsoft Sans Serif"/>
              </a:rPr>
              <a:t>Stocker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données</a:t>
            </a:r>
            <a:endParaRPr sz="32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19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Verdana"/>
                <a:cs typeface="Verdana"/>
              </a:rPr>
              <a:t>Assu</a:t>
            </a:r>
            <a:r>
              <a:rPr sz="3200" spc="-275" dirty="0">
                <a:latin typeface="Verdana"/>
                <a:cs typeface="Verdana"/>
              </a:rPr>
              <a:t>r</a:t>
            </a:r>
            <a:r>
              <a:rPr sz="3200" spc="-235" dirty="0">
                <a:latin typeface="Verdana"/>
                <a:cs typeface="Verdana"/>
              </a:rPr>
              <a:t>er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360" dirty="0">
                <a:latin typeface="Verdana"/>
                <a:cs typeface="Verdana"/>
              </a:rPr>
              <a:t>l</a:t>
            </a:r>
            <a:r>
              <a:rPr sz="3200" spc="-585" dirty="0">
                <a:latin typeface="Verdana"/>
                <a:cs typeface="Verdana"/>
              </a:rPr>
              <a:t>‟</a:t>
            </a:r>
            <a:r>
              <a:rPr sz="3200" spc="-380" dirty="0">
                <a:latin typeface="Verdana"/>
                <a:cs typeface="Verdana"/>
              </a:rPr>
              <a:t>accès</a:t>
            </a:r>
            <a:r>
              <a:rPr sz="3200" spc="-265" dirty="0">
                <a:latin typeface="Verdana"/>
                <a:cs typeface="Verdana"/>
              </a:rPr>
              <a:t> </a:t>
            </a:r>
            <a:r>
              <a:rPr sz="3200" spc="-425" dirty="0">
                <a:latin typeface="Verdana"/>
                <a:cs typeface="Verdana"/>
              </a:rPr>
              <a:t>aux</a:t>
            </a:r>
            <a:r>
              <a:rPr sz="3200" spc="-254" dirty="0">
                <a:latin typeface="Verdana"/>
                <a:cs typeface="Verdana"/>
              </a:rPr>
              <a:t> </a:t>
            </a:r>
            <a:r>
              <a:rPr sz="3200" spc="-365" dirty="0">
                <a:latin typeface="Verdana"/>
                <a:cs typeface="Verdana"/>
              </a:rPr>
              <a:t>données</a:t>
            </a:r>
            <a:endParaRPr sz="320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85" dirty="0">
                <a:latin typeface="Microsoft Sans Serif"/>
                <a:cs typeface="Microsoft Sans Serif"/>
              </a:rPr>
              <a:t>Modification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75" dirty="0">
                <a:latin typeface="Microsoft Sans Serif"/>
                <a:cs typeface="Microsoft Sans Serif"/>
              </a:rPr>
              <a:t>Recherche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7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50" dirty="0">
                <a:latin typeface="Microsoft Sans Serif"/>
                <a:cs typeface="Microsoft Sans Serif"/>
              </a:rPr>
              <a:t>Etc.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29" dirty="0">
                <a:latin typeface="Microsoft Sans Serif"/>
                <a:cs typeface="Microsoft Sans Serif"/>
              </a:rPr>
              <a:t>Ass</a:t>
            </a:r>
            <a:r>
              <a:rPr sz="3200" spc="-225" dirty="0">
                <a:latin typeface="Microsoft Sans Serif"/>
                <a:cs typeface="Microsoft Sans Serif"/>
              </a:rPr>
              <a:t>u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5" dirty="0">
                <a:latin typeface="Microsoft Sans Serif"/>
                <a:cs typeface="Microsoft Sans Serif"/>
              </a:rPr>
              <a:t>er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l</a:t>
            </a:r>
            <a:r>
              <a:rPr sz="3200" spc="-315" dirty="0">
                <a:latin typeface="Microsoft Sans Serif"/>
                <a:cs typeface="Microsoft Sans Serif"/>
              </a:rPr>
              <a:t>a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sécur</a:t>
            </a:r>
            <a:r>
              <a:rPr sz="3200" spc="-60" dirty="0">
                <a:latin typeface="Microsoft Sans Serif"/>
                <a:cs typeface="Microsoft Sans Serif"/>
              </a:rPr>
              <a:t>i</a:t>
            </a:r>
            <a:r>
              <a:rPr sz="3200" spc="-30" dirty="0">
                <a:latin typeface="Microsoft Sans Serif"/>
                <a:cs typeface="Microsoft Sans Serif"/>
              </a:rPr>
              <a:t>t</a:t>
            </a:r>
            <a:r>
              <a:rPr sz="3200" spc="-45" dirty="0">
                <a:latin typeface="Microsoft Sans Serif"/>
                <a:cs typeface="Microsoft Sans Serif"/>
              </a:rPr>
              <a:t>é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c</a:t>
            </a:r>
            <a:r>
              <a:rPr sz="3200" spc="-229" dirty="0">
                <a:latin typeface="Microsoft Sans Serif"/>
                <a:cs typeface="Microsoft Sans Serif"/>
              </a:rPr>
              <a:t>e</a:t>
            </a:r>
            <a:r>
              <a:rPr sz="3200" spc="-370" dirty="0">
                <a:latin typeface="Microsoft Sans Serif"/>
                <a:cs typeface="Microsoft Sans Serif"/>
              </a:rPr>
              <a:t>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données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Confidentialité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0" dirty="0">
                <a:latin typeface="Microsoft Sans Serif"/>
                <a:cs typeface="Microsoft Sans Serif"/>
              </a:rPr>
              <a:t>Authentification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Signature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digitale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0" dirty="0">
                <a:latin typeface="Microsoft Sans Serif"/>
                <a:cs typeface="Microsoft Sans Serif"/>
              </a:rPr>
              <a:t>Intégrité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981200" y="457200"/>
            <a:ext cx="99250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30" dirty="0">
                <a:solidFill>
                  <a:srgbClr val="562213"/>
                </a:solidFill>
                <a:latin typeface="Microsoft Sans Serif"/>
                <a:cs typeface="Microsoft Sans Serif"/>
              </a:rPr>
              <a:t>SQL</a:t>
            </a:r>
            <a:endParaRPr sz="4300" dirty="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00200" y="2133600"/>
            <a:ext cx="6667500" cy="3327400"/>
            <a:chOff x="1600200" y="2133600"/>
            <a:chExt cx="6667500" cy="3327400"/>
          </a:xfrm>
        </p:grpSpPr>
        <p:sp>
          <p:nvSpPr>
            <p:cNvPr id="17" name="object 17"/>
            <p:cNvSpPr/>
            <p:nvPr/>
          </p:nvSpPr>
          <p:spPr>
            <a:xfrm>
              <a:off x="4565650" y="3429000"/>
              <a:ext cx="165100" cy="152400"/>
            </a:xfrm>
            <a:custGeom>
              <a:avLst/>
              <a:gdLst/>
              <a:ahLst/>
              <a:cxnLst/>
              <a:rect l="l" t="t" r="r" b="b"/>
              <a:pathLst>
                <a:path w="165100" h="152400">
                  <a:moveTo>
                    <a:pt x="0" y="0"/>
                  </a:moveTo>
                  <a:lnTo>
                    <a:pt x="12700" y="0"/>
                  </a:lnTo>
                </a:path>
                <a:path w="165100" h="152400">
                  <a:moveTo>
                    <a:pt x="152400" y="152400"/>
                  </a:moveTo>
                  <a:lnTo>
                    <a:pt x="165100" y="152400"/>
                  </a:lnTo>
                </a:path>
              </a:pathLst>
            </a:custGeom>
            <a:ln w="12700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0" y="2133600"/>
              <a:ext cx="6667500" cy="3327400"/>
            </a:xfrm>
            <a:prstGeom prst="rect">
              <a:avLst/>
            </a:prstGeom>
          </p:spPr>
        </p:pic>
      </p:grpSp>
      <p:pic>
        <p:nvPicPr>
          <p:cNvPr id="1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04800"/>
            <a:ext cx="31400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45" dirty="0"/>
              <a:t>Schém</a:t>
            </a:r>
            <a:r>
              <a:rPr sz="4300" spc="-390" dirty="0"/>
              <a:t>a</a:t>
            </a:r>
            <a:r>
              <a:rPr sz="4300" spc="50" dirty="0"/>
              <a:t> </a:t>
            </a:r>
            <a:r>
              <a:rPr sz="4300" spc="-140" dirty="0"/>
              <a:t>utilisé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075740" y="4527550"/>
            <a:ext cx="6026150" cy="224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2770">
              <a:lnSpc>
                <a:spcPct val="100000"/>
              </a:lnSpc>
              <a:spcBef>
                <a:spcPts val="100"/>
              </a:spcBef>
            </a:pPr>
            <a:r>
              <a:rPr sz="17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Modèle</a:t>
            </a:r>
            <a:r>
              <a:rPr sz="17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7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Logique</a:t>
            </a:r>
            <a:r>
              <a:rPr sz="1700" b="1" u="heavy" spc="1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7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de</a:t>
            </a:r>
            <a:r>
              <a:rPr sz="17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7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Données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1758950" algn="l"/>
                <a:tab pos="2673350" algn="l"/>
              </a:tabLst>
            </a:pPr>
            <a:r>
              <a:rPr sz="1100" b="1" spc="-5" dirty="0">
                <a:latin typeface="Courier New"/>
                <a:cs typeface="Courier New"/>
              </a:rPr>
              <a:t>Client</a:t>
            </a:r>
            <a:r>
              <a:rPr sz="1100" b="1" spc="15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noClient</a:t>
            </a:r>
            <a:r>
              <a:rPr sz="1100" b="1" spc="-5" dirty="0">
                <a:latin typeface="Courier New"/>
                <a:cs typeface="Courier New"/>
              </a:rPr>
              <a:t>,	Nom,	Téléphone,</a:t>
            </a:r>
            <a:r>
              <a:rPr sz="1100" b="1" spc="-3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N°SS)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ct val="165400"/>
              </a:lnSpc>
              <a:tabLst>
                <a:tab pos="1758950" algn="l"/>
                <a:tab pos="2673350" algn="l"/>
                <a:tab pos="3587750" algn="l"/>
                <a:tab pos="4502785" algn="l"/>
              </a:tabLst>
            </a:pPr>
            <a:r>
              <a:rPr sz="1100" b="1" spc="-5" dirty="0">
                <a:latin typeface="Courier New"/>
                <a:cs typeface="Courier New"/>
              </a:rPr>
              <a:t>Article</a:t>
            </a:r>
            <a:r>
              <a:rPr sz="1100" b="1" spc="3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</a:t>
            </a:r>
            <a:r>
              <a:rPr sz="1100" b="1" u="heavy" spc="2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Article</a:t>
            </a:r>
            <a:r>
              <a:rPr sz="1100" b="1" spc="-5" dirty="0">
                <a:latin typeface="Courier New"/>
                <a:cs typeface="Courier New"/>
              </a:rPr>
              <a:t>,</a:t>
            </a:r>
            <a:r>
              <a:rPr sz="1100" b="1" spc="45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Description,	P.U.,	Quantité en stock) </a:t>
            </a:r>
            <a:r>
              <a:rPr sz="1100" b="1" spc="-65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Commande</a:t>
            </a:r>
            <a:r>
              <a:rPr sz="1100" b="1" spc="2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</a:t>
            </a:r>
            <a:r>
              <a:rPr sz="1100" b="1" u="heavy" spc="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Com</a:t>
            </a:r>
            <a:r>
              <a:rPr sz="1100" b="1" spc="-5" dirty="0">
                <a:latin typeface="Courier New"/>
                <a:cs typeface="Courier New"/>
              </a:rPr>
              <a:t>,	Date,	</a:t>
            </a:r>
            <a:r>
              <a:rPr sz="1100" b="1" i="1" spc="-5" dirty="0">
                <a:latin typeface="Courier New"/>
                <a:cs typeface="Courier New"/>
              </a:rPr>
              <a:t>N° Client,</a:t>
            </a:r>
            <a:r>
              <a:rPr sz="1100" b="1" i="1" spc="5" dirty="0">
                <a:latin typeface="Courier New"/>
                <a:cs typeface="Courier New"/>
              </a:rPr>
              <a:t> </a:t>
            </a:r>
            <a:r>
              <a:rPr sz="1100" b="1" i="1" spc="-5" dirty="0">
                <a:latin typeface="Courier New"/>
                <a:cs typeface="Courier New"/>
              </a:rPr>
              <a:t>N°SS_Employé</a:t>
            </a:r>
            <a:r>
              <a:rPr sz="1100" b="1" spc="-5" dirty="0">
                <a:latin typeface="Courier New"/>
                <a:cs typeface="Courier New"/>
              </a:rPr>
              <a:t>)</a:t>
            </a:r>
            <a:endParaRPr sz="1100">
              <a:latin typeface="Courier New"/>
              <a:cs typeface="Courier New"/>
            </a:endParaRPr>
          </a:p>
          <a:p>
            <a:pPr marL="12700" marR="761365">
              <a:lnSpc>
                <a:spcPct val="165500"/>
              </a:lnSpc>
              <a:tabLst>
                <a:tab pos="2673350" algn="l"/>
                <a:tab pos="4502785" algn="l"/>
              </a:tabLst>
            </a:pPr>
            <a:r>
              <a:rPr sz="1100" b="1" spc="-5" dirty="0">
                <a:latin typeface="Courier New"/>
                <a:cs typeface="Courier New"/>
              </a:rPr>
              <a:t>Détai</a:t>
            </a:r>
            <a:r>
              <a:rPr sz="1100" b="1" dirty="0">
                <a:latin typeface="Courier New"/>
                <a:cs typeface="Courier New"/>
              </a:rPr>
              <a:t>l</a:t>
            </a:r>
            <a:r>
              <a:rPr sz="1100" b="1" spc="-5" dirty="0">
                <a:latin typeface="Courier New"/>
                <a:cs typeface="Courier New"/>
              </a:rPr>
              <a:t> command</a:t>
            </a:r>
            <a:r>
              <a:rPr sz="1100" b="1" dirty="0">
                <a:latin typeface="Courier New"/>
                <a:cs typeface="Courier New"/>
              </a:rPr>
              <a:t>e</a:t>
            </a:r>
            <a:r>
              <a:rPr sz="1100" b="1" spc="2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</a:t>
            </a:r>
            <a:r>
              <a:rPr sz="11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°</a:t>
            </a:r>
            <a:r>
              <a:rPr sz="1100" b="1" u="heavy" spc="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Co</a:t>
            </a:r>
            <a:r>
              <a:rPr sz="11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</a:t>
            </a:r>
            <a:r>
              <a:rPr sz="1100" b="1" dirty="0">
                <a:latin typeface="Courier New"/>
                <a:cs typeface="Courier New"/>
              </a:rPr>
              <a:t>,	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</a:t>
            </a:r>
            <a:r>
              <a:rPr sz="11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°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Article</a:t>
            </a:r>
            <a:r>
              <a:rPr sz="1100" b="1" dirty="0">
                <a:latin typeface="Courier New"/>
                <a:cs typeface="Courier New"/>
              </a:rPr>
              <a:t>,	</a:t>
            </a:r>
            <a:r>
              <a:rPr sz="1100" b="1" spc="-5" dirty="0">
                <a:latin typeface="Courier New"/>
                <a:cs typeface="Courier New"/>
              </a:rPr>
              <a:t>Quantité)  Employé</a:t>
            </a:r>
            <a:r>
              <a:rPr sz="1100" b="1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N°SS</a:t>
            </a:r>
            <a:r>
              <a:rPr sz="1100" b="1" spc="-5" dirty="0">
                <a:latin typeface="Courier New"/>
                <a:cs typeface="Courier New"/>
              </a:rPr>
              <a:t>,</a:t>
            </a:r>
            <a:r>
              <a:rPr sz="1100" b="1" spc="5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Nom_Employé,</a:t>
            </a:r>
            <a:r>
              <a:rPr sz="1100" b="1" spc="25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Salaire)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100" b="1" spc="-5" dirty="0">
                <a:latin typeface="Courier New"/>
                <a:cs typeface="Courier New"/>
              </a:rPr>
              <a:t>Livraison 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N°Livraison</a:t>
            </a:r>
            <a:r>
              <a:rPr sz="1100" b="1" spc="-5" dirty="0">
                <a:latin typeface="Courier New"/>
                <a:cs typeface="Courier New"/>
              </a:rPr>
              <a:t>,</a:t>
            </a:r>
            <a:r>
              <a:rPr sz="1100" b="1" spc="2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Date)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100" b="1" spc="-5" dirty="0">
                <a:latin typeface="Courier New"/>
                <a:cs typeface="Courier New"/>
              </a:rPr>
              <a:t>DétailsLivraison</a:t>
            </a:r>
            <a:r>
              <a:rPr sz="1100" b="1" spc="40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(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N°Livraison,</a:t>
            </a:r>
            <a:r>
              <a:rPr sz="1100" b="1" u="heavy" spc="3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N°Cmd,</a:t>
            </a:r>
            <a:r>
              <a:rPr sz="1100" b="1" u="heavy" spc="2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1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N°Art</a:t>
            </a:r>
            <a:r>
              <a:rPr sz="1100" b="1" spc="-5" dirty="0">
                <a:latin typeface="Courier New"/>
                <a:cs typeface="Courier New"/>
              </a:rPr>
              <a:t>,</a:t>
            </a:r>
            <a:r>
              <a:rPr sz="1100" b="1" spc="15" dirty="0">
                <a:latin typeface="Courier New"/>
                <a:cs typeface="Courier New"/>
              </a:rPr>
              <a:t> </a:t>
            </a:r>
            <a:r>
              <a:rPr sz="1100" b="1" spc="-5" dirty="0">
                <a:latin typeface="Courier New"/>
                <a:cs typeface="Courier New"/>
              </a:rPr>
              <a:t>Quantité)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7270" y="1593595"/>
            <a:ext cx="4291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Modèle</a:t>
            </a:r>
            <a:r>
              <a:rPr sz="2000" b="1" u="heavy" spc="-4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Conceptuel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de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Données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40156" y="2360678"/>
            <a:ext cx="1057910" cy="46990"/>
            <a:chOff x="2340156" y="2360678"/>
            <a:chExt cx="1057910" cy="46990"/>
          </a:xfrm>
        </p:grpSpPr>
        <p:sp>
          <p:nvSpPr>
            <p:cNvPr id="19" name="object 19"/>
            <p:cNvSpPr/>
            <p:nvPr/>
          </p:nvSpPr>
          <p:spPr>
            <a:xfrm>
              <a:off x="2344283" y="2388000"/>
              <a:ext cx="1049655" cy="0"/>
            </a:xfrm>
            <a:custGeom>
              <a:avLst/>
              <a:gdLst/>
              <a:ahLst/>
              <a:cxnLst/>
              <a:rect l="l" t="t" r="r" b="b"/>
              <a:pathLst>
                <a:path w="1049654">
                  <a:moveTo>
                    <a:pt x="0" y="0"/>
                  </a:moveTo>
                  <a:lnTo>
                    <a:pt x="309313" y="0"/>
                  </a:lnTo>
                </a:path>
                <a:path w="1049654">
                  <a:moveTo>
                    <a:pt x="425230" y="0"/>
                  </a:moveTo>
                  <a:lnTo>
                    <a:pt x="1049041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48780" y="2364805"/>
              <a:ext cx="46355" cy="38735"/>
            </a:xfrm>
            <a:custGeom>
              <a:avLst/>
              <a:gdLst/>
              <a:ahLst/>
              <a:cxnLst/>
              <a:rect l="l" t="t" r="r" b="b"/>
              <a:pathLst>
                <a:path w="46355" h="38735">
                  <a:moveTo>
                    <a:pt x="46179" y="0"/>
                  </a:moveTo>
                  <a:lnTo>
                    <a:pt x="0" y="23195"/>
                  </a:lnTo>
                  <a:lnTo>
                    <a:pt x="46179" y="38658"/>
                  </a:lnTo>
                  <a:lnTo>
                    <a:pt x="46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8780" y="2364805"/>
              <a:ext cx="46355" cy="38735"/>
            </a:xfrm>
            <a:custGeom>
              <a:avLst/>
              <a:gdLst/>
              <a:ahLst/>
              <a:cxnLst/>
              <a:rect l="l" t="t" r="r" b="b"/>
              <a:pathLst>
                <a:path w="46355" h="38735">
                  <a:moveTo>
                    <a:pt x="46179" y="38658"/>
                  </a:moveTo>
                  <a:lnTo>
                    <a:pt x="0" y="23195"/>
                  </a:lnTo>
                  <a:lnTo>
                    <a:pt x="46179" y="0"/>
                  </a:lnTo>
                  <a:lnTo>
                    <a:pt x="46179" y="38658"/>
                  </a:lnTo>
                  <a:close/>
                </a:path>
              </a:pathLst>
            </a:custGeom>
            <a:ln w="77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40897" y="2316614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1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71524" y="2066626"/>
            <a:ext cx="572770" cy="649605"/>
            <a:chOff x="1771524" y="2066626"/>
            <a:chExt cx="572770" cy="649605"/>
          </a:xfrm>
        </p:grpSpPr>
        <p:sp>
          <p:nvSpPr>
            <p:cNvPr id="24" name="object 24"/>
            <p:cNvSpPr/>
            <p:nvPr/>
          </p:nvSpPr>
          <p:spPr>
            <a:xfrm>
              <a:off x="1810258" y="2105113"/>
              <a:ext cx="534035" cy="610870"/>
            </a:xfrm>
            <a:custGeom>
              <a:avLst/>
              <a:gdLst/>
              <a:ahLst/>
              <a:cxnLst/>
              <a:rect l="l" t="t" r="r" b="b"/>
              <a:pathLst>
                <a:path w="534035" h="610869">
                  <a:moveTo>
                    <a:pt x="534022" y="0"/>
                  </a:moveTo>
                  <a:lnTo>
                    <a:pt x="0" y="0"/>
                  </a:lnTo>
                  <a:lnTo>
                    <a:pt x="0" y="572008"/>
                  </a:lnTo>
                  <a:lnTo>
                    <a:pt x="0" y="610793"/>
                  </a:lnTo>
                  <a:lnTo>
                    <a:pt x="534022" y="610793"/>
                  </a:lnTo>
                  <a:lnTo>
                    <a:pt x="534022" y="572008"/>
                  </a:lnTo>
                  <a:lnTo>
                    <a:pt x="53402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71524" y="2066626"/>
              <a:ext cx="534035" cy="610870"/>
            </a:xfrm>
            <a:custGeom>
              <a:avLst/>
              <a:gdLst/>
              <a:ahLst/>
              <a:cxnLst/>
              <a:rect l="l" t="t" r="r" b="b"/>
              <a:pathLst>
                <a:path w="534035" h="610869">
                  <a:moveTo>
                    <a:pt x="534017" y="0"/>
                  </a:moveTo>
                  <a:lnTo>
                    <a:pt x="0" y="0"/>
                  </a:lnTo>
                  <a:lnTo>
                    <a:pt x="0" y="610491"/>
                  </a:lnTo>
                  <a:lnTo>
                    <a:pt x="534017" y="610491"/>
                  </a:lnTo>
                  <a:lnTo>
                    <a:pt x="534017" y="0"/>
                  </a:lnTo>
                  <a:close/>
                </a:path>
              </a:pathLst>
            </a:custGeom>
            <a:solidFill>
              <a:srgbClr val="FFF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771524" y="2066626"/>
            <a:ext cx="534035" cy="151765"/>
          </a:xfrm>
          <a:prstGeom prst="rect">
            <a:avLst/>
          </a:prstGeom>
          <a:ln w="7746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00"/>
              </a:spcBef>
            </a:pPr>
            <a:r>
              <a:rPr sz="650" spc="-10" dirty="0">
                <a:latin typeface="Arial MT"/>
                <a:cs typeface="Arial MT"/>
              </a:rPr>
              <a:t>Client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1524" y="2217902"/>
            <a:ext cx="534035" cy="459740"/>
          </a:xfrm>
          <a:prstGeom prst="rect">
            <a:avLst/>
          </a:prstGeom>
          <a:ln w="7746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38735" marR="109220">
              <a:lnSpc>
                <a:spcPct val="109300"/>
              </a:lnSpc>
              <a:spcBef>
                <a:spcPts val="30"/>
              </a:spcBef>
            </a:pPr>
            <a:r>
              <a:rPr sz="650" b="1" spc="10" dirty="0">
                <a:latin typeface="Arial"/>
                <a:cs typeface="Arial"/>
              </a:rPr>
              <a:t>Numéro </a:t>
            </a:r>
            <a:r>
              <a:rPr sz="650" b="1" spc="15" dirty="0">
                <a:latin typeface="Arial"/>
                <a:cs typeface="Arial"/>
              </a:rPr>
              <a:t> Nom </a:t>
            </a:r>
            <a:r>
              <a:rPr sz="650" b="1" spc="20" dirty="0">
                <a:latin typeface="Arial"/>
                <a:cs typeface="Arial"/>
              </a:rPr>
              <a:t> </a:t>
            </a:r>
            <a:r>
              <a:rPr sz="650" spc="-40" dirty="0">
                <a:latin typeface="Arial MT"/>
                <a:cs typeface="Arial MT"/>
              </a:rPr>
              <a:t>T</a:t>
            </a:r>
            <a:r>
              <a:rPr sz="650" dirty="0">
                <a:latin typeface="Arial MT"/>
                <a:cs typeface="Arial MT"/>
              </a:rPr>
              <a:t>é</a:t>
            </a:r>
            <a:r>
              <a:rPr sz="650" spc="-30" dirty="0">
                <a:latin typeface="Arial MT"/>
                <a:cs typeface="Arial MT"/>
              </a:rPr>
              <a:t>l</a:t>
            </a:r>
            <a:r>
              <a:rPr sz="650" dirty="0">
                <a:latin typeface="Arial MT"/>
                <a:cs typeface="Arial MT"/>
              </a:rPr>
              <a:t>éh</a:t>
            </a:r>
            <a:r>
              <a:rPr sz="650" spc="-65" dirty="0">
                <a:latin typeface="Arial MT"/>
                <a:cs typeface="Arial MT"/>
              </a:rPr>
              <a:t>p</a:t>
            </a:r>
            <a:r>
              <a:rPr sz="650" dirty="0">
                <a:latin typeface="Arial MT"/>
                <a:cs typeface="Arial MT"/>
              </a:rPr>
              <a:t>on</a:t>
            </a:r>
            <a:r>
              <a:rPr sz="650" spc="5" dirty="0">
                <a:latin typeface="Arial MT"/>
                <a:cs typeface="Arial MT"/>
              </a:rPr>
              <a:t>e  </a:t>
            </a:r>
            <a:r>
              <a:rPr sz="650" spc="10" dirty="0">
                <a:latin typeface="Arial MT"/>
                <a:cs typeface="Arial MT"/>
              </a:rPr>
              <a:t>N°SS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93325" y="2388000"/>
            <a:ext cx="805180" cy="866140"/>
          </a:xfrm>
          <a:custGeom>
            <a:avLst/>
            <a:gdLst/>
            <a:ahLst/>
            <a:cxnLst/>
            <a:rect l="l" t="t" r="r" b="b"/>
            <a:pathLst>
              <a:path w="805179" h="866139">
                <a:moveTo>
                  <a:pt x="0" y="0"/>
                </a:moveTo>
                <a:lnTo>
                  <a:pt x="804881" y="865715"/>
                </a:lnTo>
              </a:path>
            </a:pathLst>
          </a:custGeom>
          <a:ln w="77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70184" y="2741860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1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98206" y="2380269"/>
            <a:ext cx="766445" cy="873760"/>
          </a:xfrm>
          <a:custGeom>
            <a:avLst/>
            <a:gdLst/>
            <a:ahLst/>
            <a:cxnLst/>
            <a:rect l="l" t="t" r="r" b="b"/>
            <a:pathLst>
              <a:path w="766445" h="873760">
                <a:moveTo>
                  <a:pt x="765817" y="0"/>
                </a:moveTo>
                <a:lnTo>
                  <a:pt x="0" y="873447"/>
                </a:lnTo>
              </a:path>
            </a:pathLst>
          </a:custGeom>
          <a:ln w="77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67075" y="2734129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1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00229" y="3253716"/>
            <a:ext cx="898525" cy="410209"/>
          </a:xfrm>
          <a:custGeom>
            <a:avLst/>
            <a:gdLst/>
            <a:ahLst/>
            <a:cxnLst/>
            <a:rect l="l" t="t" r="r" b="b"/>
            <a:pathLst>
              <a:path w="898525" h="410210">
                <a:moveTo>
                  <a:pt x="0" y="409770"/>
                </a:moveTo>
                <a:lnTo>
                  <a:pt x="897977" y="0"/>
                </a:lnTo>
              </a:path>
            </a:pathLst>
          </a:custGeom>
          <a:ln w="7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616026" y="3391074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1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1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576341" y="3218252"/>
            <a:ext cx="1297305" cy="93345"/>
            <a:chOff x="4576341" y="3218252"/>
            <a:chExt cx="1297305" cy="93345"/>
          </a:xfrm>
        </p:grpSpPr>
        <p:sp>
          <p:nvSpPr>
            <p:cNvPr id="35" name="object 35"/>
            <p:cNvSpPr/>
            <p:nvPr/>
          </p:nvSpPr>
          <p:spPr>
            <a:xfrm>
              <a:off x="4580468" y="327693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340305" y="0"/>
                  </a:lnTo>
                </a:path>
                <a:path w="1289050">
                  <a:moveTo>
                    <a:pt x="456221" y="0"/>
                  </a:moveTo>
                  <a:lnTo>
                    <a:pt x="1288888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20774" y="3218252"/>
              <a:ext cx="116205" cy="93345"/>
            </a:xfrm>
            <a:custGeom>
              <a:avLst/>
              <a:gdLst/>
              <a:ahLst/>
              <a:cxnLst/>
              <a:rect l="l" t="t" r="r" b="b"/>
              <a:pathLst>
                <a:path w="116204" h="93345">
                  <a:moveTo>
                    <a:pt x="115916" y="0"/>
                  </a:moveTo>
                  <a:lnTo>
                    <a:pt x="0" y="0"/>
                  </a:lnTo>
                  <a:lnTo>
                    <a:pt x="0" y="92920"/>
                  </a:lnTo>
                  <a:lnTo>
                    <a:pt x="115916" y="92920"/>
                  </a:lnTo>
                  <a:lnTo>
                    <a:pt x="115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908074" y="3205550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0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45357" y="3048204"/>
            <a:ext cx="735330" cy="433070"/>
            <a:chOff x="3845357" y="3048204"/>
            <a:chExt cx="735330" cy="433070"/>
          </a:xfrm>
        </p:grpSpPr>
        <p:sp>
          <p:nvSpPr>
            <p:cNvPr id="39" name="object 39"/>
            <p:cNvSpPr/>
            <p:nvPr/>
          </p:nvSpPr>
          <p:spPr>
            <a:xfrm>
              <a:off x="3884041" y="3086925"/>
              <a:ext cx="696595" cy="394335"/>
            </a:xfrm>
            <a:custGeom>
              <a:avLst/>
              <a:gdLst/>
              <a:ahLst/>
              <a:cxnLst/>
              <a:rect l="l" t="t" r="r" b="b"/>
              <a:pathLst>
                <a:path w="696595" h="394335">
                  <a:moveTo>
                    <a:pt x="696417" y="0"/>
                  </a:moveTo>
                  <a:lnTo>
                    <a:pt x="0" y="0"/>
                  </a:lnTo>
                  <a:lnTo>
                    <a:pt x="0" y="355574"/>
                  </a:lnTo>
                  <a:lnTo>
                    <a:pt x="0" y="394284"/>
                  </a:lnTo>
                  <a:lnTo>
                    <a:pt x="696417" y="394284"/>
                  </a:lnTo>
                  <a:lnTo>
                    <a:pt x="696417" y="355574"/>
                  </a:lnTo>
                  <a:lnTo>
                    <a:pt x="69641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45357" y="3048204"/>
              <a:ext cx="696595" cy="394335"/>
            </a:xfrm>
            <a:custGeom>
              <a:avLst/>
              <a:gdLst/>
              <a:ahLst/>
              <a:cxnLst/>
              <a:rect l="l" t="t" r="r" b="b"/>
              <a:pathLst>
                <a:path w="696595" h="394335">
                  <a:moveTo>
                    <a:pt x="696426" y="0"/>
                  </a:moveTo>
                  <a:lnTo>
                    <a:pt x="0" y="0"/>
                  </a:lnTo>
                  <a:lnTo>
                    <a:pt x="0" y="394294"/>
                  </a:lnTo>
                  <a:lnTo>
                    <a:pt x="696426" y="394294"/>
                  </a:lnTo>
                  <a:lnTo>
                    <a:pt x="696426" y="0"/>
                  </a:lnTo>
                  <a:close/>
                </a:path>
              </a:pathLst>
            </a:custGeom>
            <a:solidFill>
              <a:srgbClr val="FFF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845357" y="3048204"/>
            <a:ext cx="696595" cy="151765"/>
          </a:xfrm>
          <a:prstGeom prst="rect">
            <a:avLst/>
          </a:prstGeom>
          <a:ln w="7744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200"/>
              </a:spcBef>
            </a:pPr>
            <a:r>
              <a:rPr sz="650" dirty="0">
                <a:latin typeface="Arial MT"/>
                <a:cs typeface="Arial MT"/>
              </a:rPr>
              <a:t>Commande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45357" y="3199822"/>
            <a:ext cx="696595" cy="243204"/>
          </a:xfrm>
          <a:prstGeom prst="rect">
            <a:avLst/>
          </a:prstGeom>
          <a:ln w="77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650" b="1" spc="10" dirty="0">
                <a:latin typeface="Arial"/>
                <a:cs typeface="Arial"/>
              </a:rPr>
              <a:t>Numéro</a:t>
            </a:r>
            <a:r>
              <a:rPr sz="650" b="1" spc="-30" dirty="0">
                <a:latin typeface="Arial"/>
                <a:cs typeface="Arial"/>
              </a:rPr>
              <a:t> </a:t>
            </a:r>
            <a:r>
              <a:rPr sz="650" b="1" spc="-10" dirty="0">
                <a:latin typeface="Arial"/>
                <a:cs typeface="Arial"/>
              </a:rPr>
              <a:t>cmd</a:t>
            </a:r>
            <a:endParaRPr sz="6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0"/>
              </a:spcBef>
            </a:pPr>
            <a:r>
              <a:rPr sz="650" spc="5" dirty="0">
                <a:latin typeface="Arial MT"/>
                <a:cs typeface="Arial MT"/>
              </a:rPr>
              <a:t>Date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64024" y="2380269"/>
            <a:ext cx="847090" cy="0"/>
          </a:xfrm>
          <a:custGeom>
            <a:avLst/>
            <a:gdLst/>
            <a:ahLst/>
            <a:cxnLst/>
            <a:rect l="l" t="t" r="r" b="b"/>
            <a:pathLst>
              <a:path w="847089">
                <a:moveTo>
                  <a:pt x="0" y="0"/>
                </a:moveTo>
                <a:lnTo>
                  <a:pt x="560474" y="0"/>
                </a:lnTo>
              </a:path>
              <a:path w="847089">
                <a:moveTo>
                  <a:pt x="676391" y="0"/>
                </a:moveTo>
                <a:lnTo>
                  <a:pt x="846863" y="0"/>
                </a:lnTo>
              </a:path>
            </a:pathLst>
          </a:custGeom>
          <a:ln w="77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11798" y="2308882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0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69357" y="2310556"/>
            <a:ext cx="348615" cy="966469"/>
          </a:xfrm>
          <a:custGeom>
            <a:avLst/>
            <a:gdLst/>
            <a:ahLst/>
            <a:cxnLst/>
            <a:rect l="l" t="t" r="r" b="b"/>
            <a:pathLst>
              <a:path w="348614" h="966470">
                <a:moveTo>
                  <a:pt x="0" y="966380"/>
                </a:moveTo>
                <a:lnTo>
                  <a:pt x="348410" y="0"/>
                </a:lnTo>
              </a:path>
            </a:pathLst>
          </a:custGeom>
          <a:ln w="77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890902" y="2819051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0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810887" y="1996989"/>
            <a:ext cx="835660" cy="649605"/>
            <a:chOff x="5810887" y="1996989"/>
            <a:chExt cx="835660" cy="649605"/>
          </a:xfrm>
        </p:grpSpPr>
        <p:sp>
          <p:nvSpPr>
            <p:cNvPr id="48" name="object 48"/>
            <p:cNvSpPr/>
            <p:nvPr/>
          </p:nvSpPr>
          <p:spPr>
            <a:xfrm>
              <a:off x="5849315" y="2035657"/>
              <a:ext cx="797560" cy="610870"/>
            </a:xfrm>
            <a:custGeom>
              <a:avLst/>
              <a:gdLst/>
              <a:ahLst/>
              <a:cxnLst/>
              <a:rect l="l" t="t" r="r" b="b"/>
              <a:pathLst>
                <a:path w="797559" h="610869">
                  <a:moveTo>
                    <a:pt x="797153" y="0"/>
                  </a:moveTo>
                  <a:lnTo>
                    <a:pt x="0" y="0"/>
                  </a:lnTo>
                  <a:lnTo>
                    <a:pt x="0" y="572135"/>
                  </a:lnTo>
                  <a:lnTo>
                    <a:pt x="0" y="610793"/>
                  </a:lnTo>
                  <a:lnTo>
                    <a:pt x="797153" y="610793"/>
                  </a:lnTo>
                  <a:lnTo>
                    <a:pt x="797153" y="572135"/>
                  </a:lnTo>
                  <a:lnTo>
                    <a:pt x="79715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10887" y="1996989"/>
              <a:ext cx="796925" cy="610870"/>
            </a:xfrm>
            <a:custGeom>
              <a:avLst/>
              <a:gdLst/>
              <a:ahLst/>
              <a:cxnLst/>
              <a:rect l="l" t="t" r="r" b="b"/>
              <a:pathLst>
                <a:path w="796925" h="610869">
                  <a:moveTo>
                    <a:pt x="796840" y="0"/>
                  </a:moveTo>
                  <a:lnTo>
                    <a:pt x="0" y="0"/>
                  </a:lnTo>
                  <a:lnTo>
                    <a:pt x="0" y="610796"/>
                  </a:lnTo>
                  <a:lnTo>
                    <a:pt x="796840" y="610796"/>
                  </a:lnTo>
                  <a:lnTo>
                    <a:pt x="796840" y="0"/>
                  </a:lnTo>
                  <a:close/>
                </a:path>
              </a:pathLst>
            </a:custGeom>
            <a:solidFill>
              <a:srgbClr val="FFF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810887" y="1996989"/>
            <a:ext cx="796925" cy="151765"/>
          </a:xfrm>
          <a:prstGeom prst="rect">
            <a:avLst/>
          </a:prstGeom>
          <a:ln w="774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200"/>
              </a:spcBef>
            </a:pPr>
            <a:r>
              <a:rPr sz="650" dirty="0">
                <a:latin typeface="Arial MT"/>
                <a:cs typeface="Arial MT"/>
              </a:rPr>
              <a:t>Article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10887" y="2148316"/>
            <a:ext cx="796925" cy="459740"/>
          </a:xfrm>
          <a:prstGeom prst="rect">
            <a:avLst/>
          </a:prstGeom>
          <a:ln w="7745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38100" marR="93345">
              <a:lnSpc>
                <a:spcPct val="109200"/>
              </a:lnSpc>
              <a:spcBef>
                <a:spcPts val="35"/>
              </a:spcBef>
            </a:pPr>
            <a:r>
              <a:rPr sz="650" b="1" spc="10" dirty="0">
                <a:latin typeface="Arial"/>
                <a:cs typeface="Arial"/>
              </a:rPr>
              <a:t>Numéro </a:t>
            </a:r>
            <a:r>
              <a:rPr sz="650" b="1" spc="-5" dirty="0">
                <a:latin typeface="Arial"/>
                <a:cs typeface="Arial"/>
              </a:rPr>
              <a:t>Article </a:t>
            </a:r>
            <a:r>
              <a:rPr sz="650" b="1" dirty="0">
                <a:latin typeface="Arial"/>
                <a:cs typeface="Arial"/>
              </a:rPr>
              <a:t> </a:t>
            </a:r>
            <a:r>
              <a:rPr sz="650" spc="5" dirty="0">
                <a:latin typeface="Arial MT"/>
                <a:cs typeface="Arial MT"/>
              </a:rPr>
              <a:t>Description </a:t>
            </a:r>
            <a:r>
              <a:rPr sz="650" spc="10" dirty="0">
                <a:latin typeface="Arial MT"/>
                <a:cs typeface="Arial MT"/>
              </a:rPr>
              <a:t> </a:t>
            </a:r>
            <a:r>
              <a:rPr sz="650" dirty="0">
                <a:latin typeface="Arial MT"/>
                <a:cs typeface="Arial MT"/>
              </a:rPr>
              <a:t>Quantité</a:t>
            </a:r>
            <a:r>
              <a:rPr sz="650" spc="-35" dirty="0">
                <a:latin typeface="Arial MT"/>
                <a:cs typeface="Arial MT"/>
              </a:rPr>
              <a:t> </a:t>
            </a:r>
            <a:r>
              <a:rPr sz="650" spc="5" dirty="0">
                <a:latin typeface="Arial MT"/>
                <a:cs typeface="Arial MT"/>
              </a:rPr>
              <a:t>en</a:t>
            </a:r>
            <a:r>
              <a:rPr sz="650" spc="-35" dirty="0">
                <a:latin typeface="Arial MT"/>
                <a:cs typeface="Arial MT"/>
              </a:rPr>
              <a:t> </a:t>
            </a:r>
            <a:r>
              <a:rPr sz="650" spc="10" dirty="0">
                <a:latin typeface="Arial MT"/>
                <a:cs typeface="Arial MT"/>
              </a:rPr>
              <a:t>stock </a:t>
            </a:r>
            <a:r>
              <a:rPr sz="650" spc="-165" dirty="0">
                <a:latin typeface="Arial MT"/>
                <a:cs typeface="Arial MT"/>
              </a:rPr>
              <a:t> </a:t>
            </a:r>
            <a:r>
              <a:rPr sz="650" spc="-5" dirty="0">
                <a:latin typeface="Arial MT"/>
                <a:cs typeface="Arial MT"/>
              </a:rPr>
              <a:t>Prix</a:t>
            </a:r>
            <a:r>
              <a:rPr sz="650" spc="15" dirty="0">
                <a:latin typeface="Arial MT"/>
                <a:cs typeface="Arial MT"/>
              </a:rPr>
              <a:t> </a:t>
            </a:r>
            <a:r>
              <a:rPr sz="650" spc="5" dirty="0">
                <a:latin typeface="Arial MT"/>
                <a:cs typeface="Arial MT"/>
              </a:rPr>
              <a:t>Unitaire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2527" y="2232533"/>
            <a:ext cx="499745" cy="328930"/>
            <a:chOff x="3152527" y="2232533"/>
            <a:chExt cx="499745" cy="328930"/>
          </a:xfrm>
        </p:grpSpPr>
        <p:sp>
          <p:nvSpPr>
            <p:cNvPr id="53" name="object 53"/>
            <p:cNvSpPr/>
            <p:nvPr/>
          </p:nvSpPr>
          <p:spPr>
            <a:xfrm>
              <a:off x="3195339" y="2275066"/>
              <a:ext cx="457200" cy="286385"/>
            </a:xfrm>
            <a:custGeom>
              <a:avLst/>
              <a:gdLst/>
              <a:ahLst/>
              <a:cxnLst/>
              <a:rect l="l" t="t" r="r" b="b"/>
              <a:pathLst>
                <a:path w="457200" h="286385">
                  <a:moveTo>
                    <a:pt x="340292" y="0"/>
                  </a:moveTo>
                  <a:lnTo>
                    <a:pt x="115925" y="0"/>
                  </a:lnTo>
                  <a:lnTo>
                    <a:pt x="71807" y="9444"/>
                  </a:lnTo>
                  <a:lnTo>
                    <a:pt x="34847" y="34872"/>
                  </a:lnTo>
                  <a:lnTo>
                    <a:pt x="9445" y="71920"/>
                  </a:lnTo>
                  <a:lnTo>
                    <a:pt x="0" y="116229"/>
                  </a:lnTo>
                  <a:lnTo>
                    <a:pt x="0" y="170352"/>
                  </a:lnTo>
                  <a:lnTo>
                    <a:pt x="9445" y="214494"/>
                  </a:lnTo>
                  <a:lnTo>
                    <a:pt x="34847" y="251424"/>
                  </a:lnTo>
                  <a:lnTo>
                    <a:pt x="71807" y="276780"/>
                  </a:lnTo>
                  <a:lnTo>
                    <a:pt x="115925" y="286201"/>
                  </a:lnTo>
                  <a:lnTo>
                    <a:pt x="340292" y="286201"/>
                  </a:lnTo>
                  <a:lnTo>
                    <a:pt x="384630" y="276780"/>
                  </a:lnTo>
                  <a:lnTo>
                    <a:pt x="421703" y="251424"/>
                  </a:lnTo>
                  <a:lnTo>
                    <a:pt x="447147" y="214494"/>
                  </a:lnTo>
                  <a:lnTo>
                    <a:pt x="456598" y="170352"/>
                  </a:lnTo>
                  <a:lnTo>
                    <a:pt x="456598" y="116229"/>
                  </a:lnTo>
                  <a:lnTo>
                    <a:pt x="447147" y="71920"/>
                  </a:lnTo>
                  <a:lnTo>
                    <a:pt x="421703" y="34872"/>
                  </a:lnTo>
                  <a:lnTo>
                    <a:pt x="384630" y="9444"/>
                  </a:lnTo>
                  <a:lnTo>
                    <a:pt x="34029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56655" y="2236661"/>
              <a:ext cx="456565" cy="286385"/>
            </a:xfrm>
            <a:custGeom>
              <a:avLst/>
              <a:gdLst/>
              <a:ahLst/>
              <a:cxnLst/>
              <a:rect l="l" t="t" r="r" b="b"/>
              <a:pathLst>
                <a:path w="456564" h="286385">
                  <a:moveTo>
                    <a:pt x="340546" y="0"/>
                  </a:moveTo>
                  <a:lnTo>
                    <a:pt x="115925" y="0"/>
                  </a:lnTo>
                  <a:lnTo>
                    <a:pt x="71753" y="9385"/>
                  </a:lnTo>
                  <a:lnTo>
                    <a:pt x="34799" y="34681"/>
                  </a:lnTo>
                  <a:lnTo>
                    <a:pt x="9427" y="71599"/>
                  </a:lnTo>
                  <a:lnTo>
                    <a:pt x="0" y="115849"/>
                  </a:lnTo>
                  <a:lnTo>
                    <a:pt x="0" y="170098"/>
                  </a:lnTo>
                  <a:lnTo>
                    <a:pt x="9427" y="214187"/>
                  </a:lnTo>
                  <a:lnTo>
                    <a:pt x="34799" y="251123"/>
                  </a:lnTo>
                  <a:lnTo>
                    <a:pt x="71753" y="276509"/>
                  </a:lnTo>
                  <a:lnTo>
                    <a:pt x="115925" y="285948"/>
                  </a:lnTo>
                  <a:lnTo>
                    <a:pt x="340546" y="285948"/>
                  </a:lnTo>
                  <a:lnTo>
                    <a:pt x="384717" y="276509"/>
                  </a:lnTo>
                  <a:lnTo>
                    <a:pt x="421671" y="251123"/>
                  </a:lnTo>
                  <a:lnTo>
                    <a:pt x="447044" y="214187"/>
                  </a:lnTo>
                  <a:lnTo>
                    <a:pt x="456471" y="170098"/>
                  </a:lnTo>
                  <a:lnTo>
                    <a:pt x="456471" y="115849"/>
                  </a:lnTo>
                  <a:lnTo>
                    <a:pt x="447044" y="71599"/>
                  </a:lnTo>
                  <a:lnTo>
                    <a:pt x="421671" y="34681"/>
                  </a:lnTo>
                  <a:lnTo>
                    <a:pt x="384717" y="9385"/>
                  </a:lnTo>
                  <a:lnTo>
                    <a:pt x="340546" y="0"/>
                  </a:lnTo>
                  <a:close/>
                </a:path>
              </a:pathLst>
            </a:custGeom>
            <a:solidFill>
              <a:srgbClr val="00F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56655" y="2236661"/>
              <a:ext cx="456565" cy="286385"/>
            </a:xfrm>
            <a:custGeom>
              <a:avLst/>
              <a:gdLst/>
              <a:ahLst/>
              <a:cxnLst/>
              <a:rect l="l" t="t" r="r" b="b"/>
              <a:pathLst>
                <a:path w="456564" h="286385">
                  <a:moveTo>
                    <a:pt x="0" y="170098"/>
                  </a:moveTo>
                  <a:lnTo>
                    <a:pt x="9427" y="214187"/>
                  </a:lnTo>
                  <a:lnTo>
                    <a:pt x="34799" y="251123"/>
                  </a:lnTo>
                  <a:lnTo>
                    <a:pt x="71753" y="276509"/>
                  </a:lnTo>
                  <a:lnTo>
                    <a:pt x="115925" y="285948"/>
                  </a:lnTo>
                  <a:lnTo>
                    <a:pt x="340546" y="285948"/>
                  </a:lnTo>
                  <a:lnTo>
                    <a:pt x="384717" y="276509"/>
                  </a:lnTo>
                  <a:lnTo>
                    <a:pt x="421671" y="251123"/>
                  </a:lnTo>
                  <a:lnTo>
                    <a:pt x="447044" y="214187"/>
                  </a:lnTo>
                  <a:lnTo>
                    <a:pt x="456471" y="170098"/>
                  </a:lnTo>
                  <a:lnTo>
                    <a:pt x="456471" y="115849"/>
                  </a:lnTo>
                  <a:lnTo>
                    <a:pt x="447044" y="71599"/>
                  </a:lnTo>
                  <a:lnTo>
                    <a:pt x="421671" y="34681"/>
                  </a:lnTo>
                  <a:lnTo>
                    <a:pt x="384717" y="9385"/>
                  </a:lnTo>
                  <a:lnTo>
                    <a:pt x="340546" y="0"/>
                  </a:lnTo>
                  <a:lnTo>
                    <a:pt x="115925" y="0"/>
                  </a:lnTo>
                  <a:lnTo>
                    <a:pt x="71753" y="9385"/>
                  </a:lnTo>
                  <a:lnTo>
                    <a:pt x="34799" y="34681"/>
                  </a:lnTo>
                  <a:lnTo>
                    <a:pt x="9427" y="71599"/>
                  </a:lnTo>
                  <a:lnTo>
                    <a:pt x="0" y="115849"/>
                  </a:lnTo>
                  <a:lnTo>
                    <a:pt x="0" y="170098"/>
                  </a:lnTo>
                  <a:close/>
                </a:path>
              </a:pathLst>
            </a:custGeom>
            <a:ln w="77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61094" y="2388000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0" y="0"/>
                  </a:moveTo>
                  <a:lnTo>
                    <a:pt x="456598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259880" y="2246901"/>
            <a:ext cx="25781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-15" dirty="0">
                <a:latin typeface="Arial MT"/>
                <a:cs typeface="Arial MT"/>
              </a:rPr>
              <a:t>P</a:t>
            </a:r>
            <a:r>
              <a:rPr sz="650" dirty="0">
                <a:latin typeface="Arial MT"/>
                <a:cs typeface="Arial MT"/>
              </a:rPr>
              <a:t>a</a:t>
            </a:r>
            <a:r>
              <a:rPr sz="650" spc="35" dirty="0">
                <a:latin typeface="Arial MT"/>
                <a:cs typeface="Arial MT"/>
              </a:rPr>
              <a:t>s</a:t>
            </a:r>
            <a:r>
              <a:rPr sz="650" spc="-25" dirty="0">
                <a:latin typeface="Arial MT"/>
                <a:cs typeface="Arial MT"/>
              </a:rPr>
              <a:t>s</a:t>
            </a:r>
            <a:r>
              <a:rPr sz="650" spc="10" dirty="0">
                <a:latin typeface="Arial MT"/>
                <a:cs typeface="Arial MT"/>
              </a:rPr>
              <a:t>e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522069" y="2224802"/>
            <a:ext cx="902335" cy="328930"/>
            <a:chOff x="4522069" y="2224802"/>
            <a:chExt cx="902335" cy="328930"/>
          </a:xfrm>
        </p:grpSpPr>
        <p:sp>
          <p:nvSpPr>
            <p:cNvPr id="59" name="object 59"/>
            <p:cNvSpPr/>
            <p:nvPr/>
          </p:nvSpPr>
          <p:spPr>
            <a:xfrm>
              <a:off x="4565007" y="2267715"/>
              <a:ext cx="859155" cy="286385"/>
            </a:xfrm>
            <a:custGeom>
              <a:avLst/>
              <a:gdLst/>
              <a:ahLst/>
              <a:cxnLst/>
              <a:rect l="l" t="t" r="r" b="b"/>
              <a:pathLst>
                <a:path w="859154" h="286385">
                  <a:moveTo>
                    <a:pt x="742860" y="0"/>
                  </a:moveTo>
                  <a:lnTo>
                    <a:pt x="115925" y="0"/>
                  </a:lnTo>
                  <a:lnTo>
                    <a:pt x="71753" y="9385"/>
                  </a:lnTo>
                  <a:lnTo>
                    <a:pt x="34799" y="34681"/>
                  </a:lnTo>
                  <a:lnTo>
                    <a:pt x="9427" y="71599"/>
                  </a:lnTo>
                  <a:lnTo>
                    <a:pt x="0" y="115849"/>
                  </a:lnTo>
                  <a:lnTo>
                    <a:pt x="0" y="169971"/>
                  </a:lnTo>
                  <a:lnTo>
                    <a:pt x="9427" y="214114"/>
                  </a:lnTo>
                  <a:lnTo>
                    <a:pt x="34799" y="251044"/>
                  </a:lnTo>
                  <a:lnTo>
                    <a:pt x="71753" y="276400"/>
                  </a:lnTo>
                  <a:lnTo>
                    <a:pt x="115925" y="285821"/>
                  </a:lnTo>
                  <a:lnTo>
                    <a:pt x="742860" y="285821"/>
                  </a:lnTo>
                  <a:lnTo>
                    <a:pt x="787031" y="276400"/>
                  </a:lnTo>
                  <a:lnTo>
                    <a:pt x="823985" y="251044"/>
                  </a:lnTo>
                  <a:lnTo>
                    <a:pt x="849358" y="214114"/>
                  </a:lnTo>
                  <a:lnTo>
                    <a:pt x="858785" y="169971"/>
                  </a:lnTo>
                  <a:lnTo>
                    <a:pt x="858785" y="115849"/>
                  </a:lnTo>
                  <a:lnTo>
                    <a:pt x="849358" y="71599"/>
                  </a:lnTo>
                  <a:lnTo>
                    <a:pt x="823985" y="34681"/>
                  </a:lnTo>
                  <a:lnTo>
                    <a:pt x="787031" y="9385"/>
                  </a:lnTo>
                  <a:lnTo>
                    <a:pt x="74286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26196" y="2228929"/>
              <a:ext cx="859155" cy="286385"/>
            </a:xfrm>
            <a:custGeom>
              <a:avLst/>
              <a:gdLst/>
              <a:ahLst/>
              <a:cxnLst/>
              <a:rect l="l" t="t" r="r" b="b"/>
              <a:pathLst>
                <a:path w="859154" h="286385">
                  <a:moveTo>
                    <a:pt x="742987" y="0"/>
                  </a:moveTo>
                  <a:lnTo>
                    <a:pt x="116305" y="0"/>
                  </a:lnTo>
                  <a:lnTo>
                    <a:pt x="71967" y="9385"/>
                  </a:lnTo>
                  <a:lnTo>
                    <a:pt x="34894" y="34681"/>
                  </a:lnTo>
                  <a:lnTo>
                    <a:pt x="9451" y="71599"/>
                  </a:lnTo>
                  <a:lnTo>
                    <a:pt x="0" y="115849"/>
                  </a:lnTo>
                  <a:lnTo>
                    <a:pt x="0" y="170098"/>
                  </a:lnTo>
                  <a:lnTo>
                    <a:pt x="9451" y="214348"/>
                  </a:lnTo>
                  <a:lnTo>
                    <a:pt x="34894" y="251266"/>
                  </a:lnTo>
                  <a:lnTo>
                    <a:pt x="71967" y="276562"/>
                  </a:lnTo>
                  <a:lnTo>
                    <a:pt x="116305" y="285948"/>
                  </a:lnTo>
                  <a:lnTo>
                    <a:pt x="742987" y="285948"/>
                  </a:lnTo>
                  <a:lnTo>
                    <a:pt x="787265" y="276562"/>
                  </a:lnTo>
                  <a:lnTo>
                    <a:pt x="824207" y="251266"/>
                  </a:lnTo>
                  <a:lnTo>
                    <a:pt x="849520" y="214348"/>
                  </a:lnTo>
                  <a:lnTo>
                    <a:pt x="858912" y="170098"/>
                  </a:lnTo>
                  <a:lnTo>
                    <a:pt x="858912" y="115849"/>
                  </a:lnTo>
                  <a:lnTo>
                    <a:pt x="849520" y="71599"/>
                  </a:lnTo>
                  <a:lnTo>
                    <a:pt x="824207" y="34681"/>
                  </a:lnTo>
                  <a:lnTo>
                    <a:pt x="787265" y="9385"/>
                  </a:lnTo>
                  <a:lnTo>
                    <a:pt x="742987" y="0"/>
                  </a:lnTo>
                  <a:close/>
                </a:path>
              </a:pathLst>
            </a:custGeom>
            <a:solidFill>
              <a:srgbClr val="00F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26196" y="2228929"/>
              <a:ext cx="859155" cy="286385"/>
            </a:xfrm>
            <a:custGeom>
              <a:avLst/>
              <a:gdLst/>
              <a:ahLst/>
              <a:cxnLst/>
              <a:rect l="l" t="t" r="r" b="b"/>
              <a:pathLst>
                <a:path w="859154" h="286385">
                  <a:moveTo>
                    <a:pt x="0" y="170098"/>
                  </a:moveTo>
                  <a:lnTo>
                    <a:pt x="9451" y="214348"/>
                  </a:lnTo>
                  <a:lnTo>
                    <a:pt x="34894" y="251266"/>
                  </a:lnTo>
                  <a:lnTo>
                    <a:pt x="71967" y="276562"/>
                  </a:lnTo>
                  <a:lnTo>
                    <a:pt x="116305" y="285948"/>
                  </a:lnTo>
                  <a:lnTo>
                    <a:pt x="742987" y="285948"/>
                  </a:lnTo>
                  <a:lnTo>
                    <a:pt x="787265" y="276562"/>
                  </a:lnTo>
                  <a:lnTo>
                    <a:pt x="824207" y="251266"/>
                  </a:lnTo>
                  <a:lnTo>
                    <a:pt x="849520" y="214348"/>
                  </a:lnTo>
                  <a:lnTo>
                    <a:pt x="858912" y="170098"/>
                  </a:lnTo>
                  <a:lnTo>
                    <a:pt x="858912" y="115849"/>
                  </a:lnTo>
                  <a:lnTo>
                    <a:pt x="849520" y="71599"/>
                  </a:lnTo>
                  <a:lnTo>
                    <a:pt x="824207" y="34681"/>
                  </a:lnTo>
                  <a:lnTo>
                    <a:pt x="787265" y="9385"/>
                  </a:lnTo>
                  <a:lnTo>
                    <a:pt x="742987" y="0"/>
                  </a:lnTo>
                  <a:lnTo>
                    <a:pt x="116305" y="0"/>
                  </a:lnTo>
                  <a:lnTo>
                    <a:pt x="71967" y="9385"/>
                  </a:lnTo>
                  <a:lnTo>
                    <a:pt x="34894" y="34681"/>
                  </a:lnTo>
                  <a:lnTo>
                    <a:pt x="9451" y="71599"/>
                  </a:lnTo>
                  <a:lnTo>
                    <a:pt x="0" y="115849"/>
                  </a:lnTo>
                  <a:lnTo>
                    <a:pt x="0" y="170098"/>
                  </a:lnTo>
                  <a:close/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30762" y="2380269"/>
              <a:ext cx="859155" cy="0"/>
            </a:xfrm>
            <a:custGeom>
              <a:avLst/>
              <a:gdLst/>
              <a:ahLst/>
              <a:cxnLst/>
              <a:rect l="l" t="t" r="r" b="b"/>
              <a:pathLst>
                <a:path w="859154">
                  <a:moveTo>
                    <a:pt x="0" y="0"/>
                  </a:moveTo>
                  <a:lnTo>
                    <a:pt x="858785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614328" y="2239169"/>
            <a:ext cx="69596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Arial MT"/>
                <a:cs typeface="Arial MT"/>
              </a:rPr>
              <a:t>D</a:t>
            </a:r>
            <a:r>
              <a:rPr sz="650" dirty="0">
                <a:latin typeface="Arial MT"/>
                <a:cs typeface="Arial MT"/>
              </a:rPr>
              <a:t>é</a:t>
            </a:r>
            <a:r>
              <a:rPr sz="650" spc="-5" dirty="0">
                <a:latin typeface="Arial MT"/>
                <a:cs typeface="Arial MT"/>
              </a:rPr>
              <a:t>t</a:t>
            </a:r>
            <a:r>
              <a:rPr sz="650" dirty="0">
                <a:latin typeface="Arial MT"/>
                <a:cs typeface="Arial MT"/>
              </a:rPr>
              <a:t>a</a:t>
            </a:r>
            <a:r>
              <a:rPr sz="650" spc="30" dirty="0">
                <a:latin typeface="Arial MT"/>
                <a:cs typeface="Arial MT"/>
              </a:rPr>
              <a:t>i</a:t>
            </a:r>
            <a:r>
              <a:rPr sz="650" dirty="0">
                <a:latin typeface="Arial MT"/>
                <a:cs typeface="Arial MT"/>
              </a:rPr>
              <a:t>l</a:t>
            </a:r>
            <a:r>
              <a:rPr sz="650" spc="-30" dirty="0">
                <a:latin typeface="Arial MT"/>
                <a:cs typeface="Arial MT"/>
              </a:rPr>
              <a:t> </a:t>
            </a:r>
            <a:r>
              <a:rPr sz="650" spc="75" dirty="0">
                <a:latin typeface="Arial MT"/>
                <a:cs typeface="Arial MT"/>
              </a:rPr>
              <a:t>C</a:t>
            </a:r>
            <a:r>
              <a:rPr sz="650" spc="-65" dirty="0">
                <a:latin typeface="Arial MT"/>
                <a:cs typeface="Arial MT"/>
              </a:rPr>
              <a:t>o</a:t>
            </a:r>
            <a:r>
              <a:rPr sz="650" spc="60" dirty="0">
                <a:latin typeface="Arial MT"/>
                <a:cs typeface="Arial MT"/>
              </a:rPr>
              <a:t>m</a:t>
            </a:r>
            <a:r>
              <a:rPr sz="650" dirty="0">
                <a:latin typeface="Arial MT"/>
                <a:cs typeface="Arial MT"/>
              </a:rPr>
              <a:t>man</a:t>
            </a:r>
            <a:r>
              <a:rPr sz="650" spc="-65" dirty="0">
                <a:latin typeface="Arial MT"/>
                <a:cs typeface="Arial MT"/>
              </a:rPr>
              <a:t>d</a:t>
            </a:r>
            <a:r>
              <a:rPr sz="650" spc="10" dirty="0">
                <a:latin typeface="Arial MT"/>
                <a:cs typeface="Arial MT"/>
              </a:rPr>
              <a:t>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552307" y="2378214"/>
            <a:ext cx="342265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-25" dirty="0">
                <a:latin typeface="Arial MT"/>
                <a:cs typeface="Arial MT"/>
              </a:rPr>
              <a:t>Q</a:t>
            </a:r>
            <a:r>
              <a:rPr sz="650" dirty="0">
                <a:latin typeface="Arial MT"/>
                <a:cs typeface="Arial MT"/>
              </a:rPr>
              <a:t>uan</a:t>
            </a:r>
            <a:r>
              <a:rPr sz="650" spc="-5" dirty="0">
                <a:latin typeface="Arial MT"/>
                <a:cs typeface="Arial MT"/>
              </a:rPr>
              <a:t>t</a:t>
            </a:r>
            <a:r>
              <a:rPr sz="650" spc="-30" dirty="0">
                <a:latin typeface="Arial MT"/>
                <a:cs typeface="Arial MT"/>
              </a:rPr>
              <a:t>i</a:t>
            </a:r>
            <a:r>
              <a:rPr sz="650" spc="55" dirty="0">
                <a:latin typeface="Arial MT"/>
                <a:cs typeface="Arial MT"/>
              </a:rPr>
              <a:t>t</a:t>
            </a:r>
            <a:r>
              <a:rPr sz="650" spc="10" dirty="0">
                <a:latin typeface="Arial MT"/>
                <a:cs typeface="Arial MT"/>
              </a:rPr>
              <a:t>é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329153" y="3659359"/>
            <a:ext cx="975360" cy="488315"/>
            <a:chOff x="2329153" y="3659359"/>
            <a:chExt cx="975360" cy="488315"/>
          </a:xfrm>
        </p:grpSpPr>
        <p:sp>
          <p:nvSpPr>
            <p:cNvPr id="66" name="object 66"/>
            <p:cNvSpPr/>
            <p:nvPr/>
          </p:nvSpPr>
          <p:spPr>
            <a:xfrm>
              <a:off x="2333281" y="3663487"/>
              <a:ext cx="967105" cy="480059"/>
            </a:xfrm>
            <a:custGeom>
              <a:avLst/>
              <a:gdLst/>
              <a:ahLst/>
              <a:cxnLst/>
              <a:rect l="l" t="t" r="r" b="b"/>
              <a:pathLst>
                <a:path w="967104" h="480060">
                  <a:moveTo>
                    <a:pt x="966948" y="0"/>
                  </a:moveTo>
                  <a:lnTo>
                    <a:pt x="0" y="479470"/>
                  </a:lnTo>
                </a:path>
              </a:pathLst>
            </a:custGeom>
            <a:ln w="77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89085" y="391871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30997" y="0"/>
                  </a:moveTo>
                  <a:lnTo>
                    <a:pt x="0" y="46453"/>
                  </a:lnTo>
                  <a:lnTo>
                    <a:pt x="46496" y="38709"/>
                  </a:lnTo>
                  <a:lnTo>
                    <a:pt x="309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89085" y="3918711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89" h="46989">
                  <a:moveTo>
                    <a:pt x="46496" y="38709"/>
                  </a:moveTo>
                  <a:lnTo>
                    <a:pt x="0" y="46453"/>
                  </a:lnTo>
                  <a:lnTo>
                    <a:pt x="30997" y="0"/>
                  </a:lnTo>
                  <a:lnTo>
                    <a:pt x="46496" y="38709"/>
                  </a:lnTo>
                  <a:close/>
                </a:path>
              </a:pathLst>
            </a:custGeom>
            <a:ln w="77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749377" y="3808602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0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003667" y="3883240"/>
            <a:ext cx="681355" cy="541655"/>
            <a:chOff x="2003667" y="3883240"/>
            <a:chExt cx="681355" cy="541655"/>
          </a:xfrm>
        </p:grpSpPr>
        <p:sp>
          <p:nvSpPr>
            <p:cNvPr id="71" name="object 71"/>
            <p:cNvSpPr/>
            <p:nvPr/>
          </p:nvSpPr>
          <p:spPr>
            <a:xfrm>
              <a:off x="2042414" y="3921975"/>
              <a:ext cx="642620" cy="502920"/>
            </a:xfrm>
            <a:custGeom>
              <a:avLst/>
              <a:gdLst/>
              <a:ahLst/>
              <a:cxnLst/>
              <a:rect l="l" t="t" r="r" b="b"/>
              <a:pathLst>
                <a:path w="642619" h="502920">
                  <a:moveTo>
                    <a:pt x="642188" y="0"/>
                  </a:moveTo>
                  <a:lnTo>
                    <a:pt x="0" y="0"/>
                  </a:lnTo>
                  <a:lnTo>
                    <a:pt x="0" y="463969"/>
                  </a:lnTo>
                  <a:lnTo>
                    <a:pt x="0" y="502386"/>
                  </a:lnTo>
                  <a:lnTo>
                    <a:pt x="642188" y="502386"/>
                  </a:lnTo>
                  <a:lnTo>
                    <a:pt x="642188" y="463969"/>
                  </a:lnTo>
                  <a:lnTo>
                    <a:pt x="64218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03667" y="3883240"/>
              <a:ext cx="642620" cy="502920"/>
            </a:xfrm>
            <a:custGeom>
              <a:avLst/>
              <a:gdLst/>
              <a:ahLst/>
              <a:cxnLst/>
              <a:rect l="l" t="t" r="r" b="b"/>
              <a:pathLst>
                <a:path w="642619" h="502920">
                  <a:moveTo>
                    <a:pt x="642193" y="0"/>
                  </a:moveTo>
                  <a:lnTo>
                    <a:pt x="0" y="0"/>
                  </a:lnTo>
                  <a:lnTo>
                    <a:pt x="0" y="502703"/>
                  </a:lnTo>
                  <a:lnTo>
                    <a:pt x="642193" y="502703"/>
                  </a:lnTo>
                  <a:lnTo>
                    <a:pt x="642193" y="0"/>
                  </a:lnTo>
                  <a:close/>
                </a:path>
              </a:pathLst>
            </a:custGeom>
            <a:solidFill>
              <a:srgbClr val="FFF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2003667" y="3883240"/>
            <a:ext cx="642620" cy="151765"/>
          </a:xfrm>
          <a:prstGeom prst="rect">
            <a:avLst/>
          </a:prstGeom>
          <a:ln w="774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200"/>
              </a:spcBef>
            </a:pPr>
            <a:r>
              <a:rPr sz="650" spc="-15" dirty="0">
                <a:latin typeface="Arial MT"/>
                <a:cs typeface="Arial MT"/>
              </a:rPr>
              <a:t>E</a:t>
            </a:r>
            <a:r>
              <a:rPr sz="650" dirty="0">
                <a:latin typeface="Arial MT"/>
                <a:cs typeface="Arial MT"/>
              </a:rPr>
              <a:t>mp</a:t>
            </a:r>
            <a:r>
              <a:rPr sz="650" spc="-30" dirty="0">
                <a:latin typeface="Arial MT"/>
                <a:cs typeface="Arial MT"/>
              </a:rPr>
              <a:t>l</a:t>
            </a:r>
            <a:r>
              <a:rPr sz="650" dirty="0">
                <a:latin typeface="Arial MT"/>
                <a:cs typeface="Arial MT"/>
              </a:rPr>
              <a:t>o</a:t>
            </a:r>
            <a:r>
              <a:rPr sz="650" spc="10" dirty="0">
                <a:latin typeface="Arial MT"/>
                <a:cs typeface="Arial MT"/>
              </a:rPr>
              <a:t>y</a:t>
            </a:r>
            <a:r>
              <a:rPr sz="650" spc="-95" dirty="0">
                <a:latin typeface="Arial MT"/>
                <a:cs typeface="Arial MT"/>
              </a:rPr>
              <a:t> </a:t>
            </a:r>
            <a:r>
              <a:rPr sz="650" spc="10" dirty="0">
                <a:latin typeface="Arial MT"/>
                <a:cs typeface="Arial MT"/>
              </a:rPr>
              <a:t>é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03667" y="4034547"/>
            <a:ext cx="642620" cy="351790"/>
          </a:xfrm>
          <a:prstGeom prst="rect">
            <a:avLst/>
          </a:prstGeom>
          <a:ln w="7745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05"/>
              </a:spcBef>
            </a:pPr>
            <a:r>
              <a:rPr sz="650" b="1" spc="10" dirty="0">
                <a:latin typeface="Arial"/>
                <a:cs typeface="Arial"/>
              </a:rPr>
              <a:t>N°</a:t>
            </a:r>
            <a:r>
              <a:rPr sz="650" b="1" spc="30" dirty="0">
                <a:latin typeface="Arial"/>
                <a:cs typeface="Arial"/>
              </a:rPr>
              <a:t> </a:t>
            </a:r>
            <a:r>
              <a:rPr sz="650" b="1" spc="-15" dirty="0">
                <a:latin typeface="Arial"/>
                <a:cs typeface="Arial"/>
              </a:rPr>
              <a:t>S</a:t>
            </a:r>
            <a:r>
              <a:rPr sz="650" b="1" spc="10" dirty="0">
                <a:latin typeface="Arial"/>
                <a:cs typeface="Arial"/>
              </a:rPr>
              <a:t>S</a:t>
            </a:r>
            <a:endParaRPr sz="650">
              <a:latin typeface="Arial"/>
              <a:cs typeface="Arial"/>
            </a:endParaRPr>
          </a:p>
          <a:p>
            <a:pPr marL="38735" marR="55244">
              <a:lnSpc>
                <a:spcPts val="850"/>
              </a:lnSpc>
              <a:spcBef>
                <a:spcPts val="40"/>
              </a:spcBef>
            </a:pPr>
            <a:r>
              <a:rPr sz="650" spc="15" dirty="0">
                <a:latin typeface="Arial MT"/>
                <a:cs typeface="Arial MT"/>
              </a:rPr>
              <a:t>N</a:t>
            </a:r>
            <a:r>
              <a:rPr sz="650" dirty="0">
                <a:latin typeface="Arial MT"/>
                <a:cs typeface="Arial MT"/>
              </a:rPr>
              <a:t>o</a:t>
            </a:r>
            <a:r>
              <a:rPr sz="650" spc="15" dirty="0">
                <a:latin typeface="Arial MT"/>
                <a:cs typeface="Arial MT"/>
              </a:rPr>
              <a:t>m</a:t>
            </a:r>
            <a:r>
              <a:rPr sz="650" spc="45" dirty="0">
                <a:latin typeface="Arial MT"/>
                <a:cs typeface="Arial MT"/>
              </a:rPr>
              <a:t> </a:t>
            </a:r>
            <a:r>
              <a:rPr sz="650" spc="-15" dirty="0">
                <a:latin typeface="Arial MT"/>
                <a:cs typeface="Arial MT"/>
              </a:rPr>
              <a:t>E</a:t>
            </a:r>
            <a:r>
              <a:rPr sz="650" dirty="0">
                <a:latin typeface="Arial MT"/>
                <a:cs typeface="Arial MT"/>
              </a:rPr>
              <a:t>mp</a:t>
            </a:r>
            <a:r>
              <a:rPr sz="650" spc="-30" dirty="0">
                <a:latin typeface="Arial MT"/>
                <a:cs typeface="Arial MT"/>
              </a:rPr>
              <a:t>l</a:t>
            </a:r>
            <a:r>
              <a:rPr sz="650" dirty="0">
                <a:latin typeface="Arial MT"/>
                <a:cs typeface="Arial MT"/>
              </a:rPr>
              <a:t>o</a:t>
            </a:r>
            <a:r>
              <a:rPr sz="650" spc="10" dirty="0">
                <a:latin typeface="Arial MT"/>
                <a:cs typeface="Arial MT"/>
              </a:rPr>
              <a:t>y</a:t>
            </a:r>
            <a:r>
              <a:rPr sz="650" spc="-95" dirty="0">
                <a:latin typeface="Arial MT"/>
                <a:cs typeface="Arial MT"/>
              </a:rPr>
              <a:t> </a:t>
            </a:r>
            <a:r>
              <a:rPr sz="650" spc="5" dirty="0">
                <a:latin typeface="Arial MT"/>
                <a:cs typeface="Arial MT"/>
              </a:rPr>
              <a:t>é  </a:t>
            </a:r>
            <a:r>
              <a:rPr sz="650" spc="-5" dirty="0">
                <a:latin typeface="Arial MT"/>
                <a:cs typeface="Arial MT"/>
              </a:rPr>
              <a:t>Salaire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021090" y="3508057"/>
            <a:ext cx="576580" cy="328930"/>
            <a:chOff x="3021090" y="3508057"/>
            <a:chExt cx="576580" cy="328930"/>
          </a:xfrm>
        </p:grpSpPr>
        <p:sp>
          <p:nvSpPr>
            <p:cNvPr id="76" name="object 76"/>
            <p:cNvSpPr/>
            <p:nvPr/>
          </p:nvSpPr>
          <p:spPr>
            <a:xfrm>
              <a:off x="3063686" y="3550894"/>
              <a:ext cx="534035" cy="286385"/>
            </a:xfrm>
            <a:custGeom>
              <a:avLst/>
              <a:gdLst/>
              <a:ahLst/>
              <a:cxnLst/>
              <a:rect l="l" t="t" r="r" b="b"/>
              <a:pathLst>
                <a:path w="534035" h="286385">
                  <a:moveTo>
                    <a:pt x="418041" y="0"/>
                  </a:moveTo>
                  <a:lnTo>
                    <a:pt x="116178" y="0"/>
                  </a:lnTo>
                  <a:lnTo>
                    <a:pt x="71860" y="9433"/>
                  </a:lnTo>
                  <a:lnTo>
                    <a:pt x="34831" y="34810"/>
                  </a:lnTo>
                  <a:lnTo>
                    <a:pt x="9431" y="71744"/>
                  </a:lnTo>
                  <a:lnTo>
                    <a:pt x="0" y="115849"/>
                  </a:lnTo>
                  <a:lnTo>
                    <a:pt x="0" y="170047"/>
                  </a:lnTo>
                  <a:lnTo>
                    <a:pt x="9431" y="214279"/>
                  </a:lnTo>
                  <a:lnTo>
                    <a:pt x="34831" y="251194"/>
                  </a:lnTo>
                  <a:lnTo>
                    <a:pt x="71860" y="276496"/>
                  </a:lnTo>
                  <a:lnTo>
                    <a:pt x="116178" y="285884"/>
                  </a:lnTo>
                  <a:lnTo>
                    <a:pt x="418041" y="285884"/>
                  </a:lnTo>
                  <a:lnTo>
                    <a:pt x="462159" y="276496"/>
                  </a:lnTo>
                  <a:lnTo>
                    <a:pt x="499119" y="251194"/>
                  </a:lnTo>
                  <a:lnTo>
                    <a:pt x="524521" y="214279"/>
                  </a:lnTo>
                  <a:lnTo>
                    <a:pt x="533966" y="170047"/>
                  </a:lnTo>
                  <a:lnTo>
                    <a:pt x="533966" y="115849"/>
                  </a:lnTo>
                  <a:lnTo>
                    <a:pt x="524521" y="71744"/>
                  </a:lnTo>
                  <a:lnTo>
                    <a:pt x="499119" y="34810"/>
                  </a:lnTo>
                  <a:lnTo>
                    <a:pt x="462159" y="9433"/>
                  </a:lnTo>
                  <a:lnTo>
                    <a:pt x="41804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025218" y="3512185"/>
              <a:ext cx="534035" cy="286385"/>
            </a:xfrm>
            <a:custGeom>
              <a:avLst/>
              <a:gdLst/>
              <a:ahLst/>
              <a:cxnLst/>
              <a:rect l="l" t="t" r="r" b="b"/>
              <a:pathLst>
                <a:path w="534035" h="286385">
                  <a:moveTo>
                    <a:pt x="417825" y="0"/>
                  </a:moveTo>
                  <a:lnTo>
                    <a:pt x="115963" y="0"/>
                  </a:lnTo>
                  <a:lnTo>
                    <a:pt x="71678" y="9431"/>
                  </a:lnTo>
                  <a:lnTo>
                    <a:pt x="34723" y="34803"/>
                  </a:lnTo>
                  <a:lnTo>
                    <a:pt x="9397" y="71733"/>
                  </a:lnTo>
                  <a:lnTo>
                    <a:pt x="0" y="115836"/>
                  </a:lnTo>
                  <a:lnTo>
                    <a:pt x="0" y="170047"/>
                  </a:lnTo>
                  <a:lnTo>
                    <a:pt x="9397" y="214327"/>
                  </a:lnTo>
                  <a:lnTo>
                    <a:pt x="34723" y="251347"/>
                  </a:lnTo>
                  <a:lnTo>
                    <a:pt x="71678" y="276752"/>
                  </a:lnTo>
                  <a:lnTo>
                    <a:pt x="115963" y="286189"/>
                  </a:lnTo>
                  <a:lnTo>
                    <a:pt x="417825" y="286189"/>
                  </a:lnTo>
                  <a:lnTo>
                    <a:pt x="461943" y="276752"/>
                  </a:lnTo>
                  <a:lnTo>
                    <a:pt x="498903" y="251347"/>
                  </a:lnTo>
                  <a:lnTo>
                    <a:pt x="524305" y="214327"/>
                  </a:lnTo>
                  <a:lnTo>
                    <a:pt x="533750" y="170047"/>
                  </a:lnTo>
                  <a:lnTo>
                    <a:pt x="533750" y="115836"/>
                  </a:lnTo>
                  <a:lnTo>
                    <a:pt x="524305" y="71733"/>
                  </a:lnTo>
                  <a:lnTo>
                    <a:pt x="498903" y="34803"/>
                  </a:lnTo>
                  <a:lnTo>
                    <a:pt x="461943" y="9431"/>
                  </a:lnTo>
                  <a:lnTo>
                    <a:pt x="417825" y="0"/>
                  </a:lnTo>
                  <a:close/>
                </a:path>
              </a:pathLst>
            </a:custGeom>
            <a:solidFill>
              <a:srgbClr val="00F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025218" y="3512185"/>
              <a:ext cx="534035" cy="286385"/>
            </a:xfrm>
            <a:custGeom>
              <a:avLst/>
              <a:gdLst/>
              <a:ahLst/>
              <a:cxnLst/>
              <a:rect l="l" t="t" r="r" b="b"/>
              <a:pathLst>
                <a:path w="534035" h="286385">
                  <a:moveTo>
                    <a:pt x="0" y="170047"/>
                  </a:moveTo>
                  <a:lnTo>
                    <a:pt x="9397" y="214327"/>
                  </a:lnTo>
                  <a:lnTo>
                    <a:pt x="34723" y="251347"/>
                  </a:lnTo>
                  <a:lnTo>
                    <a:pt x="71678" y="276752"/>
                  </a:lnTo>
                  <a:lnTo>
                    <a:pt x="115963" y="286189"/>
                  </a:lnTo>
                  <a:lnTo>
                    <a:pt x="417825" y="286189"/>
                  </a:lnTo>
                  <a:lnTo>
                    <a:pt x="461943" y="276752"/>
                  </a:lnTo>
                  <a:lnTo>
                    <a:pt x="498903" y="251347"/>
                  </a:lnTo>
                  <a:lnTo>
                    <a:pt x="524305" y="214327"/>
                  </a:lnTo>
                  <a:lnTo>
                    <a:pt x="533750" y="170047"/>
                  </a:lnTo>
                  <a:lnTo>
                    <a:pt x="533750" y="115836"/>
                  </a:lnTo>
                  <a:lnTo>
                    <a:pt x="524305" y="71733"/>
                  </a:lnTo>
                  <a:lnTo>
                    <a:pt x="498903" y="34803"/>
                  </a:lnTo>
                  <a:lnTo>
                    <a:pt x="461943" y="9431"/>
                  </a:lnTo>
                  <a:lnTo>
                    <a:pt x="417825" y="0"/>
                  </a:lnTo>
                  <a:lnTo>
                    <a:pt x="115963" y="0"/>
                  </a:lnTo>
                  <a:lnTo>
                    <a:pt x="71678" y="9431"/>
                  </a:lnTo>
                  <a:lnTo>
                    <a:pt x="34723" y="34803"/>
                  </a:lnTo>
                  <a:lnTo>
                    <a:pt x="9397" y="71733"/>
                  </a:lnTo>
                  <a:lnTo>
                    <a:pt x="0" y="115836"/>
                  </a:lnTo>
                  <a:lnTo>
                    <a:pt x="0" y="170047"/>
                  </a:lnTo>
                  <a:close/>
                </a:path>
              </a:pathLst>
            </a:custGeom>
            <a:ln w="77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029707" y="3663487"/>
              <a:ext cx="534035" cy="0"/>
            </a:xfrm>
            <a:custGeom>
              <a:avLst/>
              <a:gdLst/>
              <a:ahLst/>
              <a:cxnLst/>
              <a:rect l="l" t="t" r="r" b="b"/>
              <a:pathLst>
                <a:path w="534035">
                  <a:moveTo>
                    <a:pt x="0" y="0"/>
                  </a:moveTo>
                  <a:lnTo>
                    <a:pt x="533700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143954" y="3522717"/>
            <a:ext cx="315595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Assurer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869357" y="3276937"/>
            <a:ext cx="596265" cy="882015"/>
          </a:xfrm>
          <a:custGeom>
            <a:avLst/>
            <a:gdLst/>
            <a:ahLst/>
            <a:cxnLst/>
            <a:rect l="l" t="t" r="r" b="b"/>
            <a:pathLst>
              <a:path w="596264" h="882014">
                <a:moveTo>
                  <a:pt x="0" y="0"/>
                </a:moveTo>
                <a:lnTo>
                  <a:pt x="595987" y="881508"/>
                </a:lnTo>
              </a:path>
            </a:pathLst>
          </a:custGeom>
          <a:ln w="77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068848" y="3661787"/>
            <a:ext cx="14224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dirty="0">
                <a:latin typeface="Arial MT"/>
                <a:cs typeface="Arial MT"/>
              </a:rPr>
              <a:t>1</a:t>
            </a:r>
            <a:r>
              <a:rPr sz="650" spc="-5" dirty="0">
                <a:latin typeface="Arial MT"/>
                <a:cs typeface="Arial MT"/>
              </a:rPr>
              <a:t>,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135706" y="4007143"/>
            <a:ext cx="688975" cy="433070"/>
            <a:chOff x="6135706" y="4007143"/>
            <a:chExt cx="688975" cy="433070"/>
          </a:xfrm>
        </p:grpSpPr>
        <p:sp>
          <p:nvSpPr>
            <p:cNvPr id="84" name="object 84"/>
            <p:cNvSpPr/>
            <p:nvPr/>
          </p:nvSpPr>
          <p:spPr>
            <a:xfrm>
              <a:off x="6174511" y="4045546"/>
              <a:ext cx="650240" cy="394335"/>
            </a:xfrm>
            <a:custGeom>
              <a:avLst/>
              <a:gdLst/>
              <a:ahLst/>
              <a:cxnLst/>
              <a:rect l="l" t="t" r="r" b="b"/>
              <a:pathLst>
                <a:path w="650240" h="394335">
                  <a:moveTo>
                    <a:pt x="649947" y="0"/>
                  </a:moveTo>
                  <a:lnTo>
                    <a:pt x="0" y="0"/>
                  </a:lnTo>
                  <a:lnTo>
                    <a:pt x="0" y="355574"/>
                  </a:lnTo>
                  <a:lnTo>
                    <a:pt x="0" y="394296"/>
                  </a:lnTo>
                  <a:lnTo>
                    <a:pt x="649947" y="394296"/>
                  </a:lnTo>
                  <a:lnTo>
                    <a:pt x="649947" y="355574"/>
                  </a:lnTo>
                  <a:lnTo>
                    <a:pt x="6499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135706" y="4007143"/>
              <a:ext cx="650240" cy="394335"/>
            </a:xfrm>
            <a:custGeom>
              <a:avLst/>
              <a:gdLst/>
              <a:ahLst/>
              <a:cxnLst/>
              <a:rect l="l" t="t" r="r" b="b"/>
              <a:pathLst>
                <a:path w="650240" h="394335">
                  <a:moveTo>
                    <a:pt x="649942" y="0"/>
                  </a:moveTo>
                  <a:lnTo>
                    <a:pt x="0" y="0"/>
                  </a:lnTo>
                  <a:lnTo>
                    <a:pt x="0" y="393977"/>
                  </a:lnTo>
                  <a:lnTo>
                    <a:pt x="649942" y="393977"/>
                  </a:lnTo>
                  <a:lnTo>
                    <a:pt x="649942" y="0"/>
                  </a:lnTo>
                  <a:close/>
                </a:path>
              </a:pathLst>
            </a:custGeom>
            <a:solidFill>
              <a:srgbClr val="FFFF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6135706" y="4007143"/>
            <a:ext cx="650240" cy="151765"/>
          </a:xfrm>
          <a:prstGeom prst="rect">
            <a:avLst/>
          </a:prstGeom>
          <a:ln w="7744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200"/>
              </a:spcBef>
            </a:pPr>
            <a:r>
              <a:rPr sz="650" dirty="0">
                <a:latin typeface="Arial MT"/>
                <a:cs typeface="Arial MT"/>
              </a:rPr>
              <a:t>L</a:t>
            </a:r>
            <a:r>
              <a:rPr sz="650" spc="-30" dirty="0">
                <a:latin typeface="Arial MT"/>
                <a:cs typeface="Arial MT"/>
              </a:rPr>
              <a:t>i</a:t>
            </a:r>
            <a:r>
              <a:rPr sz="650" spc="10" dirty="0">
                <a:latin typeface="Arial MT"/>
                <a:cs typeface="Arial MT"/>
              </a:rPr>
              <a:t>v</a:t>
            </a:r>
            <a:r>
              <a:rPr sz="650" spc="-95" dirty="0">
                <a:latin typeface="Arial MT"/>
                <a:cs typeface="Arial MT"/>
              </a:rPr>
              <a:t> </a:t>
            </a:r>
            <a:r>
              <a:rPr sz="650" spc="20" dirty="0">
                <a:latin typeface="Arial MT"/>
                <a:cs typeface="Arial MT"/>
              </a:rPr>
              <a:t>r</a:t>
            </a:r>
            <a:r>
              <a:rPr sz="650" spc="-65" dirty="0">
                <a:latin typeface="Arial MT"/>
                <a:cs typeface="Arial MT"/>
              </a:rPr>
              <a:t>a</a:t>
            </a:r>
            <a:r>
              <a:rPr sz="650" spc="30" dirty="0">
                <a:latin typeface="Arial MT"/>
                <a:cs typeface="Arial MT"/>
              </a:rPr>
              <a:t>i</a:t>
            </a:r>
            <a:r>
              <a:rPr sz="650" spc="35" dirty="0">
                <a:latin typeface="Arial MT"/>
                <a:cs typeface="Arial MT"/>
              </a:rPr>
              <a:t>s</a:t>
            </a:r>
            <a:r>
              <a:rPr sz="650" spc="-65" dirty="0">
                <a:latin typeface="Arial MT"/>
                <a:cs typeface="Arial MT"/>
              </a:rPr>
              <a:t>o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135706" y="4158446"/>
            <a:ext cx="650240" cy="243204"/>
          </a:xfrm>
          <a:prstGeom prst="rect">
            <a:avLst/>
          </a:prstGeom>
          <a:ln w="77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05"/>
              </a:spcBef>
            </a:pPr>
            <a:r>
              <a:rPr sz="650" b="1" spc="10" dirty="0">
                <a:latin typeface="Arial"/>
                <a:cs typeface="Arial"/>
              </a:rPr>
              <a:t>N°</a:t>
            </a:r>
            <a:r>
              <a:rPr sz="650" b="1" spc="-15" dirty="0">
                <a:latin typeface="Arial"/>
                <a:cs typeface="Arial"/>
              </a:rPr>
              <a:t> </a:t>
            </a:r>
            <a:r>
              <a:rPr sz="650" b="1" spc="10" dirty="0">
                <a:latin typeface="Arial"/>
                <a:cs typeface="Arial"/>
              </a:rPr>
              <a:t>Livraison</a:t>
            </a:r>
            <a:endParaRPr sz="65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70"/>
              </a:spcBef>
            </a:pPr>
            <a:r>
              <a:rPr sz="650" spc="5" dirty="0">
                <a:latin typeface="Arial MT"/>
                <a:cs typeface="Arial MT"/>
              </a:rPr>
              <a:t>Date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450995" y="3121814"/>
            <a:ext cx="855344" cy="328930"/>
            <a:chOff x="5450995" y="3121814"/>
            <a:chExt cx="855344" cy="328930"/>
          </a:xfrm>
        </p:grpSpPr>
        <p:sp>
          <p:nvSpPr>
            <p:cNvPr id="89" name="object 89"/>
            <p:cNvSpPr/>
            <p:nvPr/>
          </p:nvSpPr>
          <p:spPr>
            <a:xfrm>
              <a:off x="5493551" y="3164345"/>
              <a:ext cx="812800" cy="286385"/>
            </a:xfrm>
            <a:custGeom>
              <a:avLst/>
              <a:gdLst/>
              <a:ahLst/>
              <a:cxnLst/>
              <a:rect l="l" t="t" r="r" b="b"/>
              <a:pathLst>
                <a:path w="812800" h="286385">
                  <a:moveTo>
                    <a:pt x="696439" y="0"/>
                  </a:moveTo>
                  <a:lnTo>
                    <a:pt x="115925" y="0"/>
                  </a:lnTo>
                  <a:lnTo>
                    <a:pt x="71807" y="9433"/>
                  </a:lnTo>
                  <a:lnTo>
                    <a:pt x="34847" y="34810"/>
                  </a:lnTo>
                  <a:lnTo>
                    <a:pt x="9445" y="71744"/>
                  </a:lnTo>
                  <a:lnTo>
                    <a:pt x="0" y="115849"/>
                  </a:lnTo>
                  <a:lnTo>
                    <a:pt x="0" y="170047"/>
                  </a:lnTo>
                  <a:lnTo>
                    <a:pt x="9445" y="214286"/>
                  </a:lnTo>
                  <a:lnTo>
                    <a:pt x="34847" y="251206"/>
                  </a:lnTo>
                  <a:lnTo>
                    <a:pt x="71807" y="276508"/>
                  </a:lnTo>
                  <a:lnTo>
                    <a:pt x="115925" y="285897"/>
                  </a:lnTo>
                  <a:lnTo>
                    <a:pt x="696439" y="285897"/>
                  </a:lnTo>
                  <a:lnTo>
                    <a:pt x="740718" y="276508"/>
                  </a:lnTo>
                  <a:lnTo>
                    <a:pt x="777660" y="251206"/>
                  </a:lnTo>
                  <a:lnTo>
                    <a:pt x="802973" y="214286"/>
                  </a:lnTo>
                  <a:lnTo>
                    <a:pt x="812364" y="170047"/>
                  </a:lnTo>
                  <a:lnTo>
                    <a:pt x="812364" y="115849"/>
                  </a:lnTo>
                  <a:lnTo>
                    <a:pt x="802973" y="71744"/>
                  </a:lnTo>
                  <a:lnTo>
                    <a:pt x="777660" y="34810"/>
                  </a:lnTo>
                  <a:lnTo>
                    <a:pt x="740718" y="9433"/>
                  </a:lnTo>
                  <a:lnTo>
                    <a:pt x="69643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54867" y="3125686"/>
              <a:ext cx="812800" cy="286385"/>
            </a:xfrm>
            <a:custGeom>
              <a:avLst/>
              <a:gdLst/>
              <a:ahLst/>
              <a:cxnLst/>
              <a:rect l="l" t="t" r="r" b="b"/>
              <a:pathLst>
                <a:path w="812800" h="286385">
                  <a:moveTo>
                    <a:pt x="696312" y="0"/>
                  </a:moveTo>
                  <a:lnTo>
                    <a:pt x="116178" y="0"/>
                  </a:lnTo>
                  <a:lnTo>
                    <a:pt x="71860" y="9420"/>
                  </a:lnTo>
                  <a:lnTo>
                    <a:pt x="34831" y="34769"/>
                  </a:lnTo>
                  <a:lnTo>
                    <a:pt x="9431" y="71680"/>
                  </a:lnTo>
                  <a:lnTo>
                    <a:pt x="0" y="115786"/>
                  </a:lnTo>
                  <a:lnTo>
                    <a:pt x="0" y="169997"/>
                  </a:lnTo>
                  <a:lnTo>
                    <a:pt x="9431" y="214276"/>
                  </a:lnTo>
                  <a:lnTo>
                    <a:pt x="34831" y="251296"/>
                  </a:lnTo>
                  <a:lnTo>
                    <a:pt x="71860" y="276701"/>
                  </a:lnTo>
                  <a:lnTo>
                    <a:pt x="116178" y="286138"/>
                  </a:lnTo>
                  <a:lnTo>
                    <a:pt x="696312" y="286138"/>
                  </a:lnTo>
                  <a:lnTo>
                    <a:pt x="740650" y="276701"/>
                  </a:lnTo>
                  <a:lnTo>
                    <a:pt x="777723" y="251296"/>
                  </a:lnTo>
                  <a:lnTo>
                    <a:pt x="803167" y="214276"/>
                  </a:lnTo>
                  <a:lnTo>
                    <a:pt x="812618" y="169997"/>
                  </a:lnTo>
                  <a:lnTo>
                    <a:pt x="812618" y="115786"/>
                  </a:lnTo>
                  <a:lnTo>
                    <a:pt x="803167" y="71680"/>
                  </a:lnTo>
                  <a:lnTo>
                    <a:pt x="777723" y="34769"/>
                  </a:lnTo>
                  <a:lnTo>
                    <a:pt x="740650" y="9420"/>
                  </a:lnTo>
                  <a:lnTo>
                    <a:pt x="696312" y="0"/>
                  </a:lnTo>
                  <a:close/>
                </a:path>
              </a:pathLst>
            </a:custGeom>
            <a:solidFill>
              <a:srgbClr val="00FF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54867" y="3125686"/>
              <a:ext cx="812800" cy="286385"/>
            </a:xfrm>
            <a:custGeom>
              <a:avLst/>
              <a:gdLst/>
              <a:ahLst/>
              <a:cxnLst/>
              <a:rect l="l" t="t" r="r" b="b"/>
              <a:pathLst>
                <a:path w="812800" h="286385">
                  <a:moveTo>
                    <a:pt x="0" y="169997"/>
                  </a:moveTo>
                  <a:lnTo>
                    <a:pt x="9431" y="214276"/>
                  </a:lnTo>
                  <a:lnTo>
                    <a:pt x="34831" y="251296"/>
                  </a:lnTo>
                  <a:lnTo>
                    <a:pt x="71860" y="276701"/>
                  </a:lnTo>
                  <a:lnTo>
                    <a:pt x="116178" y="286138"/>
                  </a:lnTo>
                  <a:lnTo>
                    <a:pt x="696312" y="286138"/>
                  </a:lnTo>
                  <a:lnTo>
                    <a:pt x="740650" y="276701"/>
                  </a:lnTo>
                  <a:lnTo>
                    <a:pt x="777723" y="251296"/>
                  </a:lnTo>
                  <a:lnTo>
                    <a:pt x="803167" y="214276"/>
                  </a:lnTo>
                  <a:lnTo>
                    <a:pt x="812618" y="169997"/>
                  </a:lnTo>
                  <a:lnTo>
                    <a:pt x="812618" y="115786"/>
                  </a:lnTo>
                  <a:lnTo>
                    <a:pt x="803167" y="71680"/>
                  </a:lnTo>
                  <a:lnTo>
                    <a:pt x="777723" y="34769"/>
                  </a:lnTo>
                  <a:lnTo>
                    <a:pt x="740650" y="9420"/>
                  </a:lnTo>
                  <a:lnTo>
                    <a:pt x="696312" y="0"/>
                  </a:lnTo>
                  <a:lnTo>
                    <a:pt x="116178" y="0"/>
                  </a:lnTo>
                  <a:lnTo>
                    <a:pt x="71860" y="9420"/>
                  </a:lnTo>
                  <a:lnTo>
                    <a:pt x="34831" y="34769"/>
                  </a:lnTo>
                  <a:lnTo>
                    <a:pt x="9431" y="71680"/>
                  </a:lnTo>
                  <a:lnTo>
                    <a:pt x="0" y="115786"/>
                  </a:lnTo>
                  <a:lnTo>
                    <a:pt x="0" y="169997"/>
                  </a:lnTo>
                  <a:close/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59306" y="3276937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618" y="0"/>
                  </a:lnTo>
                </a:path>
              </a:pathLst>
            </a:custGeom>
            <a:ln w="7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550609" y="3136167"/>
            <a:ext cx="626110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15" dirty="0">
                <a:latin typeface="Arial MT"/>
                <a:cs typeface="Arial MT"/>
              </a:rPr>
              <a:t>D</a:t>
            </a:r>
            <a:r>
              <a:rPr sz="650" dirty="0">
                <a:latin typeface="Arial MT"/>
                <a:cs typeface="Arial MT"/>
              </a:rPr>
              <a:t>é</a:t>
            </a:r>
            <a:r>
              <a:rPr sz="650" spc="-5" dirty="0">
                <a:latin typeface="Arial MT"/>
                <a:cs typeface="Arial MT"/>
              </a:rPr>
              <a:t>t</a:t>
            </a:r>
            <a:r>
              <a:rPr sz="650" dirty="0">
                <a:latin typeface="Arial MT"/>
                <a:cs typeface="Arial MT"/>
              </a:rPr>
              <a:t>a</a:t>
            </a:r>
            <a:r>
              <a:rPr sz="650" spc="30" dirty="0">
                <a:latin typeface="Arial MT"/>
                <a:cs typeface="Arial MT"/>
              </a:rPr>
              <a:t>i</a:t>
            </a:r>
            <a:r>
              <a:rPr sz="650" spc="-30" dirty="0">
                <a:latin typeface="Arial MT"/>
                <a:cs typeface="Arial MT"/>
              </a:rPr>
              <a:t>l</a:t>
            </a:r>
            <a:r>
              <a:rPr sz="650" spc="35" dirty="0">
                <a:latin typeface="Arial MT"/>
                <a:cs typeface="Arial MT"/>
              </a:rPr>
              <a:t>s</a:t>
            </a:r>
            <a:r>
              <a:rPr sz="650" dirty="0">
                <a:latin typeface="Arial MT"/>
                <a:cs typeface="Arial MT"/>
              </a:rPr>
              <a:t>L</a:t>
            </a:r>
            <a:r>
              <a:rPr sz="650" spc="-30" dirty="0">
                <a:latin typeface="Arial MT"/>
                <a:cs typeface="Arial MT"/>
              </a:rPr>
              <a:t>i</a:t>
            </a:r>
            <a:r>
              <a:rPr sz="650" spc="10" dirty="0">
                <a:latin typeface="Arial MT"/>
                <a:cs typeface="Arial MT"/>
              </a:rPr>
              <a:t>v</a:t>
            </a:r>
            <a:r>
              <a:rPr sz="650" spc="-95" dirty="0">
                <a:latin typeface="Arial MT"/>
                <a:cs typeface="Arial MT"/>
              </a:rPr>
              <a:t> </a:t>
            </a:r>
            <a:r>
              <a:rPr sz="650" spc="-40" dirty="0">
                <a:latin typeface="Arial MT"/>
                <a:cs typeface="Arial MT"/>
              </a:rPr>
              <a:t>r</a:t>
            </a:r>
            <a:r>
              <a:rPr sz="650" dirty="0">
                <a:latin typeface="Arial MT"/>
                <a:cs typeface="Arial MT"/>
              </a:rPr>
              <a:t>a</a:t>
            </a:r>
            <a:r>
              <a:rPr sz="650" spc="-30" dirty="0">
                <a:latin typeface="Arial MT"/>
                <a:cs typeface="Arial MT"/>
              </a:rPr>
              <a:t>i</a:t>
            </a:r>
            <a:r>
              <a:rPr sz="650" spc="35" dirty="0">
                <a:latin typeface="Arial MT"/>
                <a:cs typeface="Arial MT"/>
              </a:rPr>
              <a:t>s</a:t>
            </a:r>
            <a:r>
              <a:rPr sz="650" dirty="0">
                <a:latin typeface="Arial MT"/>
                <a:cs typeface="Arial MT"/>
              </a:rPr>
              <a:t>o</a:t>
            </a:r>
            <a:r>
              <a:rPr sz="650" spc="10" dirty="0">
                <a:latin typeface="Arial MT"/>
                <a:cs typeface="Arial MT"/>
              </a:rPr>
              <a:t>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480851" y="3275238"/>
            <a:ext cx="342265" cy="127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spc="-25" dirty="0">
                <a:latin typeface="Arial MT"/>
                <a:cs typeface="Arial MT"/>
              </a:rPr>
              <a:t>Q</a:t>
            </a:r>
            <a:r>
              <a:rPr sz="650" dirty="0">
                <a:latin typeface="Arial MT"/>
                <a:cs typeface="Arial MT"/>
              </a:rPr>
              <a:t>uan</a:t>
            </a:r>
            <a:r>
              <a:rPr sz="650" spc="-5" dirty="0">
                <a:latin typeface="Arial MT"/>
                <a:cs typeface="Arial MT"/>
              </a:rPr>
              <a:t>t</a:t>
            </a:r>
            <a:r>
              <a:rPr sz="650" spc="-30" dirty="0">
                <a:latin typeface="Arial MT"/>
                <a:cs typeface="Arial MT"/>
              </a:rPr>
              <a:t>i</a:t>
            </a:r>
            <a:r>
              <a:rPr sz="650" spc="55" dirty="0">
                <a:latin typeface="Arial MT"/>
                <a:cs typeface="Arial MT"/>
              </a:rPr>
              <a:t>t</a:t>
            </a:r>
            <a:r>
              <a:rPr sz="650" spc="10" dirty="0">
                <a:latin typeface="Arial MT"/>
                <a:cs typeface="Arial MT"/>
              </a:rPr>
              <a:t>é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9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9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9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3487420" cy="106743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SELECT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synta</a:t>
            </a:r>
            <a:r>
              <a:rPr sz="2400" spc="-204" dirty="0">
                <a:latin typeface="Microsoft Sans Serif"/>
                <a:cs typeface="Microsoft Sans Serif"/>
              </a:rPr>
              <a:t>x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ba</a:t>
            </a:r>
            <a:r>
              <a:rPr sz="2400" spc="-235" dirty="0">
                <a:latin typeface="Microsoft Sans Serif"/>
                <a:cs typeface="Microsoft Sans Serif"/>
              </a:rPr>
              <a:t>s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2905531"/>
            <a:ext cx="6963409" cy="986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140" dirty="0">
                <a:latin typeface="Trebuchet MS"/>
                <a:cs typeface="Trebuchet MS"/>
              </a:rPr>
              <a:t>SELECT</a:t>
            </a:r>
            <a:r>
              <a:rPr sz="1600" b="1" spc="420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[ALL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490" dirty="0">
                <a:latin typeface="Trebuchet MS"/>
                <a:cs typeface="Trebuchet MS"/>
              </a:rPr>
              <a:t>|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165" dirty="0">
                <a:latin typeface="Trebuchet MS"/>
                <a:cs typeface="Trebuchet MS"/>
              </a:rPr>
              <a:t>DISTINCT]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Verdana"/>
                <a:cs typeface="Verdana"/>
              </a:rPr>
              <a:t>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75" dirty="0">
                <a:latin typeface="Verdana"/>
                <a:cs typeface="Verdana"/>
              </a:rPr>
              <a:t>sélection1&gt;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15" dirty="0">
                <a:latin typeface="Verdana"/>
                <a:cs typeface="Verdana"/>
              </a:rPr>
              <a:t>[&lt;clause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45" dirty="0">
                <a:latin typeface="Verdana"/>
                <a:cs typeface="Verdana"/>
              </a:rPr>
              <a:t>sélection2&gt;…]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65" dirty="0">
                <a:latin typeface="Trebuchet MS"/>
                <a:cs typeface="Trebuchet MS"/>
              </a:rPr>
              <a:t>F</a:t>
            </a:r>
            <a:r>
              <a:rPr sz="1600" b="1" spc="35" dirty="0">
                <a:latin typeface="Trebuchet MS"/>
                <a:cs typeface="Trebuchet MS"/>
              </a:rPr>
              <a:t>R</a:t>
            </a:r>
            <a:r>
              <a:rPr sz="1600" b="1" spc="245" dirty="0">
                <a:latin typeface="Trebuchet MS"/>
                <a:cs typeface="Trebuchet MS"/>
              </a:rPr>
              <a:t>OM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1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2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55" dirty="0">
                <a:latin typeface="Trebuchet MS"/>
                <a:cs typeface="Trebuchet MS"/>
              </a:rPr>
              <a:t>[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b="1" spc="195" dirty="0">
                <a:latin typeface="Trebuchet MS"/>
                <a:cs typeface="Trebuchet MS"/>
              </a:rPr>
              <a:t>WHERE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spc="-185" dirty="0">
                <a:latin typeface="Verdana"/>
                <a:cs typeface="Verdana"/>
              </a:rPr>
              <a:t>&lt;condition1&gt;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[AND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55" dirty="0">
                <a:latin typeface="Verdana"/>
                <a:cs typeface="Verdana"/>
              </a:rPr>
              <a:t>|OR]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0" dirty="0">
                <a:latin typeface="Verdana"/>
                <a:cs typeface="Verdana"/>
              </a:rPr>
              <a:t>&lt;condition2&gt;….]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b="1" spc="55" dirty="0">
                <a:latin typeface="Trebuchet MS"/>
                <a:cs typeface="Trebuchet MS"/>
              </a:rPr>
              <a:t>]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3487420" cy="106743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SELECT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synta</a:t>
            </a:r>
            <a:r>
              <a:rPr sz="2400" spc="-204" dirty="0">
                <a:latin typeface="Microsoft Sans Serif"/>
                <a:cs typeface="Microsoft Sans Serif"/>
              </a:rPr>
              <a:t>x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ba</a:t>
            </a:r>
            <a:r>
              <a:rPr sz="2400" spc="-235" dirty="0">
                <a:latin typeface="Microsoft Sans Serif"/>
                <a:cs typeface="Microsoft Sans Serif"/>
              </a:rPr>
              <a:t>s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2905531"/>
            <a:ext cx="6983095" cy="17056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140" dirty="0">
                <a:latin typeface="Trebuchet MS"/>
                <a:cs typeface="Trebuchet MS"/>
              </a:rPr>
              <a:t>SELECT</a:t>
            </a:r>
            <a:r>
              <a:rPr sz="1600" b="1" spc="420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[ALL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490" dirty="0">
                <a:latin typeface="Trebuchet MS"/>
                <a:cs typeface="Trebuchet MS"/>
              </a:rPr>
              <a:t>|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165" dirty="0">
                <a:latin typeface="Trebuchet MS"/>
                <a:cs typeface="Trebuchet MS"/>
              </a:rPr>
              <a:t>DISTINCT]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Verdana"/>
                <a:cs typeface="Verdana"/>
              </a:rPr>
              <a:t>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75" dirty="0">
                <a:latin typeface="Verdana"/>
                <a:cs typeface="Verdana"/>
              </a:rPr>
              <a:t>sélection1&gt;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15" dirty="0">
                <a:latin typeface="Verdana"/>
                <a:cs typeface="Verdana"/>
              </a:rPr>
              <a:t>[&lt;clause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45" dirty="0">
                <a:latin typeface="Verdana"/>
                <a:cs typeface="Verdana"/>
              </a:rPr>
              <a:t>sélection2&gt;…]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65" dirty="0">
                <a:latin typeface="Trebuchet MS"/>
                <a:cs typeface="Trebuchet MS"/>
              </a:rPr>
              <a:t>F</a:t>
            </a:r>
            <a:r>
              <a:rPr sz="1600" b="1" spc="35" dirty="0">
                <a:latin typeface="Trebuchet MS"/>
                <a:cs typeface="Trebuchet MS"/>
              </a:rPr>
              <a:t>R</a:t>
            </a:r>
            <a:r>
              <a:rPr sz="1600" b="1" spc="245" dirty="0">
                <a:latin typeface="Trebuchet MS"/>
                <a:cs typeface="Trebuchet MS"/>
              </a:rPr>
              <a:t>OM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1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2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55" dirty="0">
                <a:latin typeface="Trebuchet MS"/>
                <a:cs typeface="Trebuchet MS"/>
              </a:rPr>
              <a:t>[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b="1" spc="195" dirty="0">
                <a:latin typeface="Trebuchet MS"/>
                <a:cs typeface="Trebuchet MS"/>
              </a:rPr>
              <a:t>WHERE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spc="-185" dirty="0">
                <a:latin typeface="Verdana"/>
                <a:cs typeface="Verdana"/>
              </a:rPr>
              <a:t>&lt;condition1&gt;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[AND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55" dirty="0">
                <a:latin typeface="Verdana"/>
                <a:cs typeface="Verdana"/>
              </a:rPr>
              <a:t>|OR]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0" dirty="0">
                <a:latin typeface="Verdana"/>
                <a:cs typeface="Verdana"/>
              </a:rPr>
              <a:t>&lt;condition2&gt;….]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b="1" spc="55" dirty="0">
                <a:latin typeface="Trebuchet MS"/>
                <a:cs typeface="Trebuchet MS"/>
              </a:rPr>
              <a:t>]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rebuchet MS"/>
              <a:cs typeface="Trebuchet MS"/>
            </a:endParaRPr>
          </a:p>
          <a:p>
            <a:pPr marL="280670">
              <a:lnSpc>
                <a:spcPct val="100000"/>
              </a:lnSpc>
            </a:pPr>
            <a:r>
              <a:rPr sz="16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la</a:t>
            </a:r>
            <a:r>
              <a:rPr sz="16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125" dirty="0">
                <a:solidFill>
                  <a:srgbClr val="FF0000"/>
                </a:solidFill>
                <a:latin typeface="Microsoft Sans Serif"/>
                <a:cs typeface="Microsoft Sans Serif"/>
              </a:rPr>
              <a:t>clause</a:t>
            </a:r>
            <a:r>
              <a:rPr sz="16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FF0000"/>
                </a:solidFill>
                <a:latin typeface="Microsoft Sans Serif"/>
                <a:cs typeface="Microsoft Sans Serif"/>
              </a:rPr>
              <a:t>de</a:t>
            </a:r>
            <a:r>
              <a:rPr sz="16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sélection</a:t>
            </a:r>
            <a:r>
              <a:rPr sz="16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=</a:t>
            </a:r>
            <a:r>
              <a:rPr sz="1600" spc="3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*</a:t>
            </a:r>
            <a:r>
              <a:rPr sz="16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|</a:t>
            </a:r>
            <a:r>
              <a:rPr sz="16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nom_table.*</a:t>
            </a:r>
            <a:r>
              <a:rPr sz="16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|</a:t>
            </a:r>
            <a:r>
              <a:rPr sz="16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nom_colonne,</a:t>
            </a:r>
            <a:r>
              <a:rPr sz="1600" spc="-9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nom_table.nom_colonne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3487420" cy="106743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SELECT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synta</a:t>
            </a:r>
            <a:r>
              <a:rPr sz="2400" spc="-204" dirty="0">
                <a:latin typeface="Microsoft Sans Serif"/>
                <a:cs typeface="Microsoft Sans Serif"/>
              </a:rPr>
              <a:t>x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ba</a:t>
            </a:r>
            <a:r>
              <a:rPr sz="2400" spc="-235" dirty="0">
                <a:latin typeface="Microsoft Sans Serif"/>
                <a:cs typeface="Microsoft Sans Serif"/>
              </a:rPr>
              <a:t>s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2905531"/>
            <a:ext cx="6963409" cy="21691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spc="140" dirty="0">
                <a:latin typeface="Trebuchet MS"/>
                <a:cs typeface="Trebuchet MS"/>
              </a:rPr>
              <a:t>SELECT</a:t>
            </a:r>
            <a:r>
              <a:rPr sz="1600" b="1" spc="420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[ALL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490" dirty="0">
                <a:latin typeface="Trebuchet MS"/>
                <a:cs typeface="Trebuchet MS"/>
              </a:rPr>
              <a:t>|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165" dirty="0">
                <a:latin typeface="Trebuchet MS"/>
                <a:cs typeface="Trebuchet MS"/>
              </a:rPr>
              <a:t>DISTINCT]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Verdana"/>
                <a:cs typeface="Verdana"/>
              </a:rPr>
              <a:t>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75" dirty="0">
                <a:latin typeface="Verdana"/>
                <a:cs typeface="Verdana"/>
              </a:rPr>
              <a:t>sélection1&gt;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15" dirty="0">
                <a:latin typeface="Verdana"/>
                <a:cs typeface="Verdana"/>
              </a:rPr>
              <a:t>[&lt;clause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45" dirty="0">
                <a:latin typeface="Verdana"/>
                <a:cs typeface="Verdana"/>
              </a:rPr>
              <a:t>sélection2&gt;…]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65" dirty="0">
                <a:latin typeface="Trebuchet MS"/>
                <a:cs typeface="Trebuchet MS"/>
              </a:rPr>
              <a:t>F</a:t>
            </a:r>
            <a:r>
              <a:rPr sz="1600" b="1" spc="35" dirty="0">
                <a:latin typeface="Trebuchet MS"/>
                <a:cs typeface="Trebuchet MS"/>
              </a:rPr>
              <a:t>R</a:t>
            </a:r>
            <a:r>
              <a:rPr sz="1600" b="1" spc="245" dirty="0">
                <a:latin typeface="Trebuchet MS"/>
                <a:cs typeface="Trebuchet MS"/>
              </a:rPr>
              <a:t>OM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1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2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55" dirty="0">
                <a:latin typeface="Trebuchet MS"/>
                <a:cs typeface="Trebuchet MS"/>
              </a:rPr>
              <a:t>[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b="1" spc="195" dirty="0">
                <a:latin typeface="Trebuchet MS"/>
                <a:cs typeface="Trebuchet MS"/>
              </a:rPr>
              <a:t>WHERE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spc="-185" dirty="0">
                <a:latin typeface="Verdana"/>
                <a:cs typeface="Verdana"/>
              </a:rPr>
              <a:t>&lt;condition1&gt;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[AND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55" dirty="0">
                <a:latin typeface="Verdana"/>
                <a:cs typeface="Verdana"/>
              </a:rPr>
              <a:t>|OR]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0" dirty="0">
                <a:latin typeface="Verdana"/>
                <a:cs typeface="Verdana"/>
              </a:rPr>
              <a:t>&lt;condition2&gt;….]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b="1" spc="55" dirty="0">
                <a:latin typeface="Trebuchet MS"/>
                <a:cs typeface="Trebuchet MS"/>
              </a:rPr>
              <a:t>]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rebuchet MS"/>
              <a:cs typeface="Trebuchet MS"/>
            </a:endParaRPr>
          </a:p>
          <a:p>
            <a:pPr marL="290830" algn="ctr">
              <a:lnSpc>
                <a:spcPct val="100000"/>
              </a:lnSpc>
            </a:pPr>
            <a:r>
              <a:rPr sz="1600" spc="-190" dirty="0">
                <a:solidFill>
                  <a:srgbClr val="3333FF"/>
                </a:solidFill>
                <a:latin typeface="Verdana"/>
                <a:cs typeface="Verdana"/>
              </a:rPr>
              <a:t>la</a:t>
            </a:r>
            <a:r>
              <a:rPr sz="1600" spc="-114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90" dirty="0">
                <a:solidFill>
                  <a:srgbClr val="3333FF"/>
                </a:solidFill>
                <a:latin typeface="Verdana"/>
                <a:cs typeface="Verdana"/>
              </a:rPr>
              <a:t>clause</a:t>
            </a:r>
            <a:r>
              <a:rPr sz="1600" spc="-114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70" dirty="0">
                <a:solidFill>
                  <a:srgbClr val="3333FF"/>
                </a:solidFill>
                <a:latin typeface="Verdana"/>
                <a:cs typeface="Verdana"/>
              </a:rPr>
              <a:t>where</a:t>
            </a:r>
            <a:r>
              <a:rPr sz="1600" spc="-11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70" dirty="0">
                <a:solidFill>
                  <a:srgbClr val="3333FF"/>
                </a:solidFill>
                <a:latin typeface="Verdana"/>
                <a:cs typeface="Verdana"/>
              </a:rPr>
              <a:t>est</a:t>
            </a:r>
            <a:r>
              <a:rPr sz="1600" spc="-11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80" dirty="0">
                <a:solidFill>
                  <a:srgbClr val="3333FF"/>
                </a:solidFill>
                <a:latin typeface="Verdana"/>
                <a:cs typeface="Verdana"/>
              </a:rPr>
              <a:t>facultative.</a:t>
            </a:r>
            <a:r>
              <a:rPr sz="1600" spc="-24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70" dirty="0">
                <a:solidFill>
                  <a:srgbClr val="3333FF"/>
                </a:solidFill>
                <a:latin typeface="Verdana"/>
                <a:cs typeface="Verdana"/>
              </a:rPr>
              <a:t>Lorsqu‟elle</a:t>
            </a:r>
            <a:r>
              <a:rPr sz="1600" spc="-105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204" dirty="0">
                <a:solidFill>
                  <a:srgbClr val="3333FF"/>
                </a:solidFill>
                <a:latin typeface="Verdana"/>
                <a:cs typeface="Verdana"/>
              </a:rPr>
              <a:t>ne</a:t>
            </a:r>
            <a:r>
              <a:rPr sz="1600" spc="-11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80" dirty="0">
                <a:solidFill>
                  <a:srgbClr val="3333FF"/>
                </a:solidFill>
                <a:latin typeface="Verdana"/>
                <a:cs typeface="Verdana"/>
              </a:rPr>
              <a:t>figure</a:t>
            </a:r>
            <a:r>
              <a:rPr sz="1600" spc="-10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235" dirty="0">
                <a:solidFill>
                  <a:srgbClr val="3333FF"/>
                </a:solidFill>
                <a:latin typeface="Verdana"/>
                <a:cs typeface="Verdana"/>
              </a:rPr>
              <a:t>pas,</a:t>
            </a:r>
            <a:r>
              <a:rPr sz="1600" spc="-275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95" dirty="0">
                <a:solidFill>
                  <a:srgbClr val="3333FF"/>
                </a:solidFill>
                <a:latin typeface="Verdana"/>
                <a:cs typeface="Verdana"/>
              </a:rPr>
              <a:t>il</a:t>
            </a:r>
            <a:r>
              <a:rPr sz="1600" spc="-11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235" dirty="0">
                <a:solidFill>
                  <a:srgbClr val="3333FF"/>
                </a:solidFill>
                <a:latin typeface="Verdana"/>
                <a:cs typeface="Verdana"/>
              </a:rPr>
              <a:t>s‟agit</a:t>
            </a:r>
            <a:r>
              <a:rPr sz="1600" spc="-9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180" dirty="0">
                <a:solidFill>
                  <a:srgbClr val="3333FF"/>
                </a:solidFill>
                <a:latin typeface="Verdana"/>
                <a:cs typeface="Verdana"/>
              </a:rPr>
              <a:t>d‟effectuer</a:t>
            </a:r>
            <a:r>
              <a:rPr sz="1600" spc="-100" dirty="0">
                <a:solidFill>
                  <a:srgbClr val="3333FF"/>
                </a:solidFill>
                <a:latin typeface="Verdana"/>
                <a:cs typeface="Verdana"/>
              </a:rPr>
              <a:t> </a:t>
            </a:r>
            <a:r>
              <a:rPr sz="1600" spc="-210" dirty="0">
                <a:solidFill>
                  <a:srgbClr val="3333FF"/>
                </a:solidFill>
                <a:latin typeface="Verdana"/>
                <a:cs typeface="Verdana"/>
              </a:rPr>
              <a:t>une</a:t>
            </a:r>
            <a:endParaRPr sz="1600">
              <a:latin typeface="Verdana"/>
              <a:cs typeface="Verdana"/>
            </a:endParaRPr>
          </a:p>
          <a:p>
            <a:pPr marL="577850" algn="ctr">
              <a:lnSpc>
                <a:spcPct val="100000"/>
              </a:lnSpc>
            </a:pPr>
            <a:r>
              <a:rPr sz="1600" spc="-35" dirty="0">
                <a:solidFill>
                  <a:srgbClr val="3333FF"/>
                </a:solidFill>
                <a:latin typeface="Microsoft Sans Serif"/>
                <a:cs typeface="Microsoft Sans Serif"/>
              </a:rPr>
              <a:t>projection</a:t>
            </a:r>
            <a:r>
              <a:rPr sz="16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3333FF"/>
                </a:solidFill>
                <a:latin typeface="Microsoft Sans Serif"/>
                <a:cs typeface="Microsoft Sans Serif"/>
              </a:rPr>
              <a:t>simple</a:t>
            </a:r>
            <a:endParaRPr sz="1600">
              <a:latin typeface="Microsoft Sans Serif"/>
              <a:cs typeface="Microsoft Sans Serif"/>
            </a:endParaRPr>
          </a:p>
          <a:p>
            <a:pPr marL="293370" algn="ctr">
              <a:lnSpc>
                <a:spcPct val="100000"/>
              </a:lnSpc>
              <a:spcBef>
                <a:spcPts val="605"/>
              </a:spcBef>
            </a:pPr>
            <a:r>
              <a:rPr sz="1600" spc="-114" dirty="0">
                <a:solidFill>
                  <a:srgbClr val="3333FF"/>
                </a:solidFill>
                <a:latin typeface="Microsoft Sans Serif"/>
                <a:cs typeface="Microsoft Sans Serif"/>
              </a:rPr>
              <a:t>la</a:t>
            </a:r>
            <a:r>
              <a:rPr sz="16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3333FF"/>
                </a:solidFill>
                <a:latin typeface="Microsoft Sans Serif"/>
                <a:cs typeface="Microsoft Sans Serif"/>
              </a:rPr>
              <a:t>condition</a:t>
            </a:r>
            <a:r>
              <a:rPr sz="1600" spc="5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3333FF"/>
                </a:solidFill>
                <a:latin typeface="Microsoft Sans Serif"/>
                <a:cs typeface="Microsoft Sans Serif"/>
              </a:rPr>
              <a:t>est</a:t>
            </a:r>
            <a:r>
              <a:rPr sz="16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3333FF"/>
                </a:solidFill>
                <a:latin typeface="Microsoft Sans Serif"/>
                <a:cs typeface="Microsoft Sans Serif"/>
              </a:rPr>
              <a:t>un</a:t>
            </a:r>
            <a:r>
              <a:rPr sz="1600" spc="2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3333FF"/>
                </a:solidFill>
                <a:latin typeface="Microsoft Sans Serif"/>
                <a:cs typeface="Microsoft Sans Serif"/>
              </a:rPr>
              <a:t>booléen</a:t>
            </a:r>
            <a:r>
              <a:rPr sz="16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3333FF"/>
                </a:solidFill>
                <a:latin typeface="Microsoft Sans Serif"/>
                <a:cs typeface="Microsoft Sans Serif"/>
              </a:rPr>
              <a:t>qui</a:t>
            </a:r>
            <a:r>
              <a:rPr sz="1600" spc="2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3333FF"/>
                </a:solidFill>
                <a:latin typeface="Microsoft Sans Serif"/>
                <a:cs typeface="Microsoft Sans Serif"/>
              </a:rPr>
              <a:t>est</a:t>
            </a:r>
            <a:r>
              <a:rPr sz="16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3333FF"/>
                </a:solidFill>
                <a:latin typeface="Microsoft Sans Serif"/>
                <a:cs typeface="Microsoft Sans Serif"/>
              </a:rPr>
              <a:t>vérifié</a:t>
            </a:r>
            <a:r>
              <a:rPr sz="1600" spc="3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3333FF"/>
                </a:solidFill>
                <a:latin typeface="Microsoft Sans Serif"/>
                <a:cs typeface="Microsoft Sans Serif"/>
              </a:rPr>
              <a:t>pour</a:t>
            </a:r>
            <a:r>
              <a:rPr sz="16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3333FF"/>
                </a:solidFill>
                <a:latin typeface="Microsoft Sans Serif"/>
                <a:cs typeface="Microsoft Sans Serif"/>
              </a:rPr>
              <a:t>les</a:t>
            </a:r>
            <a:r>
              <a:rPr sz="16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3333FF"/>
                </a:solidFill>
                <a:latin typeface="Microsoft Sans Serif"/>
                <a:cs typeface="Microsoft Sans Serif"/>
              </a:rPr>
              <a:t>n-uplets</a:t>
            </a:r>
            <a:r>
              <a:rPr sz="16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3333FF"/>
                </a:solidFill>
                <a:latin typeface="Microsoft Sans Serif"/>
                <a:cs typeface="Microsoft Sans Serif"/>
              </a:rPr>
              <a:t>retournés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66774"/>
            <a:ext cx="3487420" cy="8870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35" dirty="0">
                <a:latin typeface="Microsoft Sans Serif"/>
                <a:cs typeface="Microsoft Sans Serif"/>
              </a:rPr>
              <a:t>SELECT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5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synta</a:t>
            </a:r>
            <a:r>
              <a:rPr sz="2400" spc="-204" dirty="0">
                <a:latin typeface="Microsoft Sans Serif"/>
                <a:cs typeface="Microsoft Sans Serif"/>
              </a:rPr>
              <a:t>x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ba</a:t>
            </a:r>
            <a:r>
              <a:rPr sz="2400" spc="-235" dirty="0">
                <a:latin typeface="Microsoft Sans Serif"/>
                <a:cs typeface="Microsoft Sans Serif"/>
              </a:rPr>
              <a:t>s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2649753"/>
            <a:ext cx="6963409" cy="8394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b="1" spc="140" dirty="0">
                <a:latin typeface="Trebuchet MS"/>
                <a:cs typeface="Trebuchet MS"/>
              </a:rPr>
              <a:t>SELECT</a:t>
            </a:r>
            <a:r>
              <a:rPr sz="1600" b="1" spc="420" dirty="0">
                <a:latin typeface="Trebuchet MS"/>
                <a:cs typeface="Trebuchet MS"/>
              </a:rPr>
              <a:t> </a:t>
            </a:r>
            <a:r>
              <a:rPr sz="1600" b="1" spc="120" dirty="0">
                <a:latin typeface="Trebuchet MS"/>
                <a:cs typeface="Trebuchet MS"/>
              </a:rPr>
              <a:t>[ALL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490" dirty="0">
                <a:latin typeface="Trebuchet MS"/>
                <a:cs typeface="Trebuchet MS"/>
              </a:rPr>
              <a:t>|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b="1" spc="165" dirty="0">
                <a:latin typeface="Trebuchet MS"/>
                <a:cs typeface="Trebuchet MS"/>
              </a:rPr>
              <a:t>DISTINCT]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spc="-215" dirty="0">
                <a:latin typeface="Verdana"/>
                <a:cs typeface="Verdana"/>
              </a:rPr>
              <a:t>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75" dirty="0">
                <a:latin typeface="Verdana"/>
                <a:cs typeface="Verdana"/>
              </a:rPr>
              <a:t>sélection1&gt;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15" dirty="0">
                <a:latin typeface="Verdana"/>
                <a:cs typeface="Verdana"/>
              </a:rPr>
              <a:t>[&lt;clause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190" dirty="0">
                <a:latin typeface="Verdana"/>
                <a:cs typeface="Verdana"/>
              </a:rPr>
              <a:t>de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45" dirty="0">
                <a:latin typeface="Verdana"/>
                <a:cs typeface="Verdana"/>
              </a:rPr>
              <a:t>sélection2&gt;…]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b="1" spc="65" dirty="0">
                <a:latin typeface="Trebuchet MS"/>
                <a:cs typeface="Trebuchet MS"/>
              </a:rPr>
              <a:t>F</a:t>
            </a:r>
            <a:r>
              <a:rPr sz="1600" b="1" spc="35" dirty="0">
                <a:latin typeface="Trebuchet MS"/>
                <a:cs typeface="Trebuchet MS"/>
              </a:rPr>
              <a:t>R</a:t>
            </a:r>
            <a:r>
              <a:rPr sz="1600" b="1" spc="245" dirty="0">
                <a:latin typeface="Trebuchet MS"/>
                <a:cs typeface="Trebuchet MS"/>
              </a:rPr>
              <a:t>OM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1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5" dirty="0">
                <a:latin typeface="Verdana"/>
                <a:cs typeface="Verdana"/>
              </a:rPr>
              <a:t>&lt;N</a:t>
            </a:r>
            <a:r>
              <a:rPr sz="1600" spc="-100" dirty="0">
                <a:latin typeface="Verdana"/>
                <a:cs typeface="Verdana"/>
              </a:rPr>
              <a:t>o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300" dirty="0">
                <a:latin typeface="Verdana"/>
                <a:cs typeface="Verdana"/>
              </a:rPr>
              <a:t> </a:t>
            </a:r>
            <a:r>
              <a:rPr sz="1600" spc="-235" dirty="0">
                <a:latin typeface="Verdana"/>
                <a:cs typeface="Verdana"/>
              </a:rPr>
              <a:t>Ta</a:t>
            </a:r>
            <a:r>
              <a:rPr sz="1600" spc="-240" dirty="0">
                <a:latin typeface="Verdana"/>
                <a:cs typeface="Verdana"/>
              </a:rPr>
              <a:t>b</a:t>
            </a:r>
            <a:r>
              <a:rPr sz="1600" spc="-150" dirty="0">
                <a:latin typeface="Verdana"/>
                <a:cs typeface="Verdana"/>
              </a:rPr>
              <a:t>le</a:t>
            </a:r>
            <a:r>
              <a:rPr sz="1600" spc="-204" dirty="0">
                <a:latin typeface="Verdana"/>
                <a:cs typeface="Verdana"/>
              </a:rPr>
              <a:t>2</a:t>
            </a:r>
            <a:r>
              <a:rPr sz="1600" spc="-380" dirty="0">
                <a:latin typeface="Verdana"/>
                <a:cs typeface="Verdana"/>
              </a:rPr>
              <a:t>&gt;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45" dirty="0">
                <a:latin typeface="Verdana"/>
                <a:cs typeface="Verdana"/>
              </a:rPr>
              <a:t>…]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b="1" spc="55" dirty="0">
                <a:latin typeface="Trebuchet MS"/>
                <a:cs typeface="Trebuchet MS"/>
              </a:rPr>
              <a:t>[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b="1" spc="195" dirty="0">
                <a:latin typeface="Trebuchet MS"/>
                <a:cs typeface="Trebuchet MS"/>
              </a:rPr>
              <a:t>WHERE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spc="-185" dirty="0">
                <a:latin typeface="Verdana"/>
                <a:cs typeface="Verdana"/>
              </a:rPr>
              <a:t>&lt;condition1&gt;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[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[AND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155" dirty="0">
                <a:latin typeface="Verdana"/>
                <a:cs typeface="Verdana"/>
              </a:rPr>
              <a:t>|OR]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160" dirty="0">
                <a:latin typeface="Verdana"/>
                <a:cs typeface="Verdana"/>
              </a:rPr>
              <a:t>&lt;condition2&gt;….]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b="1" spc="55" dirty="0">
                <a:latin typeface="Trebuchet MS"/>
                <a:cs typeface="Trebuchet MS"/>
              </a:rPr>
              <a:t>]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6897" y="3753992"/>
            <a:ext cx="1032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006600"/>
                </a:solidFill>
                <a:latin typeface="Microsoft Sans Serif"/>
                <a:cs typeface="Microsoft Sans Serif"/>
              </a:rPr>
              <a:t>Condition</a:t>
            </a:r>
            <a:r>
              <a:rPr sz="1600" spc="-3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=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8183" y="3725951"/>
            <a:ext cx="4360545" cy="13823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006600"/>
                </a:solidFill>
                <a:latin typeface="Microsoft Sans Serif"/>
                <a:cs typeface="Microsoft Sans Serif"/>
              </a:rPr>
              <a:t>{expression</a:t>
            </a:r>
            <a:r>
              <a:rPr sz="1600" spc="4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{=|&lt;|&gt;|&lt;=|&gt;=|&lt;&gt;}</a:t>
            </a:r>
            <a:r>
              <a:rPr sz="16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r>
              <a:rPr sz="16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006600"/>
                </a:solidFill>
                <a:latin typeface="Microsoft Sans Serif"/>
                <a:cs typeface="Microsoft Sans Serif"/>
              </a:rPr>
              <a:t>BETWEEN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r>
              <a:rPr sz="1600" spc="-1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006600"/>
                </a:solidFill>
                <a:latin typeface="Microsoft Sans Serif"/>
                <a:cs typeface="Microsoft Sans Serif"/>
              </a:rPr>
              <a:t>AND</a:t>
            </a:r>
            <a:r>
              <a:rPr sz="1600" spc="3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006600"/>
                </a:solidFill>
                <a:latin typeface="Microsoft Sans Serif"/>
                <a:cs typeface="Microsoft Sans Serif"/>
              </a:rPr>
              <a:t>e</a:t>
            </a:r>
            <a:r>
              <a:rPr sz="1600" spc="-60" dirty="0">
                <a:solidFill>
                  <a:srgbClr val="006600"/>
                </a:solidFill>
                <a:latin typeface="Microsoft Sans Serif"/>
                <a:cs typeface="Microsoft Sans Serif"/>
              </a:rPr>
              <a:t>x</a:t>
            </a:r>
            <a:r>
              <a:rPr sz="1600" spc="-95" dirty="0">
                <a:solidFill>
                  <a:srgbClr val="006600"/>
                </a:solidFill>
                <a:latin typeface="Microsoft Sans Serif"/>
                <a:cs typeface="Microsoft Sans Serif"/>
              </a:rPr>
              <a:t>p</a:t>
            </a:r>
            <a:r>
              <a:rPr sz="1600" spc="60" dirty="0">
                <a:solidFill>
                  <a:srgbClr val="006600"/>
                </a:solidFill>
                <a:latin typeface="Microsoft Sans Serif"/>
                <a:cs typeface="Microsoft Sans Serif"/>
              </a:rPr>
              <a:t>r</a:t>
            </a:r>
            <a:r>
              <a:rPr sz="1600" spc="-100" dirty="0">
                <a:solidFill>
                  <a:srgbClr val="006600"/>
                </a:solidFill>
                <a:latin typeface="Microsoft Sans Serif"/>
                <a:cs typeface="Microsoft Sans Serif"/>
              </a:rPr>
              <a:t>essi</a:t>
            </a:r>
            <a:r>
              <a:rPr sz="1600" spc="-135" dirty="0">
                <a:solidFill>
                  <a:srgbClr val="006600"/>
                </a:solidFill>
                <a:latin typeface="Microsoft Sans Serif"/>
                <a:cs typeface="Microsoft Sans Serif"/>
              </a:rPr>
              <a:t>o</a:t>
            </a:r>
            <a:r>
              <a:rPr sz="1600" spc="-95" dirty="0">
                <a:solidFill>
                  <a:srgbClr val="006600"/>
                </a:solidFill>
                <a:latin typeface="Microsoft Sans Serif"/>
                <a:cs typeface="Microsoft Sans Serif"/>
              </a:rPr>
              <a:t>n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06600"/>
                </a:solidFill>
                <a:latin typeface="Microsoft Sans Serif"/>
                <a:cs typeface="Microsoft Sans Serif"/>
              </a:rPr>
              <a:t>{</a:t>
            </a:r>
            <a:r>
              <a:rPr sz="1600" spc="-35" dirty="0">
                <a:solidFill>
                  <a:srgbClr val="006600"/>
                </a:solidFill>
                <a:latin typeface="Microsoft Sans Serif"/>
                <a:cs typeface="Microsoft Sans Serif"/>
              </a:rPr>
              <a:t>I</a:t>
            </a:r>
            <a:r>
              <a:rPr sz="1600" spc="-340" dirty="0">
                <a:solidFill>
                  <a:srgbClr val="006600"/>
                </a:solidFill>
                <a:latin typeface="Microsoft Sans Serif"/>
                <a:cs typeface="Microsoft Sans Serif"/>
              </a:rPr>
              <a:t>S</a:t>
            </a:r>
            <a:r>
              <a:rPr sz="1600" spc="4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006600"/>
                </a:solidFill>
                <a:latin typeface="Microsoft Sans Serif"/>
                <a:cs typeface="Microsoft Sans Serif"/>
              </a:rPr>
              <a:t>NULL</a:t>
            </a:r>
            <a:r>
              <a:rPr sz="1600" spc="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spc="-195" dirty="0">
                <a:solidFill>
                  <a:srgbClr val="006600"/>
                </a:solidFill>
                <a:latin typeface="Microsoft Sans Serif"/>
                <a:cs typeface="Microsoft Sans Serif"/>
              </a:rPr>
              <a:t>IS</a:t>
            </a:r>
            <a:r>
              <a:rPr sz="16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006600"/>
                </a:solidFill>
                <a:latin typeface="Microsoft Sans Serif"/>
                <a:cs typeface="Microsoft Sans Serif"/>
              </a:rPr>
              <a:t>N</a:t>
            </a:r>
            <a:r>
              <a:rPr sz="1600" spc="-50" dirty="0">
                <a:solidFill>
                  <a:srgbClr val="006600"/>
                </a:solidFill>
                <a:latin typeface="Microsoft Sans Serif"/>
                <a:cs typeface="Microsoft Sans Serif"/>
              </a:rPr>
              <a:t>O</a:t>
            </a:r>
            <a:r>
              <a:rPr sz="1600" spc="-15" dirty="0">
                <a:solidFill>
                  <a:srgbClr val="006600"/>
                </a:solidFill>
                <a:latin typeface="Microsoft Sans Serif"/>
                <a:cs typeface="Microsoft Sans Serif"/>
              </a:rPr>
              <a:t>T</a:t>
            </a:r>
            <a:r>
              <a:rPr sz="16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06600"/>
                </a:solidFill>
                <a:latin typeface="Microsoft Sans Serif"/>
                <a:cs typeface="Microsoft Sans Serif"/>
              </a:rPr>
              <a:t>NULL}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r>
              <a:rPr sz="1600" spc="1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{IN</a:t>
            </a:r>
            <a:r>
              <a:rPr sz="1600" spc="3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006600"/>
                </a:solidFill>
                <a:latin typeface="Microsoft Sans Serif"/>
                <a:cs typeface="Microsoft Sans Serif"/>
              </a:rPr>
              <a:t>|NOT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IN}</a:t>
            </a:r>
            <a:r>
              <a:rPr sz="1600" spc="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006600"/>
                </a:solidFill>
                <a:latin typeface="Microsoft Sans Serif"/>
                <a:cs typeface="Microsoft Sans Serif"/>
              </a:rPr>
              <a:t>listeConstantes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|</a:t>
            </a:r>
            <a:r>
              <a:rPr sz="16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06600"/>
                </a:solidFill>
                <a:latin typeface="Microsoft Sans Serif"/>
                <a:cs typeface="Microsoft Sans Serif"/>
              </a:rPr>
              <a:t>expression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006600"/>
                </a:solidFill>
                <a:latin typeface="Microsoft Sans Serif"/>
                <a:cs typeface="Microsoft Sans Serif"/>
              </a:rPr>
              <a:t>{LIKE</a:t>
            </a:r>
            <a:r>
              <a:rPr sz="1600" spc="5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006600"/>
                </a:solidFill>
                <a:latin typeface="Microsoft Sans Serif"/>
                <a:cs typeface="Microsoft Sans Serif"/>
              </a:rPr>
              <a:t>|NOT</a:t>
            </a:r>
            <a:r>
              <a:rPr sz="16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006600"/>
                </a:solidFill>
                <a:latin typeface="Microsoft Sans Serif"/>
                <a:cs typeface="Microsoft Sans Serif"/>
              </a:rPr>
              <a:t>LIKE}</a:t>
            </a:r>
            <a:r>
              <a:rPr sz="1600" spc="3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006600"/>
                </a:solidFill>
                <a:latin typeface="Microsoft Sans Serif"/>
                <a:cs typeface="Microsoft Sans Serif"/>
              </a:rPr>
              <a:t>patron}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6017" y="5329396"/>
            <a:ext cx="6095365" cy="59372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450"/>
              </a:spcBef>
            </a:pPr>
            <a:r>
              <a:rPr sz="1800" b="1" spc="290" dirty="0">
                <a:latin typeface="Trebuchet MS"/>
                <a:cs typeface="Trebuchet MS"/>
              </a:rPr>
              <a:t>AND</a:t>
            </a:r>
            <a:r>
              <a:rPr sz="1800" b="1" spc="-75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est</a:t>
            </a:r>
            <a:r>
              <a:rPr sz="1800" b="1" spc="-70" dirty="0">
                <a:latin typeface="Trebuchet MS"/>
                <a:cs typeface="Trebuchet MS"/>
              </a:rPr>
              <a:t> </a:t>
            </a:r>
            <a:r>
              <a:rPr sz="1800" b="1" spc="-20" dirty="0">
                <a:latin typeface="Trebuchet MS"/>
                <a:cs typeface="Trebuchet MS"/>
              </a:rPr>
              <a:t>plus</a:t>
            </a:r>
            <a:r>
              <a:rPr sz="1800" b="1" spc="-5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fort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que</a:t>
            </a:r>
            <a:r>
              <a:rPr sz="1800" b="1" spc="-50" dirty="0">
                <a:latin typeface="Trebuchet MS"/>
                <a:cs typeface="Trebuchet MS"/>
              </a:rPr>
              <a:t> </a:t>
            </a:r>
            <a:r>
              <a:rPr sz="1800" b="1" spc="210" dirty="0">
                <a:latin typeface="Trebuchet MS"/>
                <a:cs typeface="Trebuchet MS"/>
              </a:rPr>
              <a:t>OR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1400" spc="-10" dirty="0">
                <a:latin typeface="Microsoft Sans Serif"/>
                <a:cs typeface="Microsoft Sans Serif"/>
              </a:rPr>
              <a:t>On </a:t>
            </a:r>
            <a:r>
              <a:rPr sz="1400" spc="-50" dirty="0">
                <a:latin typeface="Microsoft Sans Serif"/>
                <a:cs typeface="Microsoft Sans Serif"/>
              </a:rPr>
              <a:t>peut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utiliser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95" dirty="0">
                <a:latin typeface="Microsoft Sans Serif"/>
                <a:cs typeface="Microsoft Sans Serif"/>
              </a:rPr>
              <a:t>les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parenthèses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pour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définir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0" dirty="0">
                <a:latin typeface="Microsoft Sans Serif"/>
                <a:cs typeface="Microsoft Sans Serif"/>
              </a:rPr>
              <a:t>la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priorité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de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résolution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des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conditions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4419600" y="533400"/>
            <a:ext cx="205740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85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/>
          <p:nvPr/>
        </p:nvSpPr>
        <p:spPr>
          <a:xfrm>
            <a:off x="1973326" y="2565475"/>
            <a:ext cx="5570855" cy="533400"/>
          </a:xfrm>
          <a:custGeom>
            <a:avLst/>
            <a:gdLst/>
            <a:ahLst/>
            <a:cxnLst/>
            <a:rect l="l" t="t" r="r" b="b"/>
            <a:pathLst>
              <a:path w="5570855" h="533400">
                <a:moveTo>
                  <a:pt x="5570639" y="0"/>
                </a:moveTo>
                <a:lnTo>
                  <a:pt x="0" y="0"/>
                </a:lnTo>
                <a:lnTo>
                  <a:pt x="0" y="268782"/>
                </a:lnTo>
                <a:lnTo>
                  <a:pt x="0" y="532892"/>
                </a:lnTo>
                <a:lnTo>
                  <a:pt x="5570639" y="532892"/>
                </a:lnTo>
                <a:lnTo>
                  <a:pt x="5570639" y="268782"/>
                </a:lnTo>
                <a:lnTo>
                  <a:pt x="5570639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31295" y="1910918"/>
            <a:ext cx="1875155" cy="118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00"/>
              </a:spcBef>
            </a:pP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185" dirty="0">
                <a:latin typeface="Trebuchet MS"/>
                <a:cs typeface="Trebuchet MS"/>
              </a:rPr>
              <a:t>Commandes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2170"/>
              </a:lnSpc>
              <a:spcBef>
                <a:spcPts val="1880"/>
              </a:spcBef>
            </a:pPr>
            <a:r>
              <a:rPr sz="1850" spc="35" dirty="0">
                <a:latin typeface="Courier New"/>
                <a:cs typeface="Courier New"/>
              </a:rPr>
              <a:t>*</a:t>
            </a:r>
            <a:endParaRPr sz="1850">
              <a:latin typeface="Courier New"/>
              <a:cs typeface="Courier New"/>
            </a:endParaRPr>
          </a:p>
          <a:p>
            <a:pPr marL="292100">
              <a:lnSpc>
                <a:spcPts val="2170"/>
              </a:lnSpc>
            </a:pPr>
            <a:r>
              <a:rPr sz="1850" spc="-10" dirty="0">
                <a:latin typeface="Courier New"/>
                <a:cs typeface="Courier New"/>
              </a:rPr>
              <a:t>mmande</a:t>
            </a:r>
            <a:endParaRPr sz="1850">
              <a:latin typeface="Courier New"/>
              <a:cs typeface="Courier New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99072"/>
              </p:ext>
            </p:extLst>
          </p:nvPr>
        </p:nvGraphicFramePr>
        <p:xfrm>
          <a:off x="814387" y="0"/>
          <a:ext cx="3611879" cy="6194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7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475615" algn="ctr">
                        <a:lnSpc>
                          <a:spcPct val="100000"/>
                        </a:lnSpc>
                        <a:spcBef>
                          <a:spcPts val="3925"/>
                        </a:spcBef>
                      </a:pPr>
                      <a:r>
                        <a:rPr sz="4300" spc="-290" dirty="0">
                          <a:solidFill>
                            <a:srgbClr val="562213"/>
                          </a:solidFill>
                          <a:latin typeface="Microsoft Sans Serif"/>
                          <a:cs typeface="Microsoft Sans Serif"/>
                        </a:rPr>
                        <a:t>Requêtes</a:t>
                      </a:r>
                      <a:r>
                        <a:rPr sz="4300" spc="55" dirty="0">
                          <a:solidFill>
                            <a:srgbClr val="562213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4300" spc="-360" dirty="0">
                          <a:solidFill>
                            <a:srgbClr val="562213"/>
                          </a:solidFill>
                          <a:latin typeface="Microsoft Sans Serif"/>
                          <a:cs typeface="Microsoft Sans Serif"/>
                        </a:rPr>
                        <a:t>SQ</a:t>
                      </a:r>
                      <a:endParaRPr sz="4300" dirty="0">
                        <a:latin typeface="Microsoft Sans Serif"/>
                        <a:cs typeface="Microsoft Sans Serif"/>
                      </a:endParaRPr>
                    </a:p>
                    <a:p>
                      <a:pPr marL="841375" marR="222250" indent="-284480">
                        <a:lnSpc>
                          <a:spcPct val="100000"/>
                        </a:lnSpc>
                        <a:spcBef>
                          <a:spcPts val="2580"/>
                        </a:spcBef>
                        <a:buClr>
                          <a:srgbClr val="3891A7"/>
                        </a:buClr>
                        <a:buSzPct val="79166"/>
                        <a:buFont typeface="Segoe UI Symbol"/>
                        <a:buChar char="⚫"/>
                        <a:tabLst>
                          <a:tab pos="841375" algn="l"/>
                          <a:tab pos="842010" algn="l"/>
                        </a:tabLst>
                      </a:pP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Afficher</a:t>
                      </a:r>
                      <a:r>
                        <a:rPr sz="2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55" dirty="0">
                          <a:latin typeface="Microsoft Sans Serif"/>
                          <a:cs typeface="Microsoft Sans Serif"/>
                        </a:rPr>
                        <a:t>une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5" dirty="0">
                          <a:latin typeface="Microsoft Sans Serif"/>
                          <a:cs typeface="Microsoft Sans Serif"/>
                        </a:rPr>
                        <a:t>table</a:t>
                      </a:r>
                      <a:endParaRPr sz="2400" dirty="0">
                        <a:latin typeface="Microsoft Sans Serif"/>
                        <a:cs typeface="Microsoft Sans Serif"/>
                      </a:endParaRPr>
                    </a:p>
                    <a:p>
                      <a:pPr marL="1167130" marR="66675" lvl="1" indent="-290195">
                        <a:lnSpc>
                          <a:spcPct val="100000"/>
                        </a:lnSpc>
                        <a:spcBef>
                          <a:spcPts val="600"/>
                        </a:spcBef>
                        <a:buClr>
                          <a:srgbClr val="3891A7"/>
                        </a:buClr>
                        <a:buFont typeface="Verdana"/>
                        <a:buChar char="◦"/>
                        <a:tabLst>
                          <a:tab pos="1167130" algn="l"/>
                          <a:tab pos="1167765" algn="l"/>
                        </a:tabLst>
                      </a:pPr>
                      <a:r>
                        <a:rPr sz="2400" spc="-65" dirty="0">
                          <a:latin typeface="Microsoft Sans Serif"/>
                          <a:cs typeface="Microsoft Sans Serif"/>
                        </a:rPr>
                        <a:t>Afficher</a:t>
                      </a:r>
                      <a:r>
                        <a:rPr sz="2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60" dirty="0">
                          <a:latin typeface="Microsoft Sans Serif"/>
                          <a:cs typeface="Microsoft Sans Serif"/>
                        </a:rPr>
                        <a:t>toutes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10" dirty="0">
                          <a:latin typeface="Microsoft Sans Serif"/>
                          <a:cs typeface="Microsoft Sans Serif"/>
                        </a:rPr>
                        <a:t>le</a:t>
                      </a:r>
                      <a:endParaRPr sz="2400" dirty="0">
                        <a:latin typeface="Microsoft Sans Serif"/>
                        <a:cs typeface="Microsoft Sans Serif"/>
                      </a:endParaRPr>
                    </a:p>
                    <a:p>
                      <a:pPr marL="1644650" marR="222250">
                        <a:lnSpc>
                          <a:spcPts val="2170"/>
                        </a:lnSpc>
                        <a:spcBef>
                          <a:spcPts val="1885"/>
                        </a:spcBef>
                      </a:pPr>
                      <a:r>
                        <a:rPr sz="1850" spc="-15" dirty="0">
                          <a:latin typeface="Courier New"/>
                          <a:cs typeface="Courier New"/>
                        </a:rPr>
                        <a:t>SELECT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  <a:p>
                      <a:pPr marL="1644650" marR="2540">
                        <a:lnSpc>
                          <a:spcPts val="2170"/>
                        </a:lnSpc>
                        <a:tabLst>
                          <a:tab pos="3091815" algn="l"/>
                        </a:tabLst>
                      </a:pPr>
                      <a:r>
                        <a:rPr sz="1850" spc="-45" dirty="0">
                          <a:latin typeface="Courier New"/>
                          <a:cs typeface="Courier New"/>
                        </a:rPr>
                        <a:t>FRO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M	</a:t>
                      </a:r>
                      <a:r>
                        <a:rPr sz="1850" spc="-45" dirty="0">
                          <a:latin typeface="Courier New"/>
                          <a:cs typeface="Courier New"/>
                        </a:rPr>
                        <a:t>Co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498475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 gridSpan="5">
                  <a:txBody>
                    <a:bodyPr/>
                    <a:lstStyle/>
                    <a:p>
                      <a:pPr marL="928369" marR="2222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b="1" i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Commande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19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70" dirty="0"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70" dirty="0"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Client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00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700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799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700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574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7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7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222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4572000" y="4581461"/>
            <a:ext cx="3888104" cy="528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0"/>
              </a:spcBef>
            </a:pPr>
            <a:r>
              <a:rPr sz="2000" spc="-60" dirty="0">
                <a:latin typeface="Times New Roman"/>
                <a:cs typeface="Times New Roman"/>
              </a:rPr>
              <a:t>Algèbre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Times New Roman"/>
                <a:cs typeface="Times New Roman"/>
              </a:rPr>
              <a:t>relationnelle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: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i="1" spc="-280" dirty="0">
                <a:latin typeface="Times New Roman"/>
                <a:cs typeface="Times New Roman"/>
              </a:rPr>
              <a:t>Commande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1146" y="5400243"/>
            <a:ext cx="42926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i="1" spc="-31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600" i="1" spc="-95" dirty="0">
                <a:solidFill>
                  <a:srgbClr val="FF0000"/>
                </a:solidFill>
                <a:latin typeface="Trebuchet MS"/>
                <a:cs typeface="Trebuchet MS"/>
              </a:rPr>
              <a:t>TT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7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600" i="1" spc="-3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r>
              <a:rPr sz="1600" i="1" spc="-275" dirty="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40" dirty="0">
                <a:solidFill>
                  <a:srgbClr val="FF0000"/>
                </a:solidFill>
                <a:latin typeface="Trebuchet MS"/>
                <a:cs typeface="Trebuchet MS"/>
              </a:rPr>
              <a:t>si</a:t>
            </a:r>
            <a:r>
              <a:rPr sz="1600" i="1" spc="-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65" dirty="0">
                <a:solidFill>
                  <a:srgbClr val="FF0000"/>
                </a:solidFill>
                <a:latin typeface="Trebuchet MS"/>
                <a:cs typeface="Trebuchet MS"/>
              </a:rPr>
              <a:t>vo</a:t>
            </a:r>
            <a:r>
              <a:rPr sz="1600" i="1" spc="-135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1600" i="1" spc="-9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600" i="1" spc="-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sél</a:t>
            </a:r>
            <a:r>
              <a:rPr sz="1600" i="1" spc="-19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1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io</a:t>
            </a:r>
            <a:r>
              <a:rPr sz="1600" i="1" spc="-13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600" i="1" spc="-14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600" i="1" spc="-95" dirty="0">
                <a:solidFill>
                  <a:srgbClr val="FF0000"/>
                </a:solidFill>
                <a:latin typeface="Trebuchet MS"/>
                <a:cs typeface="Trebuchet MS"/>
              </a:rPr>
              <a:t>ez</a:t>
            </a:r>
            <a:r>
              <a:rPr sz="1600" i="1" spc="-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50" dirty="0">
                <a:solidFill>
                  <a:srgbClr val="FF0000"/>
                </a:solidFill>
                <a:latin typeface="Trebuchet MS"/>
                <a:cs typeface="Trebuchet MS"/>
              </a:rPr>
              <a:t>tous</a:t>
            </a:r>
            <a:r>
              <a:rPr sz="1600" i="1" spc="-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600" i="1" spc="-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0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600" i="1" spc="-22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600" i="1" spc="-235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600" i="1" spc="-13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ib</a:t>
            </a:r>
            <a:r>
              <a:rPr sz="1600" i="1" spc="-200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ts</a:t>
            </a:r>
            <a:r>
              <a:rPr sz="1600" i="1" spc="-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600" i="1" spc="-15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FF0000"/>
                </a:solidFill>
                <a:latin typeface="Trebuchet MS"/>
                <a:cs typeface="Trebuchet MS"/>
              </a:rPr>
              <a:t>la  </a:t>
            </a:r>
            <a:r>
              <a:rPr sz="1600" i="1" spc="-185" dirty="0">
                <a:solidFill>
                  <a:srgbClr val="FF0000"/>
                </a:solidFill>
                <a:latin typeface="Trebuchet MS"/>
                <a:cs typeface="Trebuchet MS"/>
              </a:rPr>
              <a:t>table,</a:t>
            </a:r>
            <a:endParaRPr sz="1600">
              <a:latin typeface="Trebuchet MS"/>
              <a:cs typeface="Trebuchet MS"/>
            </a:endParaRPr>
          </a:p>
          <a:p>
            <a:pPr marL="55880" algn="ctr">
              <a:lnSpc>
                <a:spcPct val="100000"/>
              </a:lnSpc>
            </a:pPr>
            <a:r>
              <a:rPr sz="1600" i="1" spc="-204" dirty="0">
                <a:solidFill>
                  <a:srgbClr val="FF0000"/>
                </a:solidFill>
                <a:latin typeface="Trebuchet MS"/>
                <a:cs typeface="Trebuchet MS"/>
              </a:rPr>
              <a:t>il</a:t>
            </a:r>
            <a:r>
              <a:rPr sz="1600" i="1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35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600" i="1" spc="-75" dirty="0">
                <a:solidFill>
                  <a:srgbClr val="FF0000"/>
                </a:solidFill>
                <a:latin typeface="Trebuchet MS"/>
                <a:cs typeface="Trebuchet MS"/>
              </a:rPr>
              <a:t>'y</a:t>
            </a:r>
            <a:r>
              <a:rPr sz="1600" i="1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600" i="1" spc="-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50" dirty="0">
                <a:solidFill>
                  <a:srgbClr val="FF0000"/>
                </a:solidFill>
                <a:latin typeface="Trebuchet MS"/>
                <a:cs typeface="Trebuchet MS"/>
              </a:rPr>
              <a:t>pl</a:t>
            </a:r>
            <a:r>
              <a:rPr sz="1600" i="1" spc="-190" dirty="0">
                <a:solidFill>
                  <a:srgbClr val="FF0000"/>
                </a:solidFill>
                <a:latin typeface="Trebuchet MS"/>
                <a:cs typeface="Trebuchet MS"/>
              </a:rPr>
              <a:t>u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1600" i="1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spc="-16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600" i="1" spc="-200" dirty="0">
                <a:solidFill>
                  <a:srgbClr val="FF0000"/>
                </a:solidFill>
                <a:latin typeface="Trebuchet MS"/>
                <a:cs typeface="Trebuchet MS"/>
              </a:rPr>
              <a:t>ojec</a:t>
            </a:r>
            <a:r>
              <a:rPr sz="1600" i="1" spc="-18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ion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2400" y="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457200"/>
            <a:ext cx="461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15" dirty="0"/>
              <a:t>Requ</a:t>
            </a:r>
            <a:r>
              <a:rPr sz="4000" spc="-285" dirty="0"/>
              <a:t>ê</a:t>
            </a:r>
            <a:r>
              <a:rPr sz="4000" spc="-180" dirty="0"/>
              <a:t>te</a:t>
            </a:r>
            <a:r>
              <a:rPr sz="4000" spc="-210" dirty="0"/>
              <a:t>s</a:t>
            </a:r>
            <a:r>
              <a:rPr sz="4000" spc="20" dirty="0"/>
              <a:t> </a:t>
            </a:r>
            <a:r>
              <a:rPr sz="4000" spc="-340" dirty="0"/>
              <a:t>SQ</a:t>
            </a:r>
            <a:r>
              <a:rPr sz="4000" spc="-260" dirty="0"/>
              <a:t>L</a:t>
            </a:r>
            <a:r>
              <a:rPr sz="4000" spc="45" dirty="0"/>
              <a:t> </a:t>
            </a:r>
            <a:r>
              <a:rPr sz="4000" spc="-254" dirty="0"/>
              <a:t>simples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95729"/>
            <a:ext cx="6493510" cy="7264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80555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Projection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d'une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table</a:t>
            </a:r>
            <a:endParaRPr sz="1800">
              <a:latin typeface="Microsoft Sans Serif"/>
              <a:cs typeface="Microsoft Sans Serif"/>
            </a:endParaRPr>
          </a:p>
          <a:p>
            <a:pPr marL="609600" lvl="1" indent="-27749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609600" algn="l"/>
                <a:tab pos="6102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Af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45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i="1" spc="-160" dirty="0">
                <a:latin typeface="Trebuchet MS"/>
                <a:cs typeface="Trebuchet MS"/>
              </a:rPr>
              <a:t>no</a:t>
            </a:r>
            <a:r>
              <a:rPr sz="1800" i="1" spc="-185" dirty="0">
                <a:latin typeface="Trebuchet MS"/>
                <a:cs typeface="Trebuchet MS"/>
              </a:rPr>
              <a:t>Client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et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da</a:t>
            </a:r>
            <a:r>
              <a:rPr sz="1800" i="1" spc="-155" dirty="0">
                <a:latin typeface="Trebuchet MS"/>
                <a:cs typeface="Trebuchet MS"/>
              </a:rPr>
              <a:t>teComman</a:t>
            </a:r>
            <a:r>
              <a:rPr sz="1800" i="1" spc="-180" dirty="0">
                <a:latin typeface="Trebuchet MS"/>
                <a:cs typeface="Trebuchet MS"/>
              </a:rPr>
              <a:t>d</a:t>
            </a:r>
            <a:r>
              <a:rPr sz="1800" i="1" spc="-170" dirty="0">
                <a:latin typeface="Trebuchet MS"/>
                <a:cs typeface="Trebuchet MS"/>
              </a:rPr>
              <a:t>e</a:t>
            </a:r>
            <a:r>
              <a:rPr sz="1800" i="1" spc="-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toute</a:t>
            </a:r>
            <a:r>
              <a:rPr sz="1800" spc="-210" dirty="0">
                <a:latin typeface="Microsoft Sans Serif"/>
                <a:cs typeface="Microsoft Sans Serif"/>
              </a:rPr>
              <a:t>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Comma</a:t>
            </a:r>
            <a:r>
              <a:rPr sz="1800" i="1" spc="-125" dirty="0">
                <a:latin typeface="Trebuchet MS"/>
                <a:cs typeface="Trebuchet MS"/>
              </a:rPr>
              <a:t>n</a:t>
            </a:r>
            <a:r>
              <a:rPr sz="1800" i="1" spc="-150" dirty="0">
                <a:latin typeface="Trebuchet MS"/>
                <a:cs typeface="Trebuchet MS"/>
              </a:rPr>
              <a:t>des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6375" y="2492450"/>
            <a:ext cx="5570855" cy="533400"/>
          </a:xfrm>
          <a:custGeom>
            <a:avLst/>
            <a:gdLst/>
            <a:ahLst/>
            <a:cxnLst/>
            <a:rect l="l" t="t" r="r" b="b"/>
            <a:pathLst>
              <a:path w="5570855" h="533400">
                <a:moveTo>
                  <a:pt x="5570448" y="0"/>
                </a:moveTo>
                <a:lnTo>
                  <a:pt x="0" y="0"/>
                </a:lnTo>
                <a:lnTo>
                  <a:pt x="0" y="268782"/>
                </a:lnTo>
                <a:lnTo>
                  <a:pt x="0" y="532892"/>
                </a:lnTo>
                <a:lnTo>
                  <a:pt x="5570448" y="532892"/>
                </a:lnTo>
                <a:lnTo>
                  <a:pt x="5570448" y="268782"/>
                </a:lnTo>
                <a:lnTo>
                  <a:pt x="557044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5120" y="2442279"/>
            <a:ext cx="861694" cy="5772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20"/>
              </a:lnSpc>
              <a:spcBef>
                <a:spcPts val="254"/>
              </a:spcBef>
            </a:pPr>
            <a:r>
              <a:rPr sz="1850" spc="-15" dirty="0">
                <a:latin typeface="Courier New"/>
                <a:cs typeface="Courier New"/>
              </a:rPr>
              <a:t>SELECT  FROM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8573" y="2442279"/>
            <a:ext cx="3091815" cy="5772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20"/>
              </a:lnSpc>
              <a:spcBef>
                <a:spcPts val="254"/>
              </a:spcBef>
            </a:pPr>
            <a:r>
              <a:rPr sz="1850" spc="-10" dirty="0">
                <a:latin typeface="Courier New"/>
                <a:cs typeface="Courier New"/>
              </a:rPr>
              <a:t>noClient,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5" dirty="0">
                <a:latin typeface="Courier New"/>
                <a:cs typeface="Courier New"/>
              </a:rPr>
              <a:t>dateCommande </a:t>
            </a:r>
            <a:r>
              <a:rPr sz="1850" spc="-1100" dirty="0">
                <a:latin typeface="Courier New"/>
                <a:cs typeface="Courier New"/>
              </a:rPr>
              <a:t> </a:t>
            </a:r>
            <a:r>
              <a:rPr sz="1850" spc="-15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7028" y="5325567"/>
            <a:ext cx="11601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Doublons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622675" y="3344798"/>
          <a:ext cx="1949450" cy="2471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dateCommande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752600" y="457200"/>
            <a:ext cx="461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15" dirty="0"/>
              <a:t>Requ</a:t>
            </a:r>
            <a:r>
              <a:rPr sz="4000" spc="-285" dirty="0"/>
              <a:t>ê</a:t>
            </a:r>
            <a:r>
              <a:rPr sz="4000" spc="-180" dirty="0"/>
              <a:t>te</a:t>
            </a:r>
            <a:r>
              <a:rPr sz="4000" spc="-210" dirty="0"/>
              <a:t>s</a:t>
            </a:r>
            <a:r>
              <a:rPr sz="4000" spc="20" dirty="0"/>
              <a:t> </a:t>
            </a:r>
            <a:r>
              <a:rPr sz="4000" spc="-340" dirty="0"/>
              <a:t>SQ</a:t>
            </a:r>
            <a:r>
              <a:rPr sz="4000" spc="-260" dirty="0"/>
              <a:t>L</a:t>
            </a:r>
            <a:r>
              <a:rPr sz="4000" spc="45" dirty="0"/>
              <a:t> </a:t>
            </a:r>
            <a:r>
              <a:rPr sz="4000" spc="-254" dirty="0"/>
              <a:t>simples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14018"/>
            <a:ext cx="645223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45"/>
              </a:spcBef>
              <a:buClr>
                <a:srgbClr val="3891A7"/>
              </a:buClr>
              <a:buSzPct val="80555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Projection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d'une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table</a:t>
            </a:r>
            <a:endParaRPr sz="1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Af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45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i="1" spc="-160" dirty="0">
                <a:latin typeface="Trebuchet MS"/>
                <a:cs typeface="Trebuchet MS"/>
              </a:rPr>
              <a:t>no</a:t>
            </a:r>
            <a:r>
              <a:rPr sz="1800" i="1" spc="-185" dirty="0">
                <a:latin typeface="Trebuchet MS"/>
                <a:cs typeface="Trebuchet MS"/>
              </a:rPr>
              <a:t>Client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et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da</a:t>
            </a:r>
            <a:r>
              <a:rPr sz="1800" i="1" spc="-155" dirty="0">
                <a:latin typeface="Trebuchet MS"/>
                <a:cs typeface="Trebuchet MS"/>
              </a:rPr>
              <a:t>teComman</a:t>
            </a:r>
            <a:r>
              <a:rPr sz="1800" i="1" spc="-180" dirty="0">
                <a:latin typeface="Trebuchet MS"/>
                <a:cs typeface="Trebuchet MS"/>
              </a:rPr>
              <a:t>d</a:t>
            </a:r>
            <a:r>
              <a:rPr sz="1800" i="1" spc="-170" dirty="0">
                <a:latin typeface="Trebuchet MS"/>
                <a:cs typeface="Trebuchet MS"/>
              </a:rPr>
              <a:t>e</a:t>
            </a:r>
            <a:r>
              <a:rPr sz="1800" i="1" spc="-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toute</a:t>
            </a:r>
            <a:r>
              <a:rPr sz="1800" spc="-21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Comma</a:t>
            </a:r>
            <a:r>
              <a:rPr sz="1800" i="1" spc="-125" dirty="0">
                <a:latin typeface="Trebuchet MS"/>
                <a:cs typeface="Trebuchet MS"/>
              </a:rPr>
              <a:t>n</a:t>
            </a:r>
            <a:r>
              <a:rPr sz="1800" i="1" spc="-150" dirty="0">
                <a:latin typeface="Trebuchet MS"/>
                <a:cs typeface="Trebuchet MS"/>
              </a:rPr>
              <a:t>des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12951" y="2492440"/>
            <a:ext cx="2092325" cy="262255"/>
          </a:xfrm>
          <a:custGeom>
            <a:avLst/>
            <a:gdLst/>
            <a:ahLst/>
            <a:cxnLst/>
            <a:rect l="l" t="t" r="r" b="b"/>
            <a:pathLst>
              <a:path w="2092325" h="262255">
                <a:moveTo>
                  <a:pt x="0" y="261841"/>
                </a:moveTo>
                <a:lnTo>
                  <a:pt x="2092095" y="261841"/>
                </a:lnTo>
                <a:lnTo>
                  <a:pt x="2092095" y="0"/>
                </a:lnTo>
                <a:lnTo>
                  <a:pt x="0" y="0"/>
                </a:lnTo>
                <a:lnTo>
                  <a:pt x="0" y="261841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7783" y="2443268"/>
            <a:ext cx="83502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25" dirty="0">
                <a:latin typeface="Courier New"/>
                <a:cs typeface="Courier New"/>
              </a:rPr>
              <a:t>SELECT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05046" y="2492440"/>
            <a:ext cx="417195" cy="26225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1800" spc="-25" dirty="0">
                <a:latin typeface="Courier New"/>
                <a:cs typeface="Courier New"/>
              </a:rPr>
              <a:t>ALL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09221" y="2492440"/>
            <a:ext cx="3371850" cy="26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4620">
              <a:lnSpc>
                <a:spcPts val="1880"/>
              </a:lnSpc>
            </a:pPr>
            <a:r>
              <a:rPr sz="1800" spc="-20" dirty="0">
                <a:latin typeface="Courier New"/>
                <a:cs typeface="Courier New"/>
              </a:rPr>
              <a:t>noClient,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dateCommande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12951" y="2749651"/>
            <a:ext cx="5868035" cy="262255"/>
          </a:xfrm>
          <a:custGeom>
            <a:avLst/>
            <a:gdLst/>
            <a:ahLst/>
            <a:cxnLst/>
            <a:rect l="l" t="t" r="r" b="b"/>
            <a:pathLst>
              <a:path w="5868034" h="262255">
                <a:moveTo>
                  <a:pt x="0" y="0"/>
                </a:moveTo>
                <a:lnTo>
                  <a:pt x="0" y="261841"/>
                </a:lnTo>
                <a:lnTo>
                  <a:pt x="5867516" y="261841"/>
                </a:lnTo>
                <a:lnTo>
                  <a:pt x="5867516" y="0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10483" y="2700478"/>
            <a:ext cx="55245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00" spc="-25" dirty="0">
                <a:latin typeface="Courier New"/>
                <a:cs typeface="Courier New"/>
              </a:rPr>
              <a:t>FROM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05046" y="2700478"/>
            <a:ext cx="109220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00" spc="-25" dirty="0">
                <a:latin typeface="Courier New"/>
                <a:cs typeface="Courier New"/>
              </a:rPr>
              <a:t>Commande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5291" y="5976620"/>
            <a:ext cx="7901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0" dirty="0">
                <a:solidFill>
                  <a:srgbClr val="0033CC"/>
                </a:solidFill>
                <a:latin typeface="Cambria"/>
                <a:cs typeface="Cambria"/>
              </a:rPr>
              <a:t>La</a:t>
            </a:r>
            <a:r>
              <a:rPr sz="1600" b="1" spc="18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80" dirty="0">
                <a:solidFill>
                  <a:srgbClr val="0033CC"/>
                </a:solidFill>
                <a:latin typeface="Cambria"/>
                <a:cs typeface="Cambria"/>
              </a:rPr>
              <a:t>forme</a:t>
            </a:r>
            <a:r>
              <a:rPr sz="1600" b="1" spc="210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65" dirty="0">
                <a:solidFill>
                  <a:srgbClr val="0033CC"/>
                </a:solidFill>
                <a:latin typeface="Cambria"/>
                <a:cs typeface="Cambria"/>
              </a:rPr>
              <a:t>générale</a:t>
            </a:r>
            <a:r>
              <a:rPr sz="1600" b="1" spc="23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60" dirty="0">
                <a:solidFill>
                  <a:srgbClr val="0033CC"/>
                </a:solidFill>
                <a:latin typeface="Cambria"/>
                <a:cs typeface="Cambria"/>
              </a:rPr>
              <a:t>réalise</a:t>
            </a:r>
            <a:r>
              <a:rPr sz="1600" b="1" spc="22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90" dirty="0">
                <a:solidFill>
                  <a:srgbClr val="0033CC"/>
                </a:solidFill>
                <a:latin typeface="Cambria"/>
                <a:cs typeface="Cambria"/>
              </a:rPr>
              <a:t>une</a:t>
            </a:r>
            <a:r>
              <a:rPr sz="1600" b="1" spc="210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175" dirty="0">
                <a:solidFill>
                  <a:srgbClr val="0033CC"/>
                </a:solidFill>
                <a:latin typeface="Cambria"/>
                <a:cs typeface="Cambria"/>
              </a:rPr>
              <a:t>PROJECTION</a:t>
            </a:r>
            <a:r>
              <a:rPr sz="1600" b="1" spc="24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90" dirty="0">
                <a:solidFill>
                  <a:srgbClr val="0033CC"/>
                </a:solidFill>
                <a:latin typeface="Cambria"/>
                <a:cs typeface="Cambria"/>
              </a:rPr>
              <a:t>sans</a:t>
            </a:r>
            <a:r>
              <a:rPr sz="1600" b="1" spc="22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85" dirty="0">
                <a:solidFill>
                  <a:srgbClr val="0033CC"/>
                </a:solidFill>
                <a:latin typeface="Cambria"/>
                <a:cs typeface="Cambria"/>
              </a:rPr>
              <a:t>élimination</a:t>
            </a:r>
            <a:r>
              <a:rPr sz="1600" b="1" spc="235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75" dirty="0">
                <a:solidFill>
                  <a:srgbClr val="0033CC"/>
                </a:solidFill>
                <a:latin typeface="Cambria"/>
                <a:cs typeface="Cambria"/>
              </a:rPr>
              <a:t>des</a:t>
            </a:r>
            <a:r>
              <a:rPr sz="1600" b="1" spc="210" dirty="0">
                <a:solidFill>
                  <a:srgbClr val="0033CC"/>
                </a:solidFill>
                <a:latin typeface="Cambria"/>
                <a:cs typeface="Cambria"/>
              </a:rPr>
              <a:t> </a:t>
            </a:r>
            <a:r>
              <a:rPr sz="1600" b="1" spc="65" dirty="0">
                <a:solidFill>
                  <a:srgbClr val="0033CC"/>
                </a:solidFill>
                <a:latin typeface="Cambria"/>
                <a:cs typeface="Cambria"/>
              </a:rPr>
              <a:t>doublons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7028" y="5325567"/>
            <a:ext cx="11601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Doublons</a:t>
            </a:r>
            <a:r>
              <a:rPr sz="20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622675" y="3344798"/>
          <a:ext cx="1949450" cy="2471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dateCommande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14018"/>
            <a:ext cx="6452235" cy="7391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45"/>
              </a:spcBef>
              <a:buClr>
                <a:srgbClr val="3891A7"/>
              </a:buClr>
              <a:buSzPct val="80555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Projection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d'une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table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b="1" spc="-10" dirty="0">
                <a:latin typeface="Trebuchet MS"/>
                <a:cs typeface="Trebuchet MS"/>
              </a:rPr>
              <a:t>sans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doublons</a:t>
            </a:r>
            <a:endParaRPr sz="1800">
              <a:latin typeface="Trebuchet MS"/>
              <a:cs typeface="Trebuchet MS"/>
            </a:endParaRPr>
          </a:p>
          <a:p>
            <a:pPr marL="570230" lvl="1" indent="-238125">
              <a:lnSpc>
                <a:spcPct val="10000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Af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45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i="1" spc="-160" dirty="0">
                <a:latin typeface="Trebuchet MS"/>
                <a:cs typeface="Trebuchet MS"/>
              </a:rPr>
              <a:t>no</a:t>
            </a:r>
            <a:r>
              <a:rPr sz="1800" i="1" spc="-185" dirty="0">
                <a:latin typeface="Trebuchet MS"/>
                <a:cs typeface="Trebuchet MS"/>
              </a:rPr>
              <a:t>Client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et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da</a:t>
            </a:r>
            <a:r>
              <a:rPr sz="1800" i="1" spc="-155" dirty="0">
                <a:latin typeface="Trebuchet MS"/>
                <a:cs typeface="Trebuchet MS"/>
              </a:rPr>
              <a:t>teComman</a:t>
            </a:r>
            <a:r>
              <a:rPr sz="1800" i="1" spc="-180" dirty="0">
                <a:latin typeface="Trebuchet MS"/>
                <a:cs typeface="Trebuchet MS"/>
              </a:rPr>
              <a:t>d</a:t>
            </a:r>
            <a:r>
              <a:rPr sz="1800" i="1" spc="-170" dirty="0">
                <a:latin typeface="Trebuchet MS"/>
                <a:cs typeface="Trebuchet MS"/>
              </a:rPr>
              <a:t>e</a:t>
            </a:r>
            <a:r>
              <a:rPr sz="1800" i="1" spc="-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toute</a:t>
            </a:r>
            <a:r>
              <a:rPr sz="1800" spc="-210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le</a:t>
            </a:r>
            <a:r>
              <a:rPr sz="1800" spc="-145" dirty="0">
                <a:latin typeface="Microsoft Sans Serif"/>
                <a:cs typeface="Microsoft Sans Serif"/>
              </a:rPr>
              <a:t>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Comma</a:t>
            </a:r>
            <a:r>
              <a:rPr sz="1800" i="1" spc="-125" dirty="0">
                <a:latin typeface="Trebuchet MS"/>
                <a:cs typeface="Trebuchet MS"/>
              </a:rPr>
              <a:t>n</a:t>
            </a:r>
            <a:r>
              <a:rPr sz="1800" i="1" spc="-150" dirty="0">
                <a:latin typeface="Trebuchet MS"/>
                <a:cs typeface="Trebuchet MS"/>
              </a:rPr>
              <a:t>des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7450" y="2565401"/>
            <a:ext cx="2174240" cy="272415"/>
          </a:xfrm>
          <a:custGeom>
            <a:avLst/>
            <a:gdLst/>
            <a:ahLst/>
            <a:cxnLst/>
            <a:rect l="l" t="t" r="r" b="b"/>
            <a:pathLst>
              <a:path w="2174240" h="272414">
                <a:moveTo>
                  <a:pt x="0" y="272188"/>
                </a:moveTo>
                <a:lnTo>
                  <a:pt x="2173906" y="272188"/>
                </a:lnTo>
                <a:lnTo>
                  <a:pt x="2173906" y="0"/>
                </a:lnTo>
                <a:lnTo>
                  <a:pt x="0" y="0"/>
                </a:lnTo>
                <a:lnTo>
                  <a:pt x="0" y="272188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99345" y="2514788"/>
            <a:ext cx="864869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15" dirty="0">
                <a:latin typeface="Courier New"/>
                <a:cs typeface="Courier New"/>
              </a:rPr>
              <a:t>SELECT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61356" y="2565401"/>
            <a:ext cx="1121410" cy="2724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0"/>
              </a:lnSpc>
            </a:pPr>
            <a:r>
              <a:rPr sz="1850" spc="-15" dirty="0">
                <a:latin typeface="Courier New"/>
                <a:cs typeface="Courier New"/>
              </a:rPr>
              <a:t>DISTINCT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82140" y="2565401"/>
            <a:ext cx="3410585" cy="272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950"/>
              </a:lnSpc>
            </a:pPr>
            <a:r>
              <a:rPr sz="1850" spc="-10" dirty="0">
                <a:latin typeface="Courier New"/>
                <a:cs typeface="Courier New"/>
              </a:rPr>
              <a:t>noClient,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5" dirty="0">
                <a:latin typeface="Courier New"/>
                <a:cs typeface="Courier New"/>
              </a:rPr>
              <a:t>dateCommande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7450" y="2832776"/>
            <a:ext cx="6705600" cy="272415"/>
          </a:xfrm>
          <a:custGeom>
            <a:avLst/>
            <a:gdLst/>
            <a:ahLst/>
            <a:cxnLst/>
            <a:rect l="l" t="t" r="r" b="b"/>
            <a:pathLst>
              <a:path w="6705600" h="272414">
                <a:moveTo>
                  <a:pt x="6705138" y="0"/>
                </a:moveTo>
                <a:lnTo>
                  <a:pt x="0" y="0"/>
                </a:lnTo>
                <a:lnTo>
                  <a:pt x="0" y="272188"/>
                </a:lnTo>
                <a:lnTo>
                  <a:pt x="6705138" y="272188"/>
                </a:lnTo>
                <a:lnTo>
                  <a:pt x="670513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12045" y="2782162"/>
            <a:ext cx="57277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50" spc="-15" dirty="0">
                <a:latin typeface="Courier New"/>
                <a:cs typeface="Courier New"/>
              </a:rPr>
              <a:t>FROM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61356" y="2782162"/>
            <a:ext cx="113220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50" spc="-15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0737" y="5786437"/>
            <a:ext cx="7429500" cy="601980"/>
            <a:chOff x="820737" y="5786437"/>
            <a:chExt cx="7429500" cy="601980"/>
          </a:xfrm>
        </p:grpSpPr>
        <p:sp>
          <p:nvSpPr>
            <p:cNvPr id="25" name="object 25"/>
            <p:cNvSpPr/>
            <p:nvPr/>
          </p:nvSpPr>
          <p:spPr>
            <a:xfrm>
              <a:off x="827087" y="5792787"/>
              <a:ext cx="7416800" cy="589280"/>
            </a:xfrm>
            <a:custGeom>
              <a:avLst/>
              <a:gdLst/>
              <a:ahLst/>
              <a:cxnLst/>
              <a:rect l="l" t="t" r="r" b="b"/>
              <a:pathLst>
                <a:path w="7416800" h="589279">
                  <a:moveTo>
                    <a:pt x="7416800" y="0"/>
                  </a:moveTo>
                  <a:lnTo>
                    <a:pt x="0" y="0"/>
                  </a:lnTo>
                  <a:lnTo>
                    <a:pt x="0" y="588962"/>
                  </a:lnTo>
                  <a:lnTo>
                    <a:pt x="7416800" y="588962"/>
                  </a:lnTo>
                  <a:lnTo>
                    <a:pt x="741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7087" y="5792787"/>
              <a:ext cx="7416800" cy="589280"/>
            </a:xfrm>
            <a:custGeom>
              <a:avLst/>
              <a:gdLst/>
              <a:ahLst/>
              <a:cxnLst/>
              <a:rect l="l" t="t" r="r" b="b"/>
              <a:pathLst>
                <a:path w="7416800" h="589279">
                  <a:moveTo>
                    <a:pt x="0" y="588962"/>
                  </a:moveTo>
                  <a:lnTo>
                    <a:pt x="7416800" y="588962"/>
                  </a:lnTo>
                  <a:lnTo>
                    <a:pt x="7416800" y="0"/>
                  </a:lnTo>
                  <a:lnTo>
                    <a:pt x="0" y="0"/>
                  </a:lnTo>
                  <a:lnTo>
                    <a:pt x="0" y="5889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80567" y="5799531"/>
            <a:ext cx="72828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-70" dirty="0">
                <a:latin typeface="Times New Roman"/>
                <a:cs typeface="Times New Roman"/>
              </a:rPr>
              <a:t>Algèbre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relationnelle</a:t>
            </a:r>
            <a:r>
              <a:rPr sz="2400" spc="24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: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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150" i="1" spc="-217" baseline="-21164" dirty="0">
                <a:latin typeface="Times New Roman"/>
                <a:cs typeface="Times New Roman"/>
              </a:rPr>
              <a:t>noClient</a:t>
            </a:r>
            <a:r>
              <a:rPr sz="3150" spc="-217" baseline="-21164" dirty="0">
                <a:latin typeface="Times New Roman"/>
                <a:cs typeface="Times New Roman"/>
              </a:rPr>
              <a:t>,</a:t>
            </a:r>
            <a:r>
              <a:rPr sz="3150" baseline="-21164" dirty="0">
                <a:latin typeface="Times New Roman"/>
                <a:cs typeface="Times New Roman"/>
              </a:rPr>
              <a:t> </a:t>
            </a:r>
            <a:r>
              <a:rPr sz="3150" i="1" spc="-292" baseline="-21164" dirty="0">
                <a:latin typeface="Times New Roman"/>
                <a:cs typeface="Times New Roman"/>
              </a:rPr>
              <a:t>dateCommande</a:t>
            </a:r>
            <a:r>
              <a:rPr sz="3150" i="1" spc="434" baseline="-21164" dirty="0">
                <a:latin typeface="Times New Roman"/>
                <a:cs typeface="Times New Roman"/>
              </a:rPr>
              <a:t> </a:t>
            </a:r>
            <a:r>
              <a:rPr sz="3200" spc="-280" dirty="0">
                <a:latin typeface="Times New Roman"/>
                <a:cs typeface="Times New Roman"/>
              </a:rPr>
              <a:t>(</a:t>
            </a:r>
            <a:r>
              <a:rPr sz="3200" i="1" spc="-280" dirty="0">
                <a:latin typeface="Times New Roman"/>
                <a:cs typeface="Times New Roman"/>
              </a:rPr>
              <a:t>Commande</a:t>
            </a:r>
            <a:r>
              <a:rPr sz="3200" spc="-280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3622675" y="3344798"/>
          <a:ext cx="1949450" cy="219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dateCommande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2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15/07/2000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362200" y="457200"/>
            <a:ext cx="5267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latin typeface="Verdana"/>
                <a:cs typeface="Verdana"/>
              </a:rPr>
              <a:t>Historique…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6897" y="1375998"/>
            <a:ext cx="7096125" cy="47009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8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45" dirty="0">
                <a:latin typeface="Microsoft Sans Serif"/>
                <a:cs typeface="Microsoft Sans Serif"/>
              </a:rPr>
              <a:t>1950-1960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400" spc="-220" dirty="0">
                <a:latin typeface="Verdana"/>
                <a:cs typeface="Verdana"/>
              </a:rPr>
              <a:t>Des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215" dirty="0" err="1">
                <a:latin typeface="Verdana"/>
                <a:cs typeface="Verdana"/>
              </a:rPr>
              <a:t>fichiers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65" dirty="0" err="1">
                <a:latin typeface="Verdana"/>
                <a:cs typeface="Verdana"/>
              </a:rPr>
              <a:t>séquentiels</a:t>
            </a:r>
            <a:r>
              <a:rPr sz="2400" spc="-265" dirty="0">
                <a:latin typeface="Verdana"/>
                <a:cs typeface="Verdana"/>
              </a:rPr>
              <a:t>,</a:t>
            </a:r>
            <a:r>
              <a:rPr sz="2400" spc="-430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du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370" dirty="0">
                <a:latin typeface="Verdana"/>
                <a:cs typeface="Verdana"/>
              </a:rPr>
              <a:t>„batch‟</a:t>
            </a:r>
            <a:endParaRPr sz="2400" dirty="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spcBef>
                <a:spcPts val="24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55" dirty="0">
                <a:latin typeface="Microsoft Sans Serif"/>
                <a:cs typeface="Microsoft Sans Serif"/>
              </a:rPr>
              <a:t>196</a:t>
            </a:r>
            <a:r>
              <a:rPr sz="2800" spc="-160" dirty="0">
                <a:latin typeface="Microsoft Sans Serif"/>
                <a:cs typeface="Microsoft Sans Serif"/>
              </a:rPr>
              <a:t>0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385" dirty="0">
                <a:latin typeface="Verdana"/>
                <a:cs typeface="Verdana"/>
              </a:rPr>
              <a:t>–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1970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80" dirty="0">
                <a:latin typeface="Microsoft Sans Serif"/>
                <a:cs typeface="Microsoft Sans Serif"/>
              </a:rPr>
              <a:t>L</a:t>
            </a:r>
            <a:r>
              <a:rPr sz="2400" spc="-17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début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</a:t>
            </a:r>
            <a:r>
              <a:rPr sz="2400" spc="-235" dirty="0">
                <a:latin typeface="Microsoft Sans Serif"/>
                <a:cs typeface="Microsoft Sans Serif"/>
              </a:rPr>
              <a:t>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b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-250" dirty="0">
                <a:latin typeface="Microsoft Sans Serif"/>
                <a:cs typeface="Microsoft Sans Serif"/>
              </a:rPr>
              <a:t>ses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d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185" dirty="0">
                <a:latin typeface="Microsoft Sans Serif"/>
                <a:cs typeface="Microsoft Sans Serif"/>
              </a:rPr>
              <a:t>nnées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hiéra</a:t>
            </a:r>
            <a:r>
              <a:rPr sz="2400" spc="-120" dirty="0">
                <a:latin typeface="Microsoft Sans Serif"/>
                <a:cs typeface="Microsoft Sans Serif"/>
              </a:rPr>
              <a:t>r</a:t>
            </a:r>
            <a:r>
              <a:rPr sz="2400" spc="-105" dirty="0">
                <a:latin typeface="Microsoft Sans Serif"/>
                <a:cs typeface="Microsoft Sans Serif"/>
              </a:rPr>
              <a:t>chi</a:t>
            </a:r>
            <a:r>
              <a:rPr sz="2400" spc="-185" dirty="0">
                <a:latin typeface="Microsoft Sans Serif"/>
                <a:cs typeface="Microsoft Sans Serif"/>
              </a:rPr>
              <a:t>ques</a:t>
            </a:r>
            <a:endParaRPr sz="24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5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60" dirty="0">
                <a:latin typeface="Microsoft Sans Serif"/>
                <a:cs typeface="Microsoft Sans Serif"/>
              </a:rPr>
              <a:t>1970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385" dirty="0">
                <a:latin typeface="Verdana"/>
                <a:cs typeface="Verdana"/>
              </a:rPr>
              <a:t>–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1980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naiss</a:t>
            </a:r>
            <a:r>
              <a:rPr sz="2400" spc="-270" dirty="0">
                <a:latin typeface="Microsoft Sans Serif"/>
                <a:cs typeface="Microsoft Sans Serif"/>
              </a:rPr>
              <a:t>a</a:t>
            </a:r>
            <a:r>
              <a:rPr sz="2400" spc="-160" dirty="0">
                <a:latin typeface="Microsoft Sans Serif"/>
                <a:cs typeface="Microsoft Sans Serif"/>
              </a:rPr>
              <a:t>nce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</a:t>
            </a:r>
            <a:r>
              <a:rPr sz="2400" spc="-135" dirty="0">
                <a:latin typeface="Microsoft Sans Serif"/>
                <a:cs typeface="Microsoft Sans Serif"/>
              </a:rPr>
              <a:t>u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m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130" dirty="0">
                <a:latin typeface="Microsoft Sans Serif"/>
                <a:cs typeface="Microsoft Sans Serif"/>
              </a:rPr>
              <a:t>dèle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r</a:t>
            </a:r>
            <a:r>
              <a:rPr sz="2400" spc="-85" dirty="0">
                <a:latin typeface="Microsoft Sans Serif"/>
                <a:cs typeface="Microsoft Sans Serif"/>
              </a:rPr>
              <a:t>elati</a:t>
            </a:r>
            <a:r>
              <a:rPr sz="2400" spc="-100" dirty="0">
                <a:latin typeface="Microsoft Sans Serif"/>
                <a:cs typeface="Microsoft Sans Serif"/>
              </a:rPr>
              <a:t>onnel</a:t>
            </a:r>
            <a:endParaRPr sz="24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4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10" dirty="0">
                <a:latin typeface="Microsoft Sans Serif"/>
                <a:cs typeface="Microsoft Sans Serif"/>
              </a:rPr>
              <a:t>Dé</a:t>
            </a:r>
            <a:r>
              <a:rPr sz="2800" spc="-85" dirty="0">
                <a:latin typeface="Microsoft Sans Serif"/>
                <a:cs typeface="Microsoft Sans Serif"/>
              </a:rPr>
              <a:t>b</a:t>
            </a:r>
            <a:r>
              <a:rPr sz="2800" spc="-5" dirty="0">
                <a:latin typeface="Microsoft Sans Serif"/>
                <a:cs typeface="Microsoft Sans Serif"/>
              </a:rPr>
              <a:t>ut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ann</a:t>
            </a:r>
            <a:r>
              <a:rPr sz="2800" spc="-225" dirty="0">
                <a:latin typeface="Microsoft Sans Serif"/>
                <a:cs typeface="Microsoft Sans Serif"/>
              </a:rPr>
              <a:t>é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90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280" dirty="0">
                <a:latin typeface="Microsoft Sans Serif"/>
                <a:cs typeface="Microsoft Sans Serif"/>
              </a:rPr>
              <a:t>Sq</a:t>
            </a:r>
            <a:r>
              <a:rPr sz="2400" spc="-100" dirty="0">
                <a:latin typeface="Microsoft Sans Serif"/>
                <a:cs typeface="Microsoft Sans Serif"/>
              </a:rPr>
              <a:t>l</a:t>
            </a:r>
            <a:r>
              <a:rPr sz="2400" spc="-350" dirty="0">
                <a:latin typeface="Verdana"/>
                <a:cs typeface="Verdana"/>
              </a:rPr>
              <a:t>,</a:t>
            </a:r>
            <a:r>
              <a:rPr sz="2400" spc="-450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l‟aid</a:t>
            </a:r>
            <a:r>
              <a:rPr sz="2400" spc="-385" dirty="0">
                <a:latin typeface="Verdana"/>
                <a:cs typeface="Verdana"/>
              </a:rPr>
              <a:t>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420" dirty="0">
                <a:latin typeface="Verdana"/>
                <a:cs typeface="Verdana"/>
              </a:rPr>
              <a:t>à</a:t>
            </a:r>
            <a:r>
              <a:rPr sz="2400" spc="-180" dirty="0">
                <a:latin typeface="Verdana"/>
                <a:cs typeface="Verdana"/>
              </a:rPr>
              <a:t> l</a:t>
            </a:r>
            <a:r>
              <a:rPr sz="2400" spc="-380" dirty="0">
                <a:latin typeface="Verdana"/>
                <a:cs typeface="Verdana"/>
              </a:rPr>
              <a:t>a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265" dirty="0">
                <a:latin typeface="Verdana"/>
                <a:cs typeface="Verdana"/>
              </a:rPr>
              <a:t>dé</a:t>
            </a:r>
            <a:r>
              <a:rPr sz="2400" spc="-220" dirty="0">
                <a:latin typeface="Verdana"/>
                <a:cs typeface="Verdana"/>
              </a:rPr>
              <a:t>c</a:t>
            </a:r>
            <a:r>
              <a:rPr sz="2400" spc="-215" dirty="0">
                <a:latin typeface="Verdana"/>
                <a:cs typeface="Verdana"/>
              </a:rPr>
              <a:t>ision</a:t>
            </a:r>
            <a:endParaRPr sz="2400" dirty="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spcBef>
                <a:spcPts val="25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Fi</a:t>
            </a:r>
            <a:r>
              <a:rPr sz="2800" spc="-235" dirty="0">
                <a:latin typeface="Microsoft Sans Serif"/>
                <a:cs typeface="Microsoft Sans Serif"/>
              </a:rPr>
              <a:t>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anné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90</a:t>
            </a:r>
            <a:endParaRPr sz="28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2590"/>
              </a:lnSpc>
              <a:spcBef>
                <a:spcPts val="65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35" dirty="0">
                <a:latin typeface="Microsoft Sans Serif"/>
                <a:cs typeface="Microsoft Sans Serif"/>
              </a:rPr>
              <a:t>Croissance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volume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données,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Internet,</a:t>
            </a:r>
            <a:r>
              <a:rPr sz="2400" spc="-22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modèle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multi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tiers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4572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714184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54" dirty="0">
                <a:latin typeface="Microsoft Sans Serif"/>
                <a:cs typeface="Microsoft Sans Serif"/>
              </a:rPr>
              <a:t>Sél</a:t>
            </a:r>
            <a:r>
              <a:rPr sz="2800" spc="-290" dirty="0">
                <a:latin typeface="Microsoft Sans Serif"/>
                <a:cs typeface="Microsoft Sans Serif"/>
              </a:rPr>
              <a:t>e</a:t>
            </a:r>
            <a:r>
              <a:rPr sz="2800" spc="-15" dirty="0">
                <a:latin typeface="Microsoft Sans Serif"/>
                <a:cs typeface="Microsoft Sans Serif"/>
              </a:rPr>
              <a:t>cti</a:t>
            </a:r>
            <a:r>
              <a:rPr sz="2800" spc="-20" dirty="0">
                <a:latin typeface="Microsoft Sans Serif"/>
                <a:cs typeface="Microsoft Sans Serif"/>
              </a:rPr>
              <a:t>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u</a:t>
            </a:r>
            <a:r>
              <a:rPr sz="2800" spc="-155" dirty="0">
                <a:latin typeface="Microsoft Sans Serif"/>
                <a:cs typeface="Microsoft Sans Serif"/>
              </a:rPr>
              <a:t>n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table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(WH</a:t>
            </a:r>
            <a:r>
              <a:rPr sz="2800" spc="-50" dirty="0">
                <a:latin typeface="Microsoft Sans Serif"/>
                <a:cs typeface="Microsoft Sans Serif"/>
              </a:rPr>
              <a:t>E</a:t>
            </a:r>
            <a:r>
              <a:rPr sz="2800" spc="-420" dirty="0">
                <a:latin typeface="Microsoft Sans Serif"/>
                <a:cs typeface="Microsoft Sans Serif"/>
              </a:rPr>
              <a:t>R</a:t>
            </a:r>
            <a:r>
              <a:rPr sz="2800" spc="-385" dirty="0">
                <a:latin typeface="Microsoft Sans Serif"/>
                <a:cs typeface="Microsoft Sans Serif"/>
              </a:rPr>
              <a:t>E</a:t>
            </a:r>
            <a:r>
              <a:rPr sz="2800" spc="-30" dirty="0"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5" dirty="0">
                <a:latin typeface="Trebuchet MS"/>
                <a:cs typeface="Trebuchet MS"/>
              </a:rPr>
              <a:t>Articles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supérieur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10" dirty="0">
                <a:latin typeface="Microsoft Sans Serif"/>
                <a:cs typeface="Microsoft Sans Serif"/>
              </a:rPr>
              <a:t>à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30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dont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le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5" dirty="0">
                <a:latin typeface="Microsoft Sans Serif"/>
                <a:cs typeface="Microsoft Sans Serif"/>
              </a:rPr>
              <a:t>prix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inférieu</a:t>
            </a:r>
            <a:r>
              <a:rPr sz="2400" spc="-45" dirty="0">
                <a:latin typeface="Microsoft Sans Serif"/>
                <a:cs typeface="Microsoft Sans Serif"/>
              </a:rPr>
              <a:t>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20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Eu</a:t>
            </a:r>
            <a:r>
              <a:rPr sz="2400" spc="-150" dirty="0">
                <a:latin typeface="Microsoft Sans Serif"/>
                <a:cs typeface="Microsoft Sans Serif"/>
              </a:rPr>
              <a:t>r</a:t>
            </a:r>
            <a:r>
              <a:rPr sz="2400" spc="-145" dirty="0">
                <a:latin typeface="Microsoft Sans Serif"/>
                <a:cs typeface="Microsoft Sans Serif"/>
              </a:rPr>
              <a:t>os</a:t>
            </a:r>
            <a:endParaRPr sz="24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43000" y="3062307"/>
          <a:ext cx="7315835" cy="798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6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824">
                <a:tc gridSpan="3">
                  <a:txBody>
                    <a:bodyPr/>
                    <a:lstStyle/>
                    <a:p>
                      <a:pPr marL="709295">
                        <a:lnSpc>
                          <a:spcPts val="1870"/>
                        </a:lnSpc>
                        <a:tabLst>
                          <a:tab pos="2127885" algn="l"/>
                        </a:tabLst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850" spc="40" dirty="0">
                          <a:latin typeface="Courier New"/>
                          <a:cs typeface="Courier New"/>
                        </a:rPr>
                        <a:t>*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709295">
                        <a:lnSpc>
                          <a:spcPts val="2155"/>
                        </a:lnSpc>
                        <a:tabLst>
                          <a:tab pos="2127885" algn="l"/>
                        </a:tabLst>
                      </a:pPr>
                      <a:r>
                        <a:rPr sz="1850" spc="-2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50" spc="-35" dirty="0">
                          <a:latin typeface="Courier New"/>
                          <a:cs typeface="Courier New"/>
                        </a:rPr>
                        <a:t>Article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35"/>
                        </a:lnSpc>
                        <a:tabLst>
                          <a:tab pos="1418590" algn="l"/>
                        </a:tabLst>
                      </a:pPr>
                      <a:r>
                        <a:rPr sz="1850" spc="-20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850" spc="-30" dirty="0">
                          <a:latin typeface="Courier New"/>
                          <a:cs typeface="Courier New"/>
                        </a:rPr>
                        <a:t>prixUnitaire</a:t>
                      </a:r>
                      <a:r>
                        <a:rPr sz="18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4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8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20</a:t>
                      </a:r>
                      <a:r>
                        <a:rPr sz="18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AND</a:t>
                      </a:r>
                      <a:r>
                        <a:rPr sz="18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30" dirty="0">
                          <a:latin typeface="Courier New"/>
                          <a:cs typeface="Courier New"/>
                        </a:rPr>
                        <a:t>noArticle</a:t>
                      </a:r>
                      <a:r>
                        <a:rPr sz="18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40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185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35" dirty="0">
                          <a:latin typeface="Courier New"/>
                          <a:cs typeface="Courier New"/>
                        </a:rPr>
                        <a:t>30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189037" y="6024562"/>
            <a:ext cx="7345680" cy="5289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91440">
              <a:lnSpc>
                <a:spcPts val="3290"/>
              </a:lnSpc>
              <a:spcBef>
                <a:spcPts val="869"/>
              </a:spcBef>
            </a:pPr>
            <a:r>
              <a:rPr sz="3000" spc="-89" baseline="19444" dirty="0">
                <a:latin typeface="Times New Roman"/>
                <a:cs typeface="Times New Roman"/>
              </a:rPr>
              <a:t>Algèbre</a:t>
            </a:r>
            <a:r>
              <a:rPr sz="3000" spc="-15" baseline="19444" dirty="0">
                <a:latin typeface="Times New Roman"/>
                <a:cs typeface="Times New Roman"/>
              </a:rPr>
              <a:t> </a:t>
            </a:r>
            <a:r>
              <a:rPr sz="3000" spc="-67" baseline="19444" dirty="0">
                <a:latin typeface="Times New Roman"/>
                <a:cs typeface="Times New Roman"/>
              </a:rPr>
              <a:t>relationnelle</a:t>
            </a:r>
            <a:r>
              <a:rPr sz="3000" spc="30" baseline="19444" dirty="0">
                <a:latin typeface="Times New Roman"/>
                <a:cs typeface="Times New Roman"/>
              </a:rPr>
              <a:t> </a:t>
            </a:r>
            <a:r>
              <a:rPr sz="3000" spc="-179" baseline="19444" dirty="0">
                <a:latin typeface="Times New Roman"/>
                <a:cs typeface="Times New Roman"/>
              </a:rPr>
              <a:t>:</a:t>
            </a:r>
            <a:r>
              <a:rPr sz="3000" spc="15" baseline="19444" dirty="0">
                <a:latin typeface="Times New Roman"/>
                <a:cs typeface="Times New Roman"/>
              </a:rPr>
              <a:t> </a:t>
            </a:r>
            <a:r>
              <a:rPr sz="4200" spc="-7" baseline="13888" dirty="0">
                <a:latin typeface="Symbol"/>
                <a:cs typeface="Symbol"/>
              </a:rPr>
              <a:t></a:t>
            </a:r>
            <a:r>
              <a:rPr sz="4200" spc="15" baseline="13888" dirty="0">
                <a:latin typeface="Times New Roman"/>
                <a:cs typeface="Times New Roman"/>
              </a:rPr>
              <a:t> </a:t>
            </a:r>
            <a:r>
              <a:rPr sz="1850" i="1" spc="-105" dirty="0">
                <a:latin typeface="Times New Roman"/>
                <a:cs typeface="Times New Roman"/>
              </a:rPr>
              <a:t>prixUnitaire</a:t>
            </a:r>
            <a:r>
              <a:rPr sz="1850" i="1" spc="-15" dirty="0">
                <a:latin typeface="Times New Roman"/>
                <a:cs typeface="Times New Roman"/>
              </a:rPr>
              <a:t> </a:t>
            </a:r>
            <a:r>
              <a:rPr sz="1850" spc="200" dirty="0">
                <a:latin typeface="Times New Roman"/>
                <a:cs typeface="Times New Roman"/>
              </a:rPr>
              <a:t>&lt;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spc="-55" dirty="0">
                <a:latin typeface="Times New Roman"/>
                <a:cs typeface="Times New Roman"/>
              </a:rPr>
              <a:t>20.00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spc="50" dirty="0">
                <a:latin typeface="Times New Roman"/>
                <a:cs typeface="Times New Roman"/>
              </a:rPr>
              <a:t>ET</a:t>
            </a:r>
            <a:r>
              <a:rPr sz="1850" dirty="0">
                <a:latin typeface="Times New Roman"/>
                <a:cs typeface="Times New Roman"/>
              </a:rPr>
              <a:t> </a:t>
            </a:r>
            <a:r>
              <a:rPr sz="1850" i="1" spc="-120" dirty="0">
                <a:latin typeface="Times New Roman"/>
                <a:cs typeface="Times New Roman"/>
              </a:rPr>
              <a:t>noArticle</a:t>
            </a:r>
            <a:r>
              <a:rPr sz="1850" i="1" spc="-5" dirty="0">
                <a:latin typeface="Times New Roman"/>
                <a:cs typeface="Times New Roman"/>
              </a:rPr>
              <a:t> </a:t>
            </a:r>
            <a:r>
              <a:rPr sz="1850" spc="200" dirty="0">
                <a:latin typeface="Times New Roman"/>
                <a:cs typeface="Times New Roman"/>
              </a:rPr>
              <a:t>&gt;</a:t>
            </a:r>
            <a:r>
              <a:rPr sz="1850" spc="10" dirty="0">
                <a:latin typeface="Times New Roman"/>
                <a:cs typeface="Times New Roman"/>
              </a:rPr>
              <a:t> </a:t>
            </a:r>
            <a:r>
              <a:rPr sz="1850" spc="-50" dirty="0">
                <a:latin typeface="Times New Roman"/>
                <a:cs typeface="Times New Roman"/>
              </a:rPr>
              <a:t>30</a:t>
            </a:r>
            <a:r>
              <a:rPr sz="1850" spc="235" dirty="0">
                <a:latin typeface="Times New Roman"/>
                <a:cs typeface="Times New Roman"/>
              </a:rPr>
              <a:t> </a:t>
            </a:r>
            <a:r>
              <a:rPr sz="4200" spc="-225" baseline="13888" dirty="0">
                <a:latin typeface="Times New Roman"/>
                <a:cs typeface="Times New Roman"/>
              </a:rPr>
              <a:t>(</a:t>
            </a:r>
            <a:r>
              <a:rPr sz="4200" i="1" spc="-225" baseline="13888" dirty="0">
                <a:latin typeface="Times New Roman"/>
                <a:cs typeface="Times New Roman"/>
              </a:rPr>
              <a:t>Article</a:t>
            </a:r>
            <a:r>
              <a:rPr sz="4200" spc="-225" baseline="13888" dirty="0">
                <a:latin typeface="Times New Roman"/>
                <a:cs typeface="Times New Roman"/>
              </a:rPr>
              <a:t>)</a:t>
            </a:r>
            <a:endParaRPr sz="4200" baseline="13888">
              <a:latin typeface="Times New Roman"/>
              <a:cs typeface="Times New Roman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600325" y="4208526"/>
          <a:ext cx="4335779" cy="170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19">
                <a:tc>
                  <a:txBody>
                    <a:bodyPr/>
                    <a:lstStyle/>
                    <a:p>
                      <a:pPr marL="91440" marR="175260">
                        <a:lnSpc>
                          <a:spcPct val="100600"/>
                        </a:lnSpc>
                        <a:spcBef>
                          <a:spcPts val="229"/>
                        </a:spcBef>
                      </a:pPr>
                      <a:r>
                        <a:rPr sz="1600" b="1" dirty="0"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600" b="1" spc="4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600" b="1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l  </a:t>
                      </a:r>
                      <a:r>
                        <a:rPr sz="1600" b="1" spc="35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80975">
                        <a:lnSpc>
                          <a:spcPct val="100600"/>
                        </a:lnSpc>
                        <a:spcBef>
                          <a:spcPts val="229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rix</a:t>
                      </a:r>
                      <a:r>
                        <a:rPr sz="1600" b="1" spc="1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itair  </a:t>
                      </a:r>
                      <a:r>
                        <a:rPr sz="1600" b="1" spc="35" dirty="0">
                          <a:latin typeface="Times New Roman"/>
                          <a:cs typeface="Times New Roman"/>
                        </a:rPr>
                        <a:t>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Quantité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Erable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argenté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Herbe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à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puce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Génévrier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769100" cy="238950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325" dirty="0">
                <a:latin typeface="Trebuchet MS"/>
                <a:cs typeface="Trebuchet MS"/>
              </a:rPr>
              <a:t>A</a:t>
            </a:r>
            <a:r>
              <a:rPr sz="2800" i="1" spc="-125" dirty="0">
                <a:latin typeface="Trebuchet MS"/>
                <a:cs typeface="Trebuchet MS"/>
              </a:rPr>
              <a:t>r</a:t>
            </a:r>
            <a:r>
              <a:rPr sz="2800" i="1" spc="-290" dirty="0">
                <a:latin typeface="Trebuchet MS"/>
                <a:cs typeface="Trebuchet MS"/>
              </a:rPr>
              <a:t>ti</a:t>
            </a:r>
            <a:r>
              <a:rPr sz="2800" i="1" spc="-310" dirty="0">
                <a:latin typeface="Trebuchet MS"/>
                <a:cs typeface="Trebuchet MS"/>
              </a:rPr>
              <a:t>c</a:t>
            </a:r>
            <a:r>
              <a:rPr sz="2800" i="1" spc="-265" dirty="0">
                <a:latin typeface="Trebuchet MS"/>
                <a:cs typeface="Trebuchet MS"/>
              </a:rPr>
              <a:t>les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100" dirty="0">
                <a:latin typeface="Microsoft Sans Serif"/>
                <a:cs typeface="Microsoft Sans Serif"/>
              </a:rPr>
              <a:t>n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n</a:t>
            </a:r>
            <a:r>
              <a:rPr sz="2800" spc="-200" dirty="0">
                <a:latin typeface="Microsoft Sans Serif"/>
                <a:cs typeface="Microsoft Sans Serif"/>
              </a:rPr>
              <a:t>um</a:t>
            </a:r>
            <a:r>
              <a:rPr sz="2800" spc="-155" dirty="0">
                <a:latin typeface="Microsoft Sans Serif"/>
                <a:cs typeface="Microsoft Sans Serif"/>
              </a:rPr>
              <a:t>é</a:t>
            </a:r>
            <a:r>
              <a:rPr sz="2800" spc="95" dirty="0">
                <a:latin typeface="Microsoft Sans Serif"/>
                <a:cs typeface="Microsoft Sans Serif"/>
              </a:rPr>
              <a:t>r</a:t>
            </a:r>
            <a:r>
              <a:rPr sz="2800" spc="-15" dirty="0">
                <a:latin typeface="Microsoft Sans Serif"/>
                <a:cs typeface="Microsoft Sans Serif"/>
              </a:rPr>
              <a:t>o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est  </a:t>
            </a:r>
            <a:r>
              <a:rPr sz="2800" spc="-229" dirty="0">
                <a:latin typeface="Microsoft Sans Serif"/>
                <a:cs typeface="Microsoft Sans Serif"/>
              </a:rPr>
              <a:t>s</a:t>
            </a:r>
            <a:r>
              <a:rPr sz="2800" spc="-250" dirty="0">
                <a:latin typeface="Microsoft Sans Serif"/>
                <a:cs typeface="Microsoft Sans Serif"/>
              </a:rPr>
              <a:t>u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-185" dirty="0">
                <a:latin typeface="Microsoft Sans Serif"/>
                <a:cs typeface="Microsoft Sans Serif"/>
              </a:rPr>
              <a:t>é</a:t>
            </a:r>
            <a:r>
              <a:rPr sz="2800" spc="-15" dirty="0">
                <a:latin typeface="Microsoft Sans Serif"/>
                <a:cs typeface="Microsoft Sans Serif"/>
              </a:rPr>
              <a:t>rieur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30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prix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e</a:t>
            </a:r>
            <a:r>
              <a:rPr sz="2800" spc="-90" dirty="0">
                <a:latin typeface="Microsoft Sans Serif"/>
                <a:cs typeface="Microsoft Sans Serif"/>
              </a:rPr>
              <a:t>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inféri</a:t>
            </a:r>
            <a:r>
              <a:rPr sz="2800" spc="-114" dirty="0">
                <a:latin typeface="Microsoft Sans Serif"/>
                <a:cs typeface="Microsoft Sans Serif"/>
              </a:rPr>
              <a:t>e</a:t>
            </a:r>
            <a:r>
              <a:rPr sz="2800" spc="5" dirty="0">
                <a:latin typeface="Microsoft Sans Serif"/>
                <a:cs typeface="Microsoft Sans Serif"/>
              </a:rPr>
              <a:t>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20  </a:t>
            </a:r>
            <a:r>
              <a:rPr sz="2800" spc="-345" dirty="0">
                <a:latin typeface="Microsoft Sans Serif"/>
                <a:cs typeface="Microsoft Sans Serif"/>
              </a:rPr>
              <a:t>E</a:t>
            </a:r>
            <a:r>
              <a:rPr sz="2800" spc="-285" dirty="0">
                <a:latin typeface="Microsoft Sans Serif"/>
                <a:cs typeface="Microsoft Sans Serif"/>
              </a:rPr>
              <a:t>u</a:t>
            </a:r>
            <a:r>
              <a:rPr sz="2800" spc="90" dirty="0">
                <a:latin typeface="Microsoft Sans Serif"/>
                <a:cs typeface="Microsoft Sans Serif"/>
              </a:rPr>
              <a:t>r</a:t>
            </a:r>
            <a:r>
              <a:rPr sz="2800" spc="-170" dirty="0">
                <a:latin typeface="Microsoft Sans Serif"/>
                <a:cs typeface="Microsoft Sans Serif"/>
              </a:rPr>
              <a:t>os,</a:t>
            </a:r>
            <a:r>
              <a:rPr sz="2800" spc="-26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n</a:t>
            </a:r>
            <a:r>
              <a:rPr sz="2800" spc="-135" dirty="0">
                <a:latin typeface="Microsoft Sans Serif"/>
                <a:cs typeface="Microsoft Sans Serif"/>
              </a:rPr>
              <a:t>u</a:t>
            </a:r>
            <a:r>
              <a:rPr sz="2800" spc="-200" dirty="0">
                <a:latin typeface="Microsoft Sans Serif"/>
                <a:cs typeface="Microsoft Sans Serif"/>
              </a:rPr>
              <a:t>m</a:t>
            </a:r>
            <a:r>
              <a:rPr sz="2800" spc="-30" dirty="0">
                <a:latin typeface="Microsoft Sans Serif"/>
                <a:cs typeface="Microsoft Sans Serif"/>
              </a:rPr>
              <a:t>é</a:t>
            </a:r>
            <a:r>
              <a:rPr sz="2800" spc="-90" dirty="0">
                <a:latin typeface="Microsoft Sans Serif"/>
                <a:cs typeface="Microsoft Sans Serif"/>
              </a:rPr>
              <a:t>r</a:t>
            </a:r>
            <a:r>
              <a:rPr sz="2800" spc="-15" dirty="0">
                <a:latin typeface="Microsoft Sans Serif"/>
                <a:cs typeface="Microsoft Sans Serif"/>
              </a:rPr>
              <a:t>o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inféri</a:t>
            </a:r>
            <a:r>
              <a:rPr sz="2800" spc="-114" dirty="0">
                <a:latin typeface="Microsoft Sans Serif"/>
                <a:cs typeface="Microsoft Sans Serif"/>
              </a:rPr>
              <a:t>e</a:t>
            </a:r>
            <a:r>
              <a:rPr sz="2800" spc="5" dirty="0">
                <a:latin typeface="Microsoft Sans Serif"/>
                <a:cs typeface="Microsoft Sans Serif"/>
              </a:rPr>
              <a:t>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20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le  </a:t>
            </a:r>
            <a:r>
              <a:rPr sz="2800" spc="-5" dirty="0">
                <a:latin typeface="Microsoft Sans Serif"/>
                <a:cs typeface="Microsoft Sans Serif"/>
              </a:rPr>
              <a:t>prix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10" dirty="0">
                <a:latin typeface="Microsoft Sans Serif"/>
                <a:cs typeface="Microsoft Sans Serif"/>
              </a:rPr>
              <a:t>su</a:t>
            </a:r>
            <a:r>
              <a:rPr sz="2800" spc="-220" dirty="0">
                <a:latin typeface="Microsoft Sans Serif"/>
                <a:cs typeface="Microsoft Sans Serif"/>
              </a:rPr>
              <a:t>p</a:t>
            </a:r>
            <a:r>
              <a:rPr sz="2800" spc="-45" dirty="0">
                <a:latin typeface="Microsoft Sans Serif"/>
                <a:cs typeface="Microsoft Sans Serif"/>
              </a:rPr>
              <a:t>érieur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3</a:t>
            </a:r>
            <a:r>
              <a:rPr sz="2800" spc="-155" dirty="0">
                <a:latin typeface="Microsoft Sans Serif"/>
                <a:cs typeface="Microsoft Sans Serif"/>
              </a:rPr>
              <a:t>0</a:t>
            </a:r>
            <a:r>
              <a:rPr sz="2800" spc="-165" dirty="0">
                <a:latin typeface="Microsoft Sans Serif"/>
                <a:cs typeface="Microsoft Sans Serif"/>
              </a:rPr>
              <a:t>.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9962" y="4151324"/>
            <a:ext cx="7670800" cy="521970"/>
          </a:xfrm>
          <a:custGeom>
            <a:avLst/>
            <a:gdLst/>
            <a:ahLst/>
            <a:cxnLst/>
            <a:rect l="l" t="t" r="r" b="b"/>
            <a:pathLst>
              <a:path w="7670800" h="521970">
                <a:moveTo>
                  <a:pt x="7670660" y="0"/>
                </a:moveTo>
                <a:lnTo>
                  <a:pt x="0" y="0"/>
                </a:lnTo>
                <a:lnTo>
                  <a:pt x="0" y="261518"/>
                </a:lnTo>
                <a:lnTo>
                  <a:pt x="0" y="521893"/>
                </a:lnTo>
                <a:lnTo>
                  <a:pt x="7670660" y="521893"/>
                </a:lnTo>
                <a:lnTo>
                  <a:pt x="7670660" y="261518"/>
                </a:lnTo>
                <a:lnTo>
                  <a:pt x="767066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65124" y="4105256"/>
            <a:ext cx="2392045" cy="5638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115"/>
              </a:spcBef>
              <a:tabLst>
                <a:tab pos="1428750" algn="l"/>
              </a:tabLst>
            </a:pPr>
            <a:r>
              <a:rPr sz="1800" dirty="0">
                <a:latin typeface="Courier New"/>
                <a:cs typeface="Courier New"/>
              </a:rPr>
              <a:t>SELECT	</a:t>
            </a:r>
            <a:r>
              <a:rPr sz="1800" spc="35" dirty="0">
                <a:latin typeface="Courier New"/>
                <a:cs typeface="Courier New"/>
              </a:rPr>
              <a:t>*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  <a:tabLst>
                <a:tab pos="1428750" algn="l"/>
              </a:tabLst>
            </a:pPr>
            <a:r>
              <a:rPr sz="1800" spc="-5" dirty="0">
                <a:latin typeface="Courier New"/>
                <a:cs typeface="Courier New"/>
              </a:rPr>
              <a:t>FRO</a:t>
            </a:r>
            <a:r>
              <a:rPr sz="1800" spc="35" dirty="0">
                <a:latin typeface="Courier New"/>
                <a:cs typeface="Courier New"/>
              </a:rPr>
              <a:t>M</a:t>
            </a:r>
            <a:r>
              <a:rPr sz="1800" dirty="0">
                <a:latin typeface="Courier New"/>
                <a:cs typeface="Courier New"/>
              </a:rPr>
              <a:t>	</a:t>
            </a:r>
            <a:r>
              <a:rPr sz="1800" spc="-5" dirty="0">
                <a:latin typeface="Courier New"/>
                <a:cs typeface="Courier New"/>
              </a:rPr>
              <a:t>Article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69962" y="4673211"/>
            <a:ext cx="7670800" cy="261620"/>
            <a:chOff x="969962" y="4673211"/>
            <a:chExt cx="7670800" cy="261620"/>
          </a:xfrm>
        </p:grpSpPr>
        <p:sp>
          <p:nvSpPr>
            <p:cNvPr id="20" name="object 20"/>
            <p:cNvSpPr/>
            <p:nvPr/>
          </p:nvSpPr>
          <p:spPr>
            <a:xfrm>
              <a:off x="969962" y="4673218"/>
              <a:ext cx="7670800" cy="261620"/>
            </a:xfrm>
            <a:custGeom>
              <a:avLst/>
              <a:gdLst/>
              <a:ahLst/>
              <a:cxnLst/>
              <a:rect l="l" t="t" r="r" b="b"/>
              <a:pathLst>
                <a:path w="7670800" h="261620">
                  <a:moveTo>
                    <a:pt x="707859" y="0"/>
                  </a:moveTo>
                  <a:lnTo>
                    <a:pt x="0" y="0"/>
                  </a:lnTo>
                  <a:lnTo>
                    <a:pt x="0" y="261518"/>
                  </a:lnTo>
                  <a:lnTo>
                    <a:pt x="707859" y="261518"/>
                  </a:lnTo>
                  <a:lnTo>
                    <a:pt x="707859" y="0"/>
                  </a:lnTo>
                  <a:close/>
                </a:path>
                <a:path w="7670800" h="261620">
                  <a:moveTo>
                    <a:pt x="7670660" y="0"/>
                  </a:moveTo>
                  <a:lnTo>
                    <a:pt x="7183615" y="0"/>
                  </a:lnTo>
                  <a:lnTo>
                    <a:pt x="7183615" y="261518"/>
                  </a:lnTo>
                  <a:lnTo>
                    <a:pt x="7670660" y="261518"/>
                  </a:lnTo>
                  <a:lnTo>
                    <a:pt x="76706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7824" y="4673211"/>
              <a:ext cx="6476365" cy="261620"/>
            </a:xfrm>
            <a:custGeom>
              <a:avLst/>
              <a:gdLst/>
              <a:ahLst/>
              <a:cxnLst/>
              <a:rect l="l" t="t" r="r" b="b"/>
              <a:pathLst>
                <a:path w="6476365" h="261620">
                  <a:moveTo>
                    <a:pt x="6475761" y="0"/>
                  </a:moveTo>
                  <a:lnTo>
                    <a:pt x="0" y="0"/>
                  </a:lnTo>
                  <a:lnTo>
                    <a:pt x="0" y="261522"/>
                  </a:lnTo>
                  <a:lnTo>
                    <a:pt x="6475761" y="261522"/>
                  </a:lnTo>
                  <a:lnTo>
                    <a:pt x="64757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65124" y="4627150"/>
            <a:ext cx="582231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28750" algn="l"/>
              </a:tabLst>
            </a:pPr>
            <a:r>
              <a:rPr sz="1800" dirty="0">
                <a:latin typeface="Courier New"/>
                <a:cs typeface="Courier New"/>
              </a:rPr>
              <a:t>WHERE	</a:t>
            </a:r>
            <a:r>
              <a:rPr sz="1800" spc="-5" dirty="0">
                <a:latin typeface="Courier New"/>
                <a:cs typeface="Courier New"/>
              </a:rPr>
              <a:t>(prixUnitaire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&lt;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15" dirty="0">
                <a:latin typeface="Courier New"/>
                <a:cs typeface="Courier New"/>
              </a:rPr>
              <a:t>20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AND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noArticle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92414" y="4627150"/>
            <a:ext cx="716280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35" dirty="0">
                <a:latin typeface="Courier New"/>
                <a:cs typeface="Courier New"/>
              </a:rPr>
              <a:t>&gt;</a:t>
            </a:r>
            <a:r>
              <a:rPr sz="1800" spc="-130" dirty="0">
                <a:latin typeface="Courier New"/>
                <a:cs typeface="Courier New"/>
              </a:rPr>
              <a:t> </a:t>
            </a:r>
            <a:r>
              <a:rPr sz="1800" spc="10" dirty="0">
                <a:latin typeface="Courier New"/>
                <a:cs typeface="Courier New"/>
              </a:rPr>
              <a:t>30)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9962" y="4934729"/>
            <a:ext cx="7672705" cy="888365"/>
            <a:chOff x="969962" y="4934729"/>
            <a:chExt cx="7672705" cy="888365"/>
          </a:xfrm>
        </p:grpSpPr>
        <p:sp>
          <p:nvSpPr>
            <p:cNvPr id="25" name="object 25"/>
            <p:cNvSpPr/>
            <p:nvPr/>
          </p:nvSpPr>
          <p:spPr>
            <a:xfrm>
              <a:off x="969962" y="4934737"/>
              <a:ext cx="7670800" cy="259715"/>
            </a:xfrm>
            <a:custGeom>
              <a:avLst/>
              <a:gdLst/>
              <a:ahLst/>
              <a:cxnLst/>
              <a:rect l="l" t="t" r="r" b="b"/>
              <a:pathLst>
                <a:path w="7670800" h="259714">
                  <a:moveTo>
                    <a:pt x="1255661" y="0"/>
                  </a:moveTo>
                  <a:lnTo>
                    <a:pt x="0" y="0"/>
                  </a:lnTo>
                  <a:lnTo>
                    <a:pt x="0" y="259562"/>
                  </a:lnTo>
                  <a:lnTo>
                    <a:pt x="1255661" y="259562"/>
                  </a:lnTo>
                  <a:lnTo>
                    <a:pt x="1255661" y="0"/>
                  </a:lnTo>
                  <a:close/>
                </a:path>
                <a:path w="7670800" h="259714">
                  <a:moveTo>
                    <a:pt x="7670660" y="0"/>
                  </a:moveTo>
                  <a:lnTo>
                    <a:pt x="6177267" y="0"/>
                  </a:lnTo>
                  <a:lnTo>
                    <a:pt x="6177267" y="259562"/>
                  </a:lnTo>
                  <a:lnTo>
                    <a:pt x="7670660" y="259562"/>
                  </a:lnTo>
                  <a:lnTo>
                    <a:pt x="767066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5631" y="4934729"/>
              <a:ext cx="4921885" cy="260985"/>
            </a:xfrm>
            <a:custGeom>
              <a:avLst/>
              <a:gdLst/>
              <a:ahLst/>
              <a:cxnLst/>
              <a:rect l="l" t="t" r="r" b="b"/>
              <a:pathLst>
                <a:path w="4921884" h="260985">
                  <a:moveTo>
                    <a:pt x="4921609" y="0"/>
                  </a:moveTo>
                  <a:lnTo>
                    <a:pt x="0" y="0"/>
                  </a:lnTo>
                  <a:lnTo>
                    <a:pt x="0" y="260371"/>
                  </a:lnTo>
                  <a:lnTo>
                    <a:pt x="4921609" y="260371"/>
                  </a:lnTo>
                  <a:lnTo>
                    <a:pt x="492160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1550" y="5300674"/>
              <a:ext cx="7670800" cy="521970"/>
            </a:xfrm>
            <a:custGeom>
              <a:avLst/>
              <a:gdLst/>
              <a:ahLst/>
              <a:cxnLst/>
              <a:rect l="l" t="t" r="r" b="b"/>
              <a:pathLst>
                <a:path w="7670800" h="521970">
                  <a:moveTo>
                    <a:pt x="7670635" y="0"/>
                  </a:moveTo>
                  <a:lnTo>
                    <a:pt x="0" y="0"/>
                  </a:lnTo>
                  <a:lnTo>
                    <a:pt x="0" y="261518"/>
                  </a:lnTo>
                  <a:lnTo>
                    <a:pt x="0" y="521893"/>
                  </a:lnTo>
                  <a:lnTo>
                    <a:pt x="7670635" y="521893"/>
                  </a:lnTo>
                  <a:lnTo>
                    <a:pt x="7670635" y="261518"/>
                  </a:lnTo>
                  <a:lnTo>
                    <a:pt x="767063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665124" y="4799284"/>
            <a:ext cx="5636895" cy="1019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indent="-3175">
              <a:lnSpc>
                <a:spcPct val="133400"/>
              </a:lnSpc>
              <a:spcBef>
                <a:spcPts val="95"/>
              </a:spcBef>
              <a:tabLst>
                <a:tab pos="1433830" algn="l"/>
              </a:tabLst>
            </a:pPr>
            <a:r>
              <a:rPr sz="1800" spc="15" dirty="0">
                <a:latin typeface="Courier New"/>
                <a:cs typeface="Courier New"/>
              </a:rPr>
              <a:t>OR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(prixUnitaire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&gt;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15" dirty="0">
                <a:latin typeface="Courier New"/>
                <a:cs typeface="Courier New"/>
              </a:rPr>
              <a:t>30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AND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noArticle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&lt;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20)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5" dirty="0">
                <a:latin typeface="Courier New"/>
                <a:cs typeface="Courier New"/>
              </a:rPr>
              <a:t>SELECT	</a:t>
            </a:r>
            <a:r>
              <a:rPr sz="1800" spc="35" dirty="0">
                <a:latin typeface="Courier New"/>
                <a:cs typeface="Courier New"/>
              </a:rPr>
              <a:t>*</a:t>
            </a:r>
            <a:endParaRPr sz="1800">
              <a:latin typeface="Courier New"/>
              <a:cs typeface="Courier New"/>
            </a:endParaRPr>
          </a:p>
          <a:p>
            <a:pPr marL="15240">
              <a:lnSpc>
                <a:spcPts val="2060"/>
              </a:lnSpc>
              <a:tabLst>
                <a:tab pos="1433830" algn="l"/>
              </a:tabLst>
            </a:pPr>
            <a:r>
              <a:rPr sz="1800" spc="5" dirty="0">
                <a:latin typeface="Courier New"/>
                <a:cs typeface="Courier New"/>
              </a:rPr>
              <a:t>FROM	</a:t>
            </a:r>
            <a:r>
              <a:rPr sz="1800" spc="-5" dirty="0">
                <a:latin typeface="Courier New"/>
                <a:cs typeface="Courier New"/>
              </a:rPr>
              <a:t>Article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71550" y="5822561"/>
            <a:ext cx="7670800" cy="521970"/>
            <a:chOff x="971550" y="5822561"/>
            <a:chExt cx="7670800" cy="521970"/>
          </a:xfrm>
        </p:grpSpPr>
        <p:sp>
          <p:nvSpPr>
            <p:cNvPr id="30" name="object 30"/>
            <p:cNvSpPr/>
            <p:nvPr/>
          </p:nvSpPr>
          <p:spPr>
            <a:xfrm>
              <a:off x="971550" y="5822568"/>
              <a:ext cx="7670800" cy="261620"/>
            </a:xfrm>
            <a:custGeom>
              <a:avLst/>
              <a:gdLst/>
              <a:ahLst/>
              <a:cxnLst/>
              <a:rect l="l" t="t" r="r" b="b"/>
              <a:pathLst>
                <a:path w="7670800" h="261620">
                  <a:moveTo>
                    <a:pt x="709193" y="0"/>
                  </a:moveTo>
                  <a:lnTo>
                    <a:pt x="0" y="0"/>
                  </a:lnTo>
                  <a:lnTo>
                    <a:pt x="0" y="261518"/>
                  </a:lnTo>
                  <a:lnTo>
                    <a:pt x="709193" y="261518"/>
                  </a:lnTo>
                  <a:lnTo>
                    <a:pt x="709193" y="0"/>
                  </a:lnTo>
                  <a:close/>
                </a:path>
                <a:path w="7670800" h="261620">
                  <a:moveTo>
                    <a:pt x="7670635" y="0"/>
                  </a:moveTo>
                  <a:lnTo>
                    <a:pt x="7060527" y="0"/>
                  </a:lnTo>
                  <a:lnTo>
                    <a:pt x="7060527" y="261518"/>
                  </a:lnTo>
                  <a:lnTo>
                    <a:pt x="7670635" y="261518"/>
                  </a:lnTo>
                  <a:lnTo>
                    <a:pt x="767063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80754" y="5822561"/>
              <a:ext cx="6351905" cy="261620"/>
            </a:xfrm>
            <a:custGeom>
              <a:avLst/>
              <a:gdLst/>
              <a:ahLst/>
              <a:cxnLst/>
              <a:rect l="l" t="t" r="r" b="b"/>
              <a:pathLst>
                <a:path w="6351905" h="261620">
                  <a:moveTo>
                    <a:pt x="6351322" y="0"/>
                  </a:moveTo>
                  <a:lnTo>
                    <a:pt x="0" y="0"/>
                  </a:lnTo>
                  <a:lnTo>
                    <a:pt x="0" y="261522"/>
                  </a:lnTo>
                  <a:lnTo>
                    <a:pt x="6351322" y="261522"/>
                  </a:lnTo>
                  <a:lnTo>
                    <a:pt x="635132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1550" y="6084087"/>
              <a:ext cx="7670800" cy="259715"/>
            </a:xfrm>
            <a:custGeom>
              <a:avLst/>
              <a:gdLst/>
              <a:ahLst/>
              <a:cxnLst/>
              <a:rect l="l" t="t" r="r" b="b"/>
              <a:pathLst>
                <a:path w="7670800" h="259714">
                  <a:moveTo>
                    <a:pt x="1120927" y="0"/>
                  </a:moveTo>
                  <a:lnTo>
                    <a:pt x="0" y="0"/>
                  </a:lnTo>
                  <a:lnTo>
                    <a:pt x="0" y="259575"/>
                  </a:lnTo>
                  <a:lnTo>
                    <a:pt x="1120927" y="259575"/>
                  </a:lnTo>
                  <a:lnTo>
                    <a:pt x="1120927" y="0"/>
                  </a:lnTo>
                  <a:close/>
                </a:path>
                <a:path w="7670800" h="259714">
                  <a:moveTo>
                    <a:pt x="7670635" y="0"/>
                  </a:moveTo>
                  <a:lnTo>
                    <a:pt x="6053061" y="0"/>
                  </a:lnTo>
                  <a:lnTo>
                    <a:pt x="6053061" y="259575"/>
                  </a:lnTo>
                  <a:lnTo>
                    <a:pt x="7670635" y="259575"/>
                  </a:lnTo>
                  <a:lnTo>
                    <a:pt x="767063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92487" y="6084079"/>
              <a:ext cx="4932680" cy="260985"/>
            </a:xfrm>
            <a:custGeom>
              <a:avLst/>
              <a:gdLst/>
              <a:ahLst/>
              <a:cxnLst/>
              <a:rect l="l" t="t" r="r" b="b"/>
              <a:pathLst>
                <a:path w="4932680" h="260985">
                  <a:moveTo>
                    <a:pt x="4932124" y="0"/>
                  </a:moveTo>
                  <a:lnTo>
                    <a:pt x="0" y="0"/>
                  </a:lnTo>
                  <a:lnTo>
                    <a:pt x="0" y="260371"/>
                  </a:lnTo>
                  <a:lnTo>
                    <a:pt x="4932124" y="260371"/>
                  </a:lnTo>
                  <a:lnTo>
                    <a:pt x="49321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68054" y="5776500"/>
            <a:ext cx="6375400" cy="5638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65"/>
              </a:spcBef>
              <a:tabLst>
                <a:tab pos="1431290" algn="l"/>
              </a:tabLst>
            </a:pPr>
            <a:r>
              <a:rPr sz="1800" spc="5" dirty="0">
                <a:latin typeface="Courier New"/>
                <a:cs typeface="Courier New"/>
              </a:rPr>
              <a:t>WHERE	</a:t>
            </a:r>
            <a:r>
              <a:rPr sz="1800" dirty="0">
                <a:latin typeface="Courier New"/>
                <a:cs typeface="Courier New"/>
              </a:rPr>
              <a:t>prixUnitaire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&lt;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10" dirty="0">
                <a:latin typeface="Courier New"/>
                <a:cs typeface="Courier New"/>
              </a:rPr>
              <a:t>20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10" dirty="0">
                <a:latin typeface="Courier New"/>
                <a:cs typeface="Courier New"/>
              </a:rPr>
              <a:t>AND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noArticle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&gt;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30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15" dirty="0">
                <a:latin typeface="Courier New"/>
                <a:cs typeface="Courier New"/>
              </a:rPr>
              <a:t>OR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prixUnitaire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&gt;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15" dirty="0">
                <a:latin typeface="Courier New"/>
                <a:cs typeface="Courier New"/>
              </a:rPr>
              <a:t>30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10" dirty="0">
                <a:latin typeface="Courier New"/>
                <a:cs typeface="Courier New"/>
              </a:rPr>
              <a:t>AND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noArticle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35" dirty="0">
                <a:latin typeface="Courier New"/>
                <a:cs typeface="Courier New"/>
              </a:rPr>
              <a:t>&lt;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15" dirty="0">
                <a:latin typeface="Courier New"/>
                <a:cs typeface="Courier New"/>
              </a:rPr>
              <a:t>20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71449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du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mois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jui</a:t>
            </a:r>
            <a:r>
              <a:rPr sz="2800" spc="-130" dirty="0">
                <a:latin typeface="Microsoft Sans Serif"/>
                <a:cs typeface="Microsoft Sans Serif"/>
              </a:rPr>
              <a:t>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de  </a:t>
            </a:r>
            <a:r>
              <a:rPr sz="2800" spc="-170" dirty="0">
                <a:latin typeface="Microsoft Sans Serif"/>
                <a:cs typeface="Microsoft Sans Serif"/>
              </a:rPr>
              <a:t>l'année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2000</a:t>
            </a:r>
            <a:endParaRPr sz="280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0412" y="3146493"/>
            <a:ext cx="7603490" cy="671830"/>
            <a:chOff x="760412" y="3146493"/>
            <a:chExt cx="7603490" cy="671830"/>
          </a:xfrm>
        </p:grpSpPr>
        <p:sp>
          <p:nvSpPr>
            <p:cNvPr id="18" name="object 18"/>
            <p:cNvSpPr/>
            <p:nvPr/>
          </p:nvSpPr>
          <p:spPr>
            <a:xfrm>
              <a:off x="760412" y="3146500"/>
              <a:ext cx="7603490" cy="671830"/>
            </a:xfrm>
            <a:custGeom>
              <a:avLst/>
              <a:gdLst/>
              <a:ahLst/>
              <a:cxnLst/>
              <a:rect l="l" t="t" r="r" b="b"/>
              <a:pathLst>
                <a:path w="7603490" h="671829">
                  <a:moveTo>
                    <a:pt x="7603287" y="0"/>
                  </a:moveTo>
                  <a:lnTo>
                    <a:pt x="0" y="0"/>
                  </a:lnTo>
                  <a:lnTo>
                    <a:pt x="0" y="225094"/>
                  </a:lnTo>
                  <a:lnTo>
                    <a:pt x="0" y="446265"/>
                  </a:lnTo>
                  <a:lnTo>
                    <a:pt x="0" y="671753"/>
                  </a:lnTo>
                  <a:lnTo>
                    <a:pt x="3263150" y="671753"/>
                  </a:lnTo>
                  <a:lnTo>
                    <a:pt x="3263150" y="446265"/>
                  </a:lnTo>
                  <a:lnTo>
                    <a:pt x="4064127" y="446265"/>
                  </a:lnTo>
                  <a:lnTo>
                    <a:pt x="4064127" y="671753"/>
                  </a:lnTo>
                  <a:lnTo>
                    <a:pt x="7603287" y="671753"/>
                  </a:lnTo>
                  <a:lnTo>
                    <a:pt x="7603287" y="446265"/>
                  </a:lnTo>
                  <a:lnTo>
                    <a:pt x="7603287" y="225094"/>
                  </a:lnTo>
                  <a:lnTo>
                    <a:pt x="760328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23565" y="3592758"/>
              <a:ext cx="801370" cy="226060"/>
            </a:xfrm>
            <a:custGeom>
              <a:avLst/>
              <a:gdLst/>
              <a:ahLst/>
              <a:cxnLst/>
              <a:rect l="l" t="t" r="r" b="b"/>
              <a:pathLst>
                <a:path w="801370" h="226060">
                  <a:moveTo>
                    <a:pt x="800982" y="0"/>
                  </a:moveTo>
                  <a:lnTo>
                    <a:pt x="0" y="0"/>
                  </a:lnTo>
                  <a:lnTo>
                    <a:pt x="0" y="225489"/>
                  </a:lnTo>
                  <a:lnTo>
                    <a:pt x="800982" y="225489"/>
                  </a:lnTo>
                  <a:lnTo>
                    <a:pt x="80098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39674" y="3101973"/>
            <a:ext cx="6468110" cy="709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20"/>
              </a:lnSpc>
              <a:spcBef>
                <a:spcPts val="105"/>
              </a:spcBef>
              <a:tabLst>
                <a:tab pos="1195705" algn="l"/>
              </a:tabLst>
            </a:pPr>
            <a:r>
              <a:rPr sz="1550" spc="-30" dirty="0">
                <a:latin typeface="Courier New"/>
                <a:cs typeface="Courier New"/>
              </a:rPr>
              <a:t>SELECT	</a:t>
            </a:r>
            <a:r>
              <a:rPr sz="1550" spc="5" dirty="0">
                <a:latin typeface="Courier New"/>
                <a:cs typeface="Courier New"/>
              </a:rPr>
              <a:t>*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ts val="1760"/>
              </a:lnSpc>
              <a:tabLst>
                <a:tab pos="1195705" algn="l"/>
              </a:tabLst>
            </a:pPr>
            <a:r>
              <a:rPr sz="1550" spc="-25" dirty="0">
                <a:latin typeface="Courier New"/>
                <a:cs typeface="Courier New"/>
              </a:rPr>
              <a:t>FROM	</a:t>
            </a:r>
            <a:r>
              <a:rPr sz="1550" spc="-35" dirty="0">
                <a:latin typeface="Courier New"/>
                <a:cs typeface="Courier New"/>
              </a:rPr>
              <a:t>Commande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ts val="1800"/>
              </a:lnSpc>
              <a:tabLst>
                <a:tab pos="1195705" algn="l"/>
              </a:tabLst>
            </a:pPr>
            <a:r>
              <a:rPr sz="1550" spc="-25" dirty="0">
                <a:latin typeface="Courier New"/>
                <a:cs typeface="Courier New"/>
              </a:rPr>
              <a:t>WHERE	</a:t>
            </a:r>
            <a:r>
              <a:rPr sz="1550" spc="-30" dirty="0">
                <a:latin typeface="Courier New"/>
                <a:cs typeface="Courier New"/>
              </a:rPr>
              <a:t>dateCommande</a:t>
            </a:r>
            <a:r>
              <a:rPr sz="1550" spc="-70" dirty="0">
                <a:latin typeface="Courier New"/>
                <a:cs typeface="Courier New"/>
              </a:rPr>
              <a:t> </a:t>
            </a:r>
            <a:r>
              <a:rPr sz="1550" spc="-30" dirty="0">
                <a:latin typeface="Courier New"/>
                <a:cs typeface="Courier New"/>
              </a:rPr>
              <a:t>BETWEEN</a:t>
            </a:r>
            <a:r>
              <a:rPr sz="1550" spc="-75" dirty="0">
                <a:latin typeface="Courier New"/>
                <a:cs typeface="Courier New"/>
              </a:rPr>
              <a:t> </a:t>
            </a:r>
            <a:r>
              <a:rPr sz="1550" spc="-30" dirty="0">
                <a:latin typeface="Courier New"/>
                <a:cs typeface="Courier New"/>
              </a:rPr>
              <a:t>01/06/2000</a:t>
            </a:r>
            <a:r>
              <a:rPr sz="1550" spc="-75" dirty="0">
                <a:latin typeface="Courier New"/>
                <a:cs typeface="Courier New"/>
              </a:rPr>
              <a:t> </a:t>
            </a:r>
            <a:r>
              <a:rPr sz="1550" spc="-20" dirty="0">
                <a:latin typeface="Courier New"/>
                <a:cs typeface="Courier New"/>
              </a:rPr>
              <a:t>AND</a:t>
            </a:r>
            <a:r>
              <a:rPr sz="1550" spc="-110" dirty="0">
                <a:latin typeface="Courier New"/>
                <a:cs typeface="Courier New"/>
              </a:rPr>
              <a:t> </a:t>
            </a:r>
            <a:r>
              <a:rPr sz="1550" spc="-35" dirty="0">
                <a:latin typeface="Courier New"/>
                <a:cs typeface="Courier New"/>
              </a:rPr>
              <a:t>30/06/2000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3550" y="4002116"/>
            <a:ext cx="8087359" cy="197485"/>
          </a:xfrm>
          <a:custGeom>
            <a:avLst/>
            <a:gdLst/>
            <a:ahLst/>
            <a:cxnLst/>
            <a:rect l="l" t="t" r="r" b="b"/>
            <a:pathLst>
              <a:path w="8087359" h="197485">
                <a:moveTo>
                  <a:pt x="8087302" y="0"/>
                </a:moveTo>
                <a:lnTo>
                  <a:pt x="0" y="0"/>
                </a:lnTo>
                <a:lnTo>
                  <a:pt x="0" y="197463"/>
                </a:lnTo>
                <a:lnTo>
                  <a:pt x="8087302" y="197463"/>
                </a:lnTo>
                <a:lnTo>
                  <a:pt x="808730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32836" y="3961799"/>
            <a:ext cx="105410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1350" spc="15" dirty="0">
                <a:latin typeface="Courier New"/>
                <a:cs typeface="Courier New"/>
              </a:rPr>
              <a:t>*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550" y="4199585"/>
            <a:ext cx="8087359" cy="391795"/>
          </a:xfrm>
          <a:custGeom>
            <a:avLst/>
            <a:gdLst/>
            <a:ahLst/>
            <a:cxnLst/>
            <a:rect l="l" t="t" r="r" b="b"/>
            <a:pathLst>
              <a:path w="8087359" h="391795">
                <a:moveTo>
                  <a:pt x="8087296" y="0"/>
                </a:moveTo>
                <a:lnTo>
                  <a:pt x="0" y="0"/>
                </a:lnTo>
                <a:lnTo>
                  <a:pt x="0" y="194017"/>
                </a:lnTo>
                <a:lnTo>
                  <a:pt x="0" y="391477"/>
                </a:lnTo>
                <a:lnTo>
                  <a:pt x="8087296" y="391477"/>
                </a:lnTo>
                <a:lnTo>
                  <a:pt x="8087296" y="194017"/>
                </a:lnTo>
                <a:lnTo>
                  <a:pt x="8087296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86548" y="3961799"/>
            <a:ext cx="619760" cy="6248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R="5080">
              <a:lnSpc>
                <a:spcPct val="95100"/>
              </a:lnSpc>
              <a:spcBef>
                <a:spcPts val="190"/>
              </a:spcBef>
            </a:pPr>
            <a:r>
              <a:rPr sz="1350" spc="-20" dirty="0">
                <a:latin typeface="Courier New"/>
                <a:cs typeface="Courier New"/>
              </a:rPr>
              <a:t>SELECT  FROM </a:t>
            </a:r>
            <a:r>
              <a:rPr sz="1350" spc="-15" dirty="0">
                <a:latin typeface="Courier New"/>
                <a:cs typeface="Courier New"/>
              </a:rPr>
              <a:t> </a:t>
            </a:r>
            <a:r>
              <a:rPr sz="1350" spc="-20" dirty="0">
                <a:latin typeface="Courier New"/>
                <a:cs typeface="Courier New"/>
              </a:rPr>
              <a:t>WHERE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32836" y="4159262"/>
            <a:ext cx="5664200" cy="4279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ts val="1575"/>
              </a:lnSpc>
              <a:spcBef>
                <a:spcPts val="115"/>
              </a:spcBef>
            </a:pPr>
            <a:r>
              <a:rPr sz="1350" spc="-20" dirty="0">
                <a:latin typeface="Courier New"/>
                <a:cs typeface="Courier New"/>
              </a:rPr>
              <a:t>Commande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ts val="1575"/>
              </a:lnSpc>
            </a:pPr>
            <a:r>
              <a:rPr sz="1350" spc="-20" dirty="0">
                <a:latin typeface="Courier New"/>
                <a:cs typeface="Courier New"/>
              </a:rPr>
              <a:t>dateCommande</a:t>
            </a:r>
            <a:r>
              <a:rPr sz="1350" spc="-4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&gt;=</a:t>
            </a:r>
            <a:r>
              <a:rPr sz="1350" spc="-30" dirty="0">
                <a:latin typeface="Courier New"/>
                <a:cs typeface="Courier New"/>
              </a:rPr>
              <a:t> </a:t>
            </a:r>
            <a:r>
              <a:rPr sz="1350" spc="-15" dirty="0">
                <a:latin typeface="Courier New"/>
                <a:cs typeface="Courier New"/>
              </a:rPr>
              <a:t>01/06/2000</a:t>
            </a:r>
            <a:r>
              <a:rPr sz="1350" spc="-40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Courier New"/>
                <a:cs typeface="Courier New"/>
              </a:rPr>
              <a:t>AND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20" dirty="0">
                <a:latin typeface="Courier New"/>
                <a:cs typeface="Courier New"/>
              </a:rPr>
              <a:t>dateCommande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20" dirty="0">
                <a:latin typeface="Courier New"/>
                <a:cs typeface="Courier New"/>
              </a:rPr>
              <a:t>&lt;=30/06/2000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551301" y="5000625"/>
          <a:ext cx="3252469" cy="109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7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70" dirty="0"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Com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Date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70" dirty="0"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0" dirty="0">
                          <a:latin typeface="Times New Roman"/>
                          <a:cs typeface="Times New Roman"/>
                        </a:rPr>
                        <a:t>Client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15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5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15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15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93928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  <a:tab pos="6569709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du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i="1" spc="-290" dirty="0">
                <a:latin typeface="Trebuchet MS"/>
                <a:cs typeface="Trebuchet MS"/>
              </a:rPr>
              <a:t>Client</a:t>
            </a:r>
            <a:r>
              <a:rPr sz="2800" i="1" spc="-60" dirty="0">
                <a:latin typeface="Trebuchet MS"/>
                <a:cs typeface="Trebuchet MS"/>
              </a:rPr>
              <a:t> 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u</a:t>
            </a:r>
            <a:r>
              <a:rPr sz="2800" i="1" spc="-330" dirty="0">
                <a:latin typeface="Trebuchet MS"/>
                <a:cs typeface="Trebuchet MS"/>
              </a:rPr>
              <a:t>m</a:t>
            </a:r>
            <a:r>
              <a:rPr sz="2800" i="1" spc="-220" dirty="0">
                <a:latin typeface="Trebuchet MS"/>
                <a:cs typeface="Trebuchet MS"/>
              </a:rPr>
              <a:t>é</a:t>
            </a:r>
            <a:r>
              <a:rPr sz="2800" i="1" spc="-355" dirty="0">
                <a:latin typeface="Trebuchet MS"/>
                <a:cs typeface="Trebuchet MS"/>
              </a:rPr>
              <a:t>r</a:t>
            </a:r>
            <a:r>
              <a:rPr sz="2800" i="1" spc="-250" dirty="0">
                <a:latin typeface="Trebuchet MS"/>
                <a:cs typeface="Trebuchet MS"/>
              </a:rPr>
              <a:t>o</a:t>
            </a:r>
            <a:r>
              <a:rPr sz="2800" i="1" dirty="0">
                <a:latin typeface="Trebuchet MS"/>
                <a:cs typeface="Trebuchet MS"/>
              </a:rPr>
              <a:t>	</a:t>
            </a:r>
            <a:r>
              <a:rPr sz="2800" spc="-120" dirty="0">
                <a:latin typeface="Microsoft Sans Serif"/>
                <a:cs typeface="Microsoft Sans Serif"/>
              </a:rPr>
              <a:t>10 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40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80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3137" y="3217933"/>
            <a:ext cx="7304405" cy="788035"/>
            <a:chOff x="973137" y="3217933"/>
            <a:chExt cx="7304405" cy="788035"/>
          </a:xfrm>
        </p:grpSpPr>
        <p:sp>
          <p:nvSpPr>
            <p:cNvPr id="18" name="object 18"/>
            <p:cNvSpPr/>
            <p:nvPr/>
          </p:nvSpPr>
          <p:spPr>
            <a:xfrm>
              <a:off x="973137" y="3217938"/>
              <a:ext cx="7304405" cy="787400"/>
            </a:xfrm>
            <a:custGeom>
              <a:avLst/>
              <a:gdLst/>
              <a:ahLst/>
              <a:cxnLst/>
              <a:rect l="l" t="t" r="r" b="b"/>
              <a:pathLst>
                <a:path w="7304405" h="787400">
                  <a:moveTo>
                    <a:pt x="4323918" y="523595"/>
                  </a:moveTo>
                  <a:lnTo>
                    <a:pt x="0" y="523595"/>
                  </a:lnTo>
                  <a:lnTo>
                    <a:pt x="0" y="787400"/>
                  </a:lnTo>
                  <a:lnTo>
                    <a:pt x="4323918" y="787400"/>
                  </a:lnTo>
                  <a:lnTo>
                    <a:pt x="4323918" y="523595"/>
                  </a:lnTo>
                  <a:close/>
                </a:path>
                <a:path w="7304405" h="787400">
                  <a:moveTo>
                    <a:pt x="7303922" y="523595"/>
                  </a:moveTo>
                  <a:lnTo>
                    <a:pt x="4676356" y="523595"/>
                  </a:lnTo>
                  <a:lnTo>
                    <a:pt x="4676356" y="787400"/>
                  </a:lnTo>
                  <a:lnTo>
                    <a:pt x="7303922" y="787400"/>
                  </a:lnTo>
                  <a:lnTo>
                    <a:pt x="7303922" y="523595"/>
                  </a:lnTo>
                  <a:close/>
                </a:path>
                <a:path w="7304405" h="787400">
                  <a:moveTo>
                    <a:pt x="7303922" y="0"/>
                  </a:moveTo>
                  <a:lnTo>
                    <a:pt x="0" y="0"/>
                  </a:lnTo>
                  <a:lnTo>
                    <a:pt x="0" y="263867"/>
                  </a:lnTo>
                  <a:lnTo>
                    <a:pt x="0" y="523582"/>
                  </a:lnTo>
                  <a:lnTo>
                    <a:pt x="7303922" y="523582"/>
                  </a:lnTo>
                  <a:lnTo>
                    <a:pt x="7303922" y="263867"/>
                  </a:lnTo>
                  <a:lnTo>
                    <a:pt x="730392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7058" y="3741522"/>
              <a:ext cx="353060" cy="264160"/>
            </a:xfrm>
            <a:custGeom>
              <a:avLst/>
              <a:gdLst/>
              <a:ahLst/>
              <a:cxnLst/>
              <a:rect l="l" t="t" r="r" b="b"/>
              <a:pathLst>
                <a:path w="353060" h="264160">
                  <a:moveTo>
                    <a:pt x="352435" y="0"/>
                  </a:moveTo>
                  <a:lnTo>
                    <a:pt x="0" y="0"/>
                  </a:lnTo>
                  <a:lnTo>
                    <a:pt x="0" y="263864"/>
                  </a:lnTo>
                  <a:lnTo>
                    <a:pt x="352435" y="263864"/>
                  </a:lnTo>
                  <a:lnTo>
                    <a:pt x="35243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72516" y="3168393"/>
            <a:ext cx="3260090" cy="8267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20"/>
              </a:spcBef>
              <a:tabLst>
                <a:tab pos="1837055" algn="l"/>
              </a:tabLst>
            </a:pPr>
            <a:r>
              <a:rPr sz="1800" spc="310" dirty="0">
                <a:latin typeface="Courier New"/>
                <a:cs typeface="Courier New"/>
              </a:rPr>
              <a:t>SELECT	</a:t>
            </a:r>
            <a:r>
              <a:rPr sz="1800" spc="360" dirty="0">
                <a:latin typeface="Courier New"/>
                <a:cs typeface="Courier New"/>
              </a:rPr>
              <a:t>*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60"/>
              </a:lnSpc>
              <a:tabLst>
                <a:tab pos="1837055" algn="l"/>
              </a:tabLst>
            </a:pPr>
            <a:r>
              <a:rPr sz="1800" spc="315" dirty="0">
                <a:latin typeface="Courier New"/>
                <a:cs typeface="Courier New"/>
              </a:rPr>
              <a:t>FROM	</a:t>
            </a:r>
            <a:r>
              <a:rPr sz="1800" spc="300" dirty="0">
                <a:latin typeface="Courier New"/>
                <a:cs typeface="Courier New"/>
              </a:rPr>
              <a:t>Commande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  <a:tabLst>
                <a:tab pos="1837055" algn="l"/>
              </a:tabLst>
            </a:pPr>
            <a:r>
              <a:rPr sz="1800" spc="315" dirty="0">
                <a:latin typeface="Courier New"/>
                <a:cs typeface="Courier New"/>
              </a:rPr>
              <a:t>WHERE	</a:t>
            </a:r>
            <a:r>
              <a:rPr sz="1800" spc="300" dirty="0">
                <a:latin typeface="Courier New"/>
                <a:cs typeface="Courier New"/>
              </a:rPr>
              <a:t>noClient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84357" y="3691522"/>
            <a:ext cx="267081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330" dirty="0">
                <a:latin typeface="Courier New"/>
                <a:cs typeface="Courier New"/>
              </a:rPr>
              <a:t>IN</a:t>
            </a:r>
            <a:r>
              <a:rPr sz="1800" spc="225" dirty="0">
                <a:latin typeface="Courier New"/>
                <a:cs typeface="Courier New"/>
              </a:rPr>
              <a:t> </a:t>
            </a:r>
            <a:r>
              <a:rPr sz="1800" spc="320" dirty="0">
                <a:latin typeface="Courier New"/>
                <a:cs typeface="Courier New"/>
              </a:rPr>
              <a:t>(10;</a:t>
            </a:r>
            <a:r>
              <a:rPr sz="1800" spc="229" dirty="0">
                <a:latin typeface="Courier New"/>
                <a:cs typeface="Courier New"/>
              </a:rPr>
              <a:t> </a:t>
            </a:r>
            <a:r>
              <a:rPr sz="1800" spc="320" dirty="0">
                <a:latin typeface="Courier New"/>
                <a:cs typeface="Courier New"/>
              </a:rPr>
              <a:t>40;</a:t>
            </a:r>
            <a:r>
              <a:rPr sz="1800" spc="235" dirty="0">
                <a:latin typeface="Courier New"/>
                <a:cs typeface="Courier New"/>
              </a:rPr>
              <a:t> </a:t>
            </a:r>
            <a:r>
              <a:rPr sz="1800" spc="300" dirty="0">
                <a:latin typeface="Courier New"/>
                <a:cs typeface="Courier New"/>
              </a:rPr>
              <a:t>80)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1550" y="4149770"/>
            <a:ext cx="7544434" cy="232410"/>
          </a:xfrm>
          <a:custGeom>
            <a:avLst/>
            <a:gdLst/>
            <a:ahLst/>
            <a:cxnLst/>
            <a:rect l="l" t="t" r="r" b="b"/>
            <a:pathLst>
              <a:path w="7544434" h="232410">
                <a:moveTo>
                  <a:pt x="0" y="0"/>
                </a:moveTo>
                <a:lnTo>
                  <a:pt x="0" y="232350"/>
                </a:lnTo>
                <a:lnTo>
                  <a:pt x="7544009" y="232350"/>
                </a:lnTo>
                <a:lnTo>
                  <a:pt x="7544009" y="0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04959" y="4104515"/>
            <a:ext cx="12318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Courier New"/>
                <a:cs typeface="Courier New"/>
              </a:rPr>
              <a:t>*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1550" y="4378007"/>
            <a:ext cx="7544434" cy="464820"/>
          </a:xfrm>
          <a:custGeom>
            <a:avLst/>
            <a:gdLst/>
            <a:ahLst/>
            <a:cxnLst/>
            <a:rect l="l" t="t" r="r" b="b"/>
            <a:pathLst>
              <a:path w="7544434" h="464820">
                <a:moveTo>
                  <a:pt x="7544003" y="0"/>
                </a:moveTo>
                <a:lnTo>
                  <a:pt x="0" y="0"/>
                </a:lnTo>
                <a:lnTo>
                  <a:pt x="0" y="232359"/>
                </a:lnTo>
                <a:lnTo>
                  <a:pt x="0" y="464705"/>
                </a:lnTo>
                <a:lnTo>
                  <a:pt x="7544003" y="464705"/>
                </a:lnTo>
                <a:lnTo>
                  <a:pt x="7544003" y="232359"/>
                </a:lnTo>
                <a:lnTo>
                  <a:pt x="754400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70105" y="4104515"/>
            <a:ext cx="735330" cy="7308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ct val="94400"/>
              </a:lnSpc>
              <a:spcBef>
                <a:spcPts val="210"/>
              </a:spcBef>
            </a:pPr>
            <a:r>
              <a:rPr sz="1600" spc="-35" dirty="0">
                <a:latin typeface="Courier New"/>
                <a:cs typeface="Courier New"/>
              </a:rPr>
              <a:t>SELECT  FROM 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35" dirty="0">
                <a:latin typeface="Courier New"/>
                <a:cs typeface="Courier New"/>
              </a:rPr>
              <a:t>WHERE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4959" y="4332752"/>
            <a:ext cx="5559425" cy="502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875"/>
              </a:lnSpc>
              <a:spcBef>
                <a:spcPts val="105"/>
              </a:spcBef>
            </a:pPr>
            <a:r>
              <a:rPr sz="1600" spc="-35" dirty="0">
                <a:latin typeface="Courier New"/>
                <a:cs typeface="Courier New"/>
              </a:rPr>
              <a:t>Commande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ts val="1875"/>
              </a:lnSpc>
            </a:pPr>
            <a:r>
              <a:rPr sz="1600" spc="-30" dirty="0">
                <a:latin typeface="Courier New"/>
                <a:cs typeface="Courier New"/>
              </a:rPr>
              <a:t>noClient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ourier New"/>
                <a:cs typeface="Courier New"/>
              </a:rPr>
              <a:t>10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ourier New"/>
                <a:cs typeface="Courier New"/>
              </a:rPr>
              <a:t>OR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30" dirty="0">
                <a:latin typeface="Courier New"/>
                <a:cs typeface="Courier New"/>
              </a:rPr>
              <a:t>noClient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=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ourier New"/>
                <a:cs typeface="Courier New"/>
              </a:rPr>
              <a:t>40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ourier New"/>
                <a:cs typeface="Courier New"/>
              </a:rPr>
              <a:t>OR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35" dirty="0">
                <a:latin typeface="Courier New"/>
                <a:cs typeface="Courier New"/>
              </a:rPr>
              <a:t>noClient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35" dirty="0">
                <a:latin typeface="Courier New"/>
                <a:cs typeface="Courier New"/>
              </a:rPr>
              <a:t>80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203575" y="4868798"/>
          <a:ext cx="3456304" cy="853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85" dirty="0">
                          <a:latin typeface="Times New Roman"/>
                          <a:cs typeface="Times New Roman"/>
                        </a:rPr>
                        <a:t>N°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0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(888)888-8888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(333)333-3333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02615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-270" dirty="0">
                <a:latin typeface="Trebuchet MS"/>
                <a:cs typeface="Trebuchet MS"/>
              </a:rPr>
              <a:t>Clients</a:t>
            </a:r>
            <a:r>
              <a:rPr sz="2800" i="1" spc="-65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i="1" spc="-280" dirty="0">
                <a:latin typeface="Trebuchet MS"/>
                <a:cs typeface="Trebuchet MS"/>
              </a:rPr>
              <a:t>nomClient</a:t>
            </a:r>
            <a:endParaRPr sz="280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sz="2800" spc="-165" dirty="0">
                <a:latin typeface="Microsoft Sans Serif"/>
                <a:cs typeface="Microsoft Sans Serif"/>
              </a:rPr>
              <a:t>commence</a:t>
            </a:r>
            <a:r>
              <a:rPr sz="2800" spc="-1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par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114" dirty="0">
                <a:latin typeface="Trebuchet MS"/>
                <a:cs typeface="Trebuchet MS"/>
              </a:rPr>
              <a:t>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3287" y="3217989"/>
            <a:ext cx="6994525" cy="703580"/>
          </a:xfrm>
          <a:custGeom>
            <a:avLst/>
            <a:gdLst/>
            <a:ahLst/>
            <a:cxnLst/>
            <a:rect l="l" t="t" r="r" b="b"/>
            <a:pathLst>
              <a:path w="6994525" h="703579">
                <a:moveTo>
                  <a:pt x="6994372" y="0"/>
                </a:moveTo>
                <a:lnTo>
                  <a:pt x="0" y="0"/>
                </a:lnTo>
                <a:lnTo>
                  <a:pt x="0" y="354279"/>
                </a:lnTo>
                <a:lnTo>
                  <a:pt x="0" y="703008"/>
                </a:lnTo>
                <a:lnTo>
                  <a:pt x="6994372" y="703008"/>
                </a:lnTo>
                <a:lnTo>
                  <a:pt x="6994372" y="354279"/>
                </a:lnTo>
                <a:lnTo>
                  <a:pt x="699437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35721" y="3155816"/>
            <a:ext cx="1492885" cy="7531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790"/>
              </a:lnSpc>
              <a:spcBef>
                <a:spcPts val="315"/>
              </a:spcBef>
            </a:pPr>
            <a:r>
              <a:rPr sz="2450" spc="-25" dirty="0">
                <a:latin typeface="Courier New"/>
                <a:cs typeface="Courier New"/>
              </a:rPr>
              <a:t>SELECT</a:t>
            </a:r>
            <a:r>
              <a:rPr sz="2450" spc="-195" dirty="0">
                <a:latin typeface="Courier New"/>
                <a:cs typeface="Courier New"/>
              </a:rPr>
              <a:t> </a:t>
            </a:r>
            <a:r>
              <a:rPr sz="2450" spc="25" dirty="0">
                <a:latin typeface="Courier New"/>
                <a:cs typeface="Courier New"/>
              </a:rPr>
              <a:t>*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-35" dirty="0">
                <a:latin typeface="Courier New"/>
                <a:cs typeface="Courier New"/>
              </a:rPr>
              <a:t>FROM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5884" y="3510103"/>
            <a:ext cx="112077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5" dirty="0">
                <a:latin typeface="Courier New"/>
                <a:cs typeface="Courier New"/>
              </a:rPr>
              <a:t>Client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3287" y="3920995"/>
            <a:ext cx="6994525" cy="354330"/>
            <a:chOff x="903287" y="3920995"/>
            <a:chExt cx="6994525" cy="354330"/>
          </a:xfrm>
        </p:grpSpPr>
        <p:sp>
          <p:nvSpPr>
            <p:cNvPr id="21" name="object 21"/>
            <p:cNvSpPr/>
            <p:nvPr/>
          </p:nvSpPr>
          <p:spPr>
            <a:xfrm>
              <a:off x="903287" y="3920997"/>
              <a:ext cx="6994525" cy="354330"/>
            </a:xfrm>
            <a:custGeom>
              <a:avLst/>
              <a:gdLst/>
              <a:ahLst/>
              <a:cxnLst/>
              <a:rect l="l" t="t" r="r" b="b"/>
              <a:pathLst>
                <a:path w="6994525" h="354329">
                  <a:moveTo>
                    <a:pt x="4662741" y="0"/>
                  </a:moveTo>
                  <a:lnTo>
                    <a:pt x="0" y="0"/>
                  </a:lnTo>
                  <a:lnTo>
                    <a:pt x="0" y="354203"/>
                  </a:lnTo>
                  <a:lnTo>
                    <a:pt x="4662741" y="354203"/>
                  </a:lnTo>
                  <a:lnTo>
                    <a:pt x="4662741" y="0"/>
                  </a:lnTo>
                  <a:close/>
                </a:path>
                <a:path w="6994525" h="354329">
                  <a:moveTo>
                    <a:pt x="6994372" y="0"/>
                  </a:moveTo>
                  <a:lnTo>
                    <a:pt x="6306972" y="0"/>
                  </a:lnTo>
                  <a:lnTo>
                    <a:pt x="6306972" y="354203"/>
                  </a:lnTo>
                  <a:lnTo>
                    <a:pt x="6994372" y="354203"/>
                  </a:lnTo>
                  <a:lnTo>
                    <a:pt x="699437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66032" y="3920995"/>
              <a:ext cx="1644650" cy="354330"/>
            </a:xfrm>
            <a:custGeom>
              <a:avLst/>
              <a:gdLst/>
              <a:ahLst/>
              <a:cxnLst/>
              <a:rect l="l" t="t" r="r" b="b"/>
              <a:pathLst>
                <a:path w="1644650" h="354329">
                  <a:moveTo>
                    <a:pt x="1644231" y="0"/>
                  </a:moveTo>
                  <a:lnTo>
                    <a:pt x="0" y="0"/>
                  </a:lnTo>
                  <a:lnTo>
                    <a:pt x="0" y="354287"/>
                  </a:lnTo>
                  <a:lnTo>
                    <a:pt x="1644231" y="354287"/>
                  </a:lnTo>
                  <a:lnTo>
                    <a:pt x="16442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35721" y="3858213"/>
            <a:ext cx="937894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5" dirty="0">
                <a:latin typeface="Courier New"/>
                <a:cs typeface="Courier New"/>
              </a:rPr>
              <a:t>WHERE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5884" y="3858213"/>
            <a:ext cx="349694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0" dirty="0">
                <a:latin typeface="Courier New"/>
                <a:cs typeface="Courier New"/>
              </a:rPr>
              <a:t>nomClient</a:t>
            </a:r>
            <a:r>
              <a:rPr sz="2450" spc="-110" dirty="0">
                <a:latin typeface="Courier New"/>
                <a:cs typeface="Courier New"/>
              </a:rPr>
              <a:t> </a:t>
            </a:r>
            <a:r>
              <a:rPr sz="2450" spc="-20" dirty="0">
                <a:latin typeface="Courier New"/>
                <a:cs typeface="Courier New"/>
              </a:rPr>
              <a:t>LIKE</a:t>
            </a:r>
            <a:r>
              <a:rPr sz="2450" spc="-125" dirty="0">
                <a:latin typeface="Courier New"/>
                <a:cs typeface="Courier New"/>
              </a:rPr>
              <a:t> </a:t>
            </a:r>
            <a:r>
              <a:rPr sz="2450" spc="-35" dirty="0">
                <a:latin typeface="Courier New"/>
                <a:cs typeface="Courier New"/>
              </a:rPr>
              <a:t>"D*"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203575" y="4868798"/>
          <a:ext cx="3456304" cy="853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85" dirty="0">
                          <a:latin typeface="Times New Roman"/>
                          <a:cs typeface="Times New Roman"/>
                        </a:rPr>
                        <a:t>N°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0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(888)888-8888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(333)333-3333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7028815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i="1" spc="-270" dirty="0">
                <a:latin typeface="Trebuchet MS"/>
                <a:cs typeface="Trebuchet MS"/>
              </a:rPr>
              <a:t>Clients</a:t>
            </a:r>
            <a:r>
              <a:rPr sz="2800" i="1" spc="-6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i="1" spc="-280" dirty="0">
                <a:latin typeface="Trebuchet MS"/>
                <a:cs typeface="Trebuchet MS"/>
              </a:rPr>
              <a:t>nomClient</a:t>
            </a:r>
            <a:r>
              <a:rPr sz="2800" i="1" spc="-35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contient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mot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"</a:t>
            </a:r>
            <a:r>
              <a:rPr sz="2800" i="1" spc="-85" dirty="0">
                <a:latin typeface="Trebuchet MS"/>
                <a:cs typeface="Trebuchet MS"/>
              </a:rPr>
              <a:t>Dol"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3287" y="3217989"/>
            <a:ext cx="6994525" cy="703580"/>
          </a:xfrm>
          <a:custGeom>
            <a:avLst/>
            <a:gdLst/>
            <a:ahLst/>
            <a:cxnLst/>
            <a:rect l="l" t="t" r="r" b="b"/>
            <a:pathLst>
              <a:path w="6994525" h="703579">
                <a:moveTo>
                  <a:pt x="6994372" y="0"/>
                </a:moveTo>
                <a:lnTo>
                  <a:pt x="0" y="0"/>
                </a:lnTo>
                <a:lnTo>
                  <a:pt x="0" y="354279"/>
                </a:lnTo>
                <a:lnTo>
                  <a:pt x="0" y="703008"/>
                </a:lnTo>
                <a:lnTo>
                  <a:pt x="6994372" y="703008"/>
                </a:lnTo>
                <a:lnTo>
                  <a:pt x="6994372" y="354279"/>
                </a:lnTo>
                <a:lnTo>
                  <a:pt x="699437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35721" y="3155816"/>
            <a:ext cx="1492885" cy="7531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790"/>
              </a:lnSpc>
              <a:spcBef>
                <a:spcPts val="315"/>
              </a:spcBef>
            </a:pPr>
            <a:r>
              <a:rPr sz="2450" spc="-25" dirty="0">
                <a:latin typeface="Courier New"/>
                <a:cs typeface="Courier New"/>
              </a:rPr>
              <a:t>SELECT</a:t>
            </a:r>
            <a:r>
              <a:rPr sz="2450" spc="-195" dirty="0">
                <a:latin typeface="Courier New"/>
                <a:cs typeface="Courier New"/>
              </a:rPr>
              <a:t> </a:t>
            </a:r>
            <a:r>
              <a:rPr sz="2450" spc="25" dirty="0">
                <a:latin typeface="Courier New"/>
                <a:cs typeface="Courier New"/>
              </a:rPr>
              <a:t>*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-35" dirty="0">
                <a:latin typeface="Courier New"/>
                <a:cs typeface="Courier New"/>
              </a:rPr>
              <a:t>FROM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5884" y="3510103"/>
            <a:ext cx="112077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5" dirty="0">
                <a:latin typeface="Courier New"/>
                <a:cs typeface="Courier New"/>
              </a:rPr>
              <a:t>Client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3287" y="3920995"/>
            <a:ext cx="6994525" cy="354330"/>
            <a:chOff x="903287" y="3920995"/>
            <a:chExt cx="6994525" cy="354330"/>
          </a:xfrm>
        </p:grpSpPr>
        <p:sp>
          <p:nvSpPr>
            <p:cNvPr id="21" name="object 21"/>
            <p:cNvSpPr/>
            <p:nvPr/>
          </p:nvSpPr>
          <p:spPr>
            <a:xfrm>
              <a:off x="903287" y="3920997"/>
              <a:ext cx="6994525" cy="354330"/>
            </a:xfrm>
            <a:custGeom>
              <a:avLst/>
              <a:gdLst/>
              <a:ahLst/>
              <a:cxnLst/>
              <a:rect l="l" t="t" r="r" b="b"/>
              <a:pathLst>
                <a:path w="6994525" h="354329">
                  <a:moveTo>
                    <a:pt x="4662741" y="0"/>
                  </a:moveTo>
                  <a:lnTo>
                    <a:pt x="0" y="0"/>
                  </a:lnTo>
                  <a:lnTo>
                    <a:pt x="0" y="354203"/>
                  </a:lnTo>
                  <a:lnTo>
                    <a:pt x="4662741" y="354203"/>
                  </a:lnTo>
                  <a:lnTo>
                    <a:pt x="4662741" y="0"/>
                  </a:lnTo>
                  <a:close/>
                </a:path>
                <a:path w="6994525" h="354329">
                  <a:moveTo>
                    <a:pt x="6994372" y="0"/>
                  </a:moveTo>
                  <a:lnTo>
                    <a:pt x="6855041" y="0"/>
                  </a:lnTo>
                  <a:lnTo>
                    <a:pt x="6855041" y="354203"/>
                  </a:lnTo>
                  <a:lnTo>
                    <a:pt x="6994372" y="354203"/>
                  </a:lnTo>
                  <a:lnTo>
                    <a:pt x="699437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66032" y="3920995"/>
              <a:ext cx="2192655" cy="354330"/>
            </a:xfrm>
            <a:custGeom>
              <a:avLst/>
              <a:gdLst/>
              <a:ahLst/>
              <a:cxnLst/>
              <a:rect l="l" t="t" r="r" b="b"/>
              <a:pathLst>
                <a:path w="2192654" h="354329">
                  <a:moveTo>
                    <a:pt x="2192308" y="0"/>
                  </a:moveTo>
                  <a:lnTo>
                    <a:pt x="0" y="0"/>
                  </a:lnTo>
                  <a:lnTo>
                    <a:pt x="0" y="354287"/>
                  </a:lnTo>
                  <a:lnTo>
                    <a:pt x="2192308" y="354287"/>
                  </a:lnTo>
                  <a:lnTo>
                    <a:pt x="21923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35721" y="3858213"/>
            <a:ext cx="937894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5" dirty="0">
                <a:latin typeface="Courier New"/>
                <a:cs typeface="Courier New"/>
              </a:rPr>
              <a:t>WHERE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5884" y="3858213"/>
            <a:ext cx="404495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30" dirty="0">
                <a:latin typeface="Courier New"/>
                <a:cs typeface="Courier New"/>
              </a:rPr>
              <a:t>nomClient</a:t>
            </a:r>
            <a:r>
              <a:rPr sz="2450" spc="-105" dirty="0">
                <a:latin typeface="Courier New"/>
                <a:cs typeface="Courier New"/>
              </a:rPr>
              <a:t> </a:t>
            </a:r>
            <a:r>
              <a:rPr sz="2450" spc="-20" dirty="0">
                <a:latin typeface="Courier New"/>
                <a:cs typeface="Courier New"/>
              </a:rPr>
              <a:t>LIKE</a:t>
            </a:r>
            <a:r>
              <a:rPr sz="2450" spc="-125" dirty="0">
                <a:latin typeface="Courier New"/>
                <a:cs typeface="Courier New"/>
              </a:rPr>
              <a:t> </a:t>
            </a:r>
            <a:r>
              <a:rPr sz="2450" spc="-35" dirty="0">
                <a:latin typeface="Courier New"/>
                <a:cs typeface="Courier New"/>
              </a:rPr>
              <a:t>"*Dol*"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203575" y="4868798"/>
          <a:ext cx="3456304" cy="853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85" dirty="0">
                          <a:latin typeface="Times New Roman"/>
                          <a:cs typeface="Times New Roman"/>
                        </a:rPr>
                        <a:t>N°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0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1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(888)888-8888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(333)333-3333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84197" y="1374186"/>
            <a:ext cx="655828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3092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270" dirty="0">
                <a:latin typeface="Trebuchet MS"/>
                <a:cs typeface="Trebuchet MS"/>
              </a:rPr>
              <a:t>Clients</a:t>
            </a:r>
            <a:r>
              <a:rPr sz="2800" i="1" spc="-6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la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3</a:t>
            </a:r>
            <a:r>
              <a:rPr sz="2775" spc="-195" baseline="25525" dirty="0">
                <a:latin typeface="Microsoft Sans Serif"/>
                <a:cs typeface="Microsoft Sans Serif"/>
              </a:rPr>
              <a:t>ème</a:t>
            </a:r>
            <a:r>
              <a:rPr sz="2775" spc="-127" baseline="255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lettre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du</a:t>
            </a:r>
            <a:endParaRPr sz="2800">
              <a:latin typeface="Microsoft Sans Serif"/>
              <a:cs typeface="Microsoft Sans Serif"/>
            </a:endParaRPr>
          </a:p>
          <a:p>
            <a:pPr marL="582930">
              <a:lnSpc>
                <a:spcPct val="100000"/>
              </a:lnSpc>
            </a:pPr>
            <a:r>
              <a:rPr sz="2800" i="1" spc="-210" dirty="0">
                <a:latin typeface="Trebuchet MS"/>
                <a:cs typeface="Trebuchet MS"/>
              </a:rPr>
              <a:t>no</a:t>
            </a:r>
            <a:r>
              <a:rPr sz="2800" i="1" spc="-330" dirty="0">
                <a:latin typeface="Trebuchet MS"/>
                <a:cs typeface="Trebuchet MS"/>
              </a:rPr>
              <a:t>m</a:t>
            </a:r>
            <a:r>
              <a:rPr sz="2800" i="1" spc="-315" dirty="0">
                <a:latin typeface="Trebuchet MS"/>
                <a:cs typeface="Trebuchet MS"/>
              </a:rPr>
              <a:t>Cl</a:t>
            </a:r>
            <a:r>
              <a:rPr sz="2800" i="1" spc="-204" dirty="0">
                <a:latin typeface="Trebuchet MS"/>
                <a:cs typeface="Trebuchet MS"/>
              </a:rPr>
              <a:t>i</a:t>
            </a:r>
            <a:r>
              <a:rPr sz="2800" i="1" spc="-300" dirty="0">
                <a:latin typeface="Trebuchet MS"/>
                <a:cs typeface="Trebuchet MS"/>
              </a:rPr>
              <a:t>ent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-254" dirty="0">
                <a:latin typeface="Trebuchet MS"/>
                <a:cs typeface="Trebuchet MS"/>
              </a:rPr>
              <a:t>L</a:t>
            </a:r>
            <a:r>
              <a:rPr sz="2800" i="1" spc="-80" dirty="0">
                <a:latin typeface="Trebuchet MS"/>
                <a:cs typeface="Trebuchet MS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der</a:t>
            </a:r>
            <a:r>
              <a:rPr sz="2800" spc="-90" dirty="0">
                <a:latin typeface="Microsoft Sans Serif"/>
                <a:cs typeface="Microsoft Sans Serif"/>
              </a:rPr>
              <a:t>n</a:t>
            </a:r>
            <a:r>
              <a:rPr sz="2800" spc="-30" dirty="0">
                <a:latin typeface="Microsoft Sans Serif"/>
                <a:cs typeface="Microsoft Sans Serif"/>
              </a:rPr>
              <a:t>iè</a:t>
            </a:r>
            <a:r>
              <a:rPr sz="2800" spc="-85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10" dirty="0">
                <a:latin typeface="Microsoft Sans Serif"/>
                <a:cs typeface="Microsoft Sans Serif"/>
              </a:rPr>
              <a:t>lett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e</a:t>
            </a:r>
            <a:r>
              <a:rPr sz="2800" spc="-90" dirty="0">
                <a:latin typeface="Microsoft Sans Serif"/>
                <a:cs typeface="Microsoft Sans Serif"/>
              </a:rPr>
              <a:t>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un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i="1" spc="-250" dirty="0">
                <a:latin typeface="Trebuchet MS"/>
                <a:cs typeface="Trebuchet MS"/>
              </a:rPr>
              <a:t>h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476375" y="3429036"/>
          <a:ext cx="6315710" cy="968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3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289">
                <a:tc gridSpan="3">
                  <a:txBody>
                    <a:bodyPr/>
                    <a:lstStyle/>
                    <a:p>
                      <a:pPr marL="862330">
                        <a:lnSpc>
                          <a:spcPts val="2290"/>
                        </a:lnSpc>
                      </a:pPr>
                      <a:r>
                        <a:rPr sz="2250" spc="-35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2250" spc="-1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10" dirty="0">
                          <a:latin typeface="Courier New"/>
                          <a:cs typeface="Courier New"/>
                        </a:rPr>
                        <a:t>*</a:t>
                      </a:r>
                      <a:endParaRPr sz="2250">
                        <a:latin typeface="Courier New"/>
                        <a:cs typeface="Courier New"/>
                      </a:endParaRPr>
                    </a:p>
                    <a:p>
                      <a:pPr marL="862330">
                        <a:lnSpc>
                          <a:spcPts val="2625"/>
                        </a:lnSpc>
                        <a:tabLst>
                          <a:tab pos="2587625" algn="l"/>
                        </a:tabLst>
                      </a:pPr>
                      <a:r>
                        <a:rPr sz="2250" spc="-3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Client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97">
                <a:tc>
                  <a:txBody>
                    <a:bodyPr/>
                    <a:lstStyle/>
                    <a:p>
                      <a:pPr marL="862330">
                        <a:lnSpc>
                          <a:spcPts val="2370"/>
                        </a:lnSpc>
                        <a:tabLst>
                          <a:tab pos="2587625" algn="l"/>
                        </a:tabLst>
                      </a:pPr>
                      <a:r>
                        <a:rPr sz="2250" spc="-30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nomClient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70"/>
                        </a:lnSpc>
                      </a:pPr>
                      <a:r>
                        <a:rPr sz="2250" spc="-30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2250" spc="-11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-35" dirty="0">
                          <a:latin typeface="Courier New"/>
                          <a:cs typeface="Courier New"/>
                        </a:rPr>
                        <a:t>"??L*h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70"/>
                        </a:lnSpc>
                      </a:pPr>
                      <a:r>
                        <a:rPr sz="2250" dirty="0">
                          <a:latin typeface="Courier New"/>
                          <a:cs typeface="Courier New"/>
                        </a:rPr>
                        <a:t>"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639559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Sélection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(WHERE)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-270" dirty="0">
                <a:latin typeface="Trebuchet MS"/>
                <a:cs typeface="Trebuchet MS"/>
              </a:rPr>
              <a:t>Clients</a:t>
            </a:r>
            <a:r>
              <a:rPr sz="2800" i="1" spc="-6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téléphone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a</a:t>
            </a:r>
            <a:r>
              <a:rPr sz="2800" spc="-33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été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saisi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35150" y="3141668"/>
          <a:ext cx="6692899" cy="792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756">
                <a:tc gridSpan="3">
                  <a:txBody>
                    <a:bodyPr/>
                    <a:lstStyle/>
                    <a:p>
                      <a:pPr marL="852805">
                        <a:lnSpc>
                          <a:spcPts val="1870"/>
                        </a:lnSpc>
                        <a:tabLst>
                          <a:tab pos="2559685" algn="l"/>
                        </a:tabLst>
                      </a:pPr>
                      <a:r>
                        <a:rPr sz="1800" spc="22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800" spc="270" dirty="0">
                          <a:latin typeface="Courier New"/>
                          <a:cs typeface="Courier New"/>
                        </a:rPr>
                        <a:t>*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852805">
                        <a:lnSpc>
                          <a:spcPts val="2125"/>
                        </a:lnSpc>
                        <a:tabLst>
                          <a:tab pos="2559685" algn="l"/>
                        </a:tabLst>
                      </a:pPr>
                      <a:r>
                        <a:rPr sz="1800" spc="229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00" spc="215" dirty="0">
                          <a:latin typeface="Courier New"/>
                          <a:cs typeface="Courier New"/>
                        </a:rPr>
                        <a:t>Client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99">
                <a:tc>
                  <a:txBody>
                    <a:bodyPr/>
                    <a:lstStyle/>
                    <a:p>
                      <a:pPr marL="852805">
                        <a:lnSpc>
                          <a:spcPts val="1900"/>
                        </a:lnSpc>
                        <a:tabLst>
                          <a:tab pos="2559685" algn="l"/>
                        </a:tabLst>
                      </a:pPr>
                      <a:r>
                        <a:rPr sz="1800" spc="22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800" spc="215" dirty="0">
                          <a:latin typeface="Courier New"/>
                          <a:cs typeface="Courier New"/>
                        </a:rPr>
                        <a:t>Téléphone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00"/>
                        </a:lnSpc>
                      </a:pPr>
                      <a:r>
                        <a:rPr sz="1800" spc="240" dirty="0"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00" spc="1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229" dirty="0">
                          <a:latin typeface="Courier New"/>
                          <a:cs typeface="Courier New"/>
                        </a:rPr>
                        <a:t>NOT</a:t>
                      </a:r>
                      <a:r>
                        <a:rPr sz="1800" spc="1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215" dirty="0">
                          <a:latin typeface="Courier New"/>
                          <a:cs typeface="Courier New"/>
                        </a:rPr>
                        <a:t>NULL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263900" y="4064000"/>
          <a:ext cx="3312795" cy="2468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spc="60" dirty="0">
                          <a:latin typeface="Times New Roman"/>
                          <a:cs typeface="Times New Roman"/>
                        </a:rPr>
                        <a:t>N°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N°SS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Emp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(999)999-9999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(888)888-8888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San</a:t>
                      </a:r>
                      <a:r>
                        <a:rPr sz="1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Sou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(777)777-7777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mte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Has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456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50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Hafedh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Lajoie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(555)555-5555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Comtesse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Hasek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Coco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McPoulet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(444)444-4419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80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(333)333-3333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7526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760412" y="3146392"/>
            <a:ext cx="7825105" cy="342900"/>
            <a:chOff x="760412" y="3146392"/>
            <a:chExt cx="7825105" cy="342900"/>
          </a:xfrm>
        </p:grpSpPr>
        <p:sp>
          <p:nvSpPr>
            <p:cNvPr id="17" name="object 17"/>
            <p:cNvSpPr/>
            <p:nvPr/>
          </p:nvSpPr>
          <p:spPr>
            <a:xfrm>
              <a:off x="760412" y="3146399"/>
              <a:ext cx="7825105" cy="342900"/>
            </a:xfrm>
            <a:custGeom>
              <a:avLst/>
              <a:gdLst/>
              <a:ahLst/>
              <a:cxnLst/>
              <a:rect l="l" t="t" r="r" b="b"/>
              <a:pathLst>
                <a:path w="7825105" h="342900">
                  <a:moveTo>
                    <a:pt x="2720759" y="0"/>
                  </a:moveTo>
                  <a:lnTo>
                    <a:pt x="0" y="0"/>
                  </a:lnTo>
                  <a:lnTo>
                    <a:pt x="0" y="342607"/>
                  </a:lnTo>
                  <a:lnTo>
                    <a:pt x="2720759" y="342607"/>
                  </a:lnTo>
                  <a:lnTo>
                    <a:pt x="2720759" y="0"/>
                  </a:lnTo>
                  <a:close/>
                </a:path>
                <a:path w="7825105" h="342900">
                  <a:moveTo>
                    <a:pt x="7824838" y="0"/>
                  </a:moveTo>
                  <a:lnTo>
                    <a:pt x="6578193" y="0"/>
                  </a:lnTo>
                  <a:lnTo>
                    <a:pt x="6578193" y="342607"/>
                  </a:lnTo>
                  <a:lnTo>
                    <a:pt x="7824838" y="342607"/>
                  </a:lnTo>
                  <a:lnTo>
                    <a:pt x="782483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1179" y="3146392"/>
              <a:ext cx="3857625" cy="342900"/>
            </a:xfrm>
            <a:custGeom>
              <a:avLst/>
              <a:gdLst/>
              <a:ahLst/>
              <a:cxnLst/>
              <a:rect l="l" t="t" r="r" b="b"/>
              <a:pathLst>
                <a:path w="3857625" h="342900">
                  <a:moveTo>
                    <a:pt x="3857439" y="0"/>
                  </a:moveTo>
                  <a:lnTo>
                    <a:pt x="0" y="0"/>
                  </a:lnTo>
                  <a:lnTo>
                    <a:pt x="0" y="342612"/>
                  </a:lnTo>
                  <a:lnTo>
                    <a:pt x="3857439" y="342612"/>
                  </a:lnTo>
                  <a:lnTo>
                    <a:pt x="385743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96897" y="1376101"/>
            <a:ext cx="7234555" cy="209613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95" dirty="0">
                <a:latin typeface="Microsoft Sans Serif"/>
                <a:cs typeface="Microsoft Sans Serif"/>
              </a:rPr>
              <a:t>Sélection-projection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sur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une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table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i="1" spc="-240" dirty="0">
                <a:latin typeface="Trebuchet MS"/>
                <a:cs typeface="Trebuchet MS"/>
              </a:rPr>
              <a:t>noClient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dateCommande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185" dirty="0">
                <a:latin typeface="Trebuchet MS"/>
                <a:cs typeface="Trebuchet MS"/>
              </a:rPr>
              <a:t>Commandes</a:t>
            </a:r>
            <a:endParaRPr sz="240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sz="2400" spc="-200" dirty="0">
                <a:latin typeface="Microsoft Sans Serif"/>
                <a:cs typeface="Microsoft Sans Serif"/>
              </a:rPr>
              <a:t>saisies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345" dirty="0">
                <a:latin typeface="Microsoft Sans Serif"/>
                <a:cs typeface="Microsoft Sans Serif"/>
              </a:rPr>
              <a:t>a</a:t>
            </a:r>
            <a:r>
              <a:rPr sz="2400" spc="-114" dirty="0">
                <a:latin typeface="Microsoft Sans Serif"/>
                <a:cs typeface="Microsoft Sans Serif"/>
              </a:rPr>
              <a:t>près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l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130" dirty="0">
                <a:latin typeface="Trebuchet MS"/>
                <a:cs typeface="Trebuchet MS"/>
              </a:rPr>
              <a:t>05/07/2000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rebuchet MS"/>
              <a:cs typeface="Trebuchet MS"/>
            </a:endParaRPr>
          </a:p>
          <a:p>
            <a:pPr marL="70485">
              <a:lnSpc>
                <a:spcPct val="100000"/>
              </a:lnSpc>
              <a:tabLst>
                <a:tab pos="1884045" algn="l"/>
              </a:tabLst>
            </a:pPr>
            <a:r>
              <a:rPr sz="2350" spc="-25" dirty="0">
                <a:latin typeface="Courier New"/>
                <a:cs typeface="Courier New"/>
              </a:rPr>
              <a:t>SELECT	</a:t>
            </a:r>
            <a:r>
              <a:rPr sz="2350" spc="-30" dirty="0">
                <a:latin typeface="Courier New"/>
                <a:cs typeface="Courier New"/>
              </a:rPr>
              <a:t>noClient,</a:t>
            </a:r>
            <a:r>
              <a:rPr sz="2350" spc="-145" dirty="0">
                <a:latin typeface="Courier New"/>
                <a:cs typeface="Courier New"/>
              </a:rPr>
              <a:t> </a:t>
            </a:r>
            <a:r>
              <a:rPr sz="2350" spc="-35" dirty="0">
                <a:latin typeface="Courier New"/>
                <a:cs typeface="Courier New"/>
              </a:rPr>
              <a:t>dateCommande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0412" y="3489007"/>
            <a:ext cx="7825105" cy="680085"/>
          </a:xfrm>
          <a:custGeom>
            <a:avLst/>
            <a:gdLst/>
            <a:ahLst/>
            <a:cxnLst/>
            <a:rect l="l" t="t" r="r" b="b"/>
            <a:pathLst>
              <a:path w="7825105" h="680085">
                <a:moveTo>
                  <a:pt x="7824838" y="0"/>
                </a:moveTo>
                <a:lnTo>
                  <a:pt x="0" y="0"/>
                </a:lnTo>
                <a:lnTo>
                  <a:pt x="0" y="337235"/>
                </a:lnTo>
                <a:lnTo>
                  <a:pt x="0" y="679767"/>
                </a:lnTo>
                <a:lnTo>
                  <a:pt x="7824838" y="679767"/>
                </a:lnTo>
                <a:lnTo>
                  <a:pt x="7824838" y="337235"/>
                </a:lnTo>
                <a:lnTo>
                  <a:pt x="782483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54836" y="3428470"/>
            <a:ext cx="901700" cy="7232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2650"/>
              </a:lnSpc>
              <a:spcBef>
                <a:spcPts val="345"/>
              </a:spcBef>
            </a:pPr>
            <a:r>
              <a:rPr sz="2350" spc="-35" dirty="0">
                <a:latin typeface="Courier New"/>
                <a:cs typeface="Courier New"/>
              </a:rPr>
              <a:t>FROM </a:t>
            </a:r>
            <a:r>
              <a:rPr sz="2350" spc="-1400" dirty="0">
                <a:latin typeface="Courier New"/>
                <a:cs typeface="Courier New"/>
              </a:rPr>
              <a:t> </a:t>
            </a:r>
            <a:r>
              <a:rPr sz="2350" spc="-35" dirty="0">
                <a:latin typeface="Courier New"/>
                <a:cs typeface="Courier New"/>
              </a:rPr>
              <a:t>WHERE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68478" y="3428470"/>
            <a:ext cx="4404360" cy="7232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735"/>
              </a:lnSpc>
              <a:spcBef>
                <a:spcPts val="114"/>
              </a:spcBef>
            </a:pPr>
            <a:r>
              <a:rPr sz="2350" spc="-35" dirty="0">
                <a:latin typeface="Courier New"/>
                <a:cs typeface="Courier New"/>
              </a:rPr>
              <a:t>Commande</a:t>
            </a:r>
            <a:endParaRPr sz="2350">
              <a:latin typeface="Courier New"/>
              <a:cs typeface="Courier New"/>
            </a:endParaRPr>
          </a:p>
          <a:p>
            <a:pPr marL="12700">
              <a:lnSpc>
                <a:spcPts val="2735"/>
              </a:lnSpc>
            </a:pPr>
            <a:r>
              <a:rPr sz="2350" spc="-30" dirty="0">
                <a:latin typeface="Courier New"/>
                <a:cs typeface="Courier New"/>
              </a:rPr>
              <a:t>dateCommande</a:t>
            </a:r>
            <a:r>
              <a:rPr sz="2350" spc="-135" dirty="0">
                <a:latin typeface="Courier New"/>
                <a:cs typeface="Courier New"/>
              </a:rPr>
              <a:t> </a:t>
            </a:r>
            <a:r>
              <a:rPr sz="2350" spc="25" dirty="0">
                <a:latin typeface="Courier New"/>
                <a:cs typeface="Courier New"/>
              </a:rPr>
              <a:t>&gt;</a:t>
            </a:r>
            <a:r>
              <a:rPr sz="2350" spc="-135" dirty="0">
                <a:latin typeface="Courier New"/>
                <a:cs typeface="Courier New"/>
              </a:rPr>
              <a:t> </a:t>
            </a:r>
            <a:r>
              <a:rPr sz="2350" spc="-35" dirty="0">
                <a:latin typeface="Courier New"/>
                <a:cs typeface="Courier New"/>
              </a:rPr>
              <a:t>05/07/2000</a:t>
            </a:r>
            <a:endParaRPr sz="2350">
              <a:latin typeface="Courier New"/>
              <a:cs typeface="Courier New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406775" y="4352925"/>
          <a:ext cx="2592705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dateCommande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3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30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30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30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539750" y="6057900"/>
            <a:ext cx="7993380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800" spc="-55" dirty="0">
                <a:latin typeface="Times New Roman"/>
                <a:cs typeface="Times New Roman"/>
              </a:rPr>
              <a:t>Algèbre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Times New Roman"/>
                <a:cs typeface="Times New Roman"/>
              </a:rPr>
              <a:t>relationnelle</a:t>
            </a:r>
            <a:r>
              <a:rPr sz="1800" spc="170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: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i="1" spc="-187" baseline="-20833" dirty="0">
                <a:latin typeface="Times New Roman"/>
                <a:cs typeface="Times New Roman"/>
              </a:rPr>
              <a:t>noClient</a:t>
            </a:r>
            <a:r>
              <a:rPr sz="2400" spc="-187" baseline="-20833" dirty="0">
                <a:latin typeface="Times New Roman"/>
                <a:cs typeface="Times New Roman"/>
              </a:rPr>
              <a:t>,</a:t>
            </a:r>
            <a:r>
              <a:rPr sz="2400" spc="37" baseline="-20833" dirty="0">
                <a:latin typeface="Times New Roman"/>
                <a:cs typeface="Times New Roman"/>
              </a:rPr>
              <a:t> </a:t>
            </a:r>
            <a:r>
              <a:rPr sz="2400" i="1" spc="-247" baseline="-20833" dirty="0">
                <a:latin typeface="Times New Roman"/>
                <a:cs typeface="Times New Roman"/>
              </a:rPr>
              <a:t>dateCommande</a:t>
            </a:r>
            <a:r>
              <a:rPr sz="2400" i="1" baseline="-20833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(</a:t>
            </a:r>
            <a:r>
              <a:rPr sz="2000" spc="-55" dirty="0">
                <a:solidFill>
                  <a:srgbClr val="401F00"/>
                </a:solidFill>
                <a:latin typeface="Symbol"/>
                <a:cs typeface="Symbol"/>
              </a:rPr>
              <a:t></a:t>
            </a:r>
            <a:r>
              <a:rPr sz="2000" spc="-45" dirty="0">
                <a:solidFill>
                  <a:srgbClr val="401F00"/>
                </a:solidFill>
                <a:latin typeface="Times New Roman"/>
                <a:cs typeface="Times New Roman"/>
              </a:rPr>
              <a:t> </a:t>
            </a:r>
            <a:r>
              <a:rPr sz="1575" spc="-75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dateCommande</a:t>
            </a:r>
            <a:r>
              <a:rPr sz="1575" spc="-30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 </a:t>
            </a:r>
            <a:r>
              <a:rPr sz="1575" spc="15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&gt;</a:t>
            </a:r>
            <a:r>
              <a:rPr sz="1575" spc="37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 </a:t>
            </a:r>
            <a:r>
              <a:rPr sz="1575" spc="-52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05/07/2000</a:t>
            </a:r>
            <a:r>
              <a:rPr sz="1575" spc="270" baseline="-21164" dirty="0">
                <a:solidFill>
                  <a:srgbClr val="401F00"/>
                </a:solidFill>
                <a:latin typeface="Microsoft Sans Serif"/>
                <a:cs typeface="Microsoft Sans Serif"/>
              </a:rPr>
              <a:t> </a:t>
            </a:r>
            <a:r>
              <a:rPr sz="1600" spc="-200" dirty="0">
                <a:solidFill>
                  <a:srgbClr val="401F00"/>
                </a:solidFill>
                <a:latin typeface="Microsoft Sans Serif"/>
                <a:cs typeface="Microsoft Sans Serif"/>
              </a:rPr>
              <a:t>(</a:t>
            </a:r>
            <a:r>
              <a:rPr sz="2400" i="1" spc="-200" dirty="0">
                <a:latin typeface="Times New Roman"/>
                <a:cs typeface="Times New Roman"/>
              </a:rPr>
              <a:t>Commande</a:t>
            </a:r>
            <a:r>
              <a:rPr sz="2400" spc="-200" dirty="0">
                <a:latin typeface="Times New Roman"/>
                <a:cs typeface="Times New Roman"/>
              </a:rPr>
              <a:t>))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905000" y="304800"/>
            <a:ext cx="49641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90" dirty="0"/>
              <a:t>Requêtes</a:t>
            </a:r>
            <a:r>
              <a:rPr sz="4300" spc="70" dirty="0"/>
              <a:t> </a:t>
            </a:r>
            <a:r>
              <a:rPr sz="4300" spc="-335" dirty="0"/>
              <a:t>SQL</a:t>
            </a:r>
            <a:r>
              <a:rPr sz="4300" spc="55" dirty="0"/>
              <a:t> </a:t>
            </a:r>
            <a:r>
              <a:rPr sz="4300" spc="-280" dirty="0"/>
              <a:t>simples</a:t>
            </a:r>
            <a:endParaRPr sz="4300" dirty="0"/>
          </a:p>
        </p:txBody>
      </p:sp>
      <p:grpSp>
        <p:nvGrpSpPr>
          <p:cNvPr id="17" name="object 17"/>
          <p:cNvGrpSpPr/>
          <p:nvPr/>
        </p:nvGrpSpPr>
        <p:grpSpPr>
          <a:xfrm>
            <a:off x="1319149" y="5410167"/>
            <a:ext cx="7825105" cy="1022985"/>
            <a:chOff x="1319149" y="5410167"/>
            <a:chExt cx="7825105" cy="1022985"/>
          </a:xfrm>
        </p:grpSpPr>
        <p:sp>
          <p:nvSpPr>
            <p:cNvPr id="18" name="object 18"/>
            <p:cNvSpPr/>
            <p:nvPr/>
          </p:nvSpPr>
          <p:spPr>
            <a:xfrm>
              <a:off x="1319149" y="5410174"/>
              <a:ext cx="7825105" cy="1022985"/>
            </a:xfrm>
            <a:custGeom>
              <a:avLst/>
              <a:gdLst/>
              <a:ahLst/>
              <a:cxnLst/>
              <a:rect l="l" t="t" r="r" b="b"/>
              <a:pathLst>
                <a:path w="7825105" h="1022985">
                  <a:moveTo>
                    <a:pt x="7824838" y="0"/>
                  </a:moveTo>
                  <a:lnTo>
                    <a:pt x="0" y="0"/>
                  </a:lnTo>
                  <a:lnTo>
                    <a:pt x="0" y="342607"/>
                  </a:lnTo>
                  <a:lnTo>
                    <a:pt x="0" y="679843"/>
                  </a:lnTo>
                  <a:lnTo>
                    <a:pt x="0" y="1022375"/>
                  </a:lnTo>
                  <a:lnTo>
                    <a:pt x="4123169" y="1022375"/>
                  </a:lnTo>
                  <a:lnTo>
                    <a:pt x="4123169" y="679843"/>
                  </a:lnTo>
                  <a:lnTo>
                    <a:pt x="5350383" y="679843"/>
                  </a:lnTo>
                  <a:lnTo>
                    <a:pt x="5350383" y="1022375"/>
                  </a:lnTo>
                  <a:lnTo>
                    <a:pt x="7824838" y="1022375"/>
                  </a:lnTo>
                  <a:lnTo>
                    <a:pt x="7824838" y="679843"/>
                  </a:lnTo>
                  <a:lnTo>
                    <a:pt x="7824838" y="342607"/>
                  </a:lnTo>
                  <a:lnTo>
                    <a:pt x="782483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42323" y="6090016"/>
              <a:ext cx="1227455" cy="342900"/>
            </a:xfrm>
            <a:custGeom>
              <a:avLst/>
              <a:gdLst/>
              <a:ahLst/>
              <a:cxnLst/>
              <a:rect l="l" t="t" r="r" b="b"/>
              <a:pathLst>
                <a:path w="1227454" h="342900">
                  <a:moveTo>
                    <a:pt x="1227213" y="0"/>
                  </a:moveTo>
                  <a:lnTo>
                    <a:pt x="0" y="0"/>
                  </a:lnTo>
                  <a:lnTo>
                    <a:pt x="0" y="342612"/>
                  </a:lnTo>
                  <a:lnTo>
                    <a:pt x="1227213" y="342612"/>
                  </a:lnTo>
                  <a:lnTo>
                    <a:pt x="122721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14602" y="1379877"/>
            <a:ext cx="7339330" cy="50355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354965" algn="l"/>
                <a:tab pos="355600" algn="l"/>
              </a:tabLst>
            </a:pPr>
            <a:r>
              <a:rPr sz="2800" spc="175" dirty="0">
                <a:latin typeface="Cambria"/>
                <a:cs typeface="Cambria"/>
              </a:rPr>
              <a:t>Recherche</a:t>
            </a:r>
            <a:r>
              <a:rPr sz="2800" spc="260" dirty="0">
                <a:latin typeface="Cambria"/>
                <a:cs typeface="Cambria"/>
              </a:rPr>
              <a:t> </a:t>
            </a:r>
            <a:r>
              <a:rPr sz="2800" spc="165" dirty="0">
                <a:latin typeface="Cambria"/>
                <a:cs typeface="Cambria"/>
              </a:rPr>
              <a:t>des</a:t>
            </a:r>
            <a:r>
              <a:rPr sz="2800" spc="280" dirty="0">
                <a:latin typeface="Cambria"/>
                <a:cs typeface="Cambria"/>
              </a:rPr>
              <a:t> </a:t>
            </a:r>
            <a:r>
              <a:rPr sz="2800" spc="155" dirty="0">
                <a:latin typeface="Cambria"/>
                <a:cs typeface="Cambria"/>
              </a:rPr>
              <a:t>valeurs</a:t>
            </a:r>
            <a:r>
              <a:rPr sz="2800" spc="280" dirty="0">
                <a:latin typeface="Cambria"/>
                <a:cs typeface="Cambria"/>
              </a:rPr>
              <a:t> </a:t>
            </a:r>
            <a:r>
              <a:rPr sz="2800" spc="180" dirty="0">
                <a:latin typeface="Cambria"/>
                <a:cs typeface="Cambria"/>
              </a:rPr>
              <a:t>nulles</a:t>
            </a:r>
            <a:endParaRPr sz="2800">
              <a:latin typeface="Cambria"/>
              <a:cs typeface="Cambria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lr>
                <a:srgbClr val="3891A7"/>
              </a:buClr>
              <a:buSzPct val="64285"/>
              <a:buFont typeface="Verdana"/>
              <a:buChar char="◦"/>
              <a:tabLst>
                <a:tab pos="756285" algn="l"/>
                <a:tab pos="756920" algn="l"/>
              </a:tabLst>
            </a:pPr>
            <a:r>
              <a:rPr sz="2800" spc="345" dirty="0">
                <a:latin typeface="Cambria"/>
                <a:cs typeface="Cambria"/>
              </a:rPr>
              <a:t>On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spc="140" dirty="0">
                <a:latin typeface="Cambria"/>
                <a:cs typeface="Cambria"/>
              </a:rPr>
              <a:t>utilise</a:t>
            </a:r>
            <a:r>
              <a:rPr sz="2800" spc="254" dirty="0">
                <a:latin typeface="Cambria"/>
                <a:cs typeface="Cambria"/>
              </a:rPr>
              <a:t> </a:t>
            </a:r>
            <a:r>
              <a:rPr sz="2800" spc="130" dirty="0">
                <a:latin typeface="Cambria"/>
                <a:cs typeface="Cambria"/>
              </a:rPr>
              <a:t>l’expression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b="1" spc="275" dirty="0">
                <a:latin typeface="Cambria"/>
                <a:cs typeface="Cambria"/>
              </a:rPr>
              <a:t>IS</a:t>
            </a:r>
            <a:r>
              <a:rPr sz="2800" b="1" spc="330" dirty="0">
                <a:latin typeface="Cambria"/>
                <a:cs typeface="Cambria"/>
              </a:rPr>
              <a:t> </a:t>
            </a:r>
            <a:r>
              <a:rPr sz="2800" b="1" spc="45" dirty="0">
                <a:latin typeface="Cambria"/>
                <a:cs typeface="Cambria"/>
              </a:rPr>
              <a:t>[NOT]</a:t>
            </a:r>
            <a:r>
              <a:rPr sz="2800" b="1" spc="345" dirty="0">
                <a:latin typeface="Cambria"/>
                <a:cs typeface="Cambria"/>
              </a:rPr>
              <a:t> </a:t>
            </a:r>
            <a:r>
              <a:rPr sz="2800" b="1" spc="200" dirty="0">
                <a:latin typeface="Cambria"/>
                <a:cs typeface="Cambria"/>
              </a:rPr>
              <a:t>NULL</a:t>
            </a:r>
            <a:endParaRPr sz="2800">
              <a:latin typeface="Cambria"/>
              <a:cs typeface="Cambria"/>
            </a:endParaRPr>
          </a:p>
          <a:p>
            <a:pPr marL="756285" marR="143510" lvl="1" indent="-287020">
              <a:lnSpc>
                <a:spcPct val="100000"/>
              </a:lnSpc>
              <a:spcBef>
                <a:spcPts val="675"/>
              </a:spcBef>
              <a:buClr>
                <a:srgbClr val="3891A7"/>
              </a:buClr>
              <a:buSzPct val="64285"/>
              <a:buFont typeface="Verdana"/>
              <a:buChar char="◦"/>
              <a:tabLst>
                <a:tab pos="756285" algn="l"/>
                <a:tab pos="756920" algn="l"/>
              </a:tabLst>
            </a:pPr>
            <a:r>
              <a:rPr sz="2800" b="1" spc="270" dirty="0">
                <a:latin typeface="Cambria"/>
                <a:cs typeface="Cambria"/>
              </a:rPr>
              <a:t>IS</a:t>
            </a:r>
            <a:r>
              <a:rPr sz="2800" b="1" spc="330" dirty="0">
                <a:latin typeface="Cambria"/>
                <a:cs typeface="Cambria"/>
              </a:rPr>
              <a:t> </a:t>
            </a:r>
            <a:r>
              <a:rPr sz="2800" b="1" spc="200" dirty="0">
                <a:latin typeface="Cambria"/>
                <a:cs typeface="Cambria"/>
              </a:rPr>
              <a:t>NULL</a:t>
            </a:r>
            <a:r>
              <a:rPr sz="2800" b="1" spc="295" dirty="0">
                <a:latin typeface="Cambria"/>
                <a:cs typeface="Cambria"/>
              </a:rPr>
              <a:t> </a:t>
            </a:r>
            <a:r>
              <a:rPr sz="2800" spc="145" dirty="0">
                <a:latin typeface="Cambria"/>
                <a:cs typeface="Cambria"/>
              </a:rPr>
              <a:t>est</a:t>
            </a:r>
            <a:r>
              <a:rPr sz="2800" spc="275" dirty="0">
                <a:latin typeface="Cambria"/>
                <a:cs typeface="Cambria"/>
              </a:rPr>
              <a:t> </a:t>
            </a:r>
            <a:r>
              <a:rPr sz="2800" spc="95" dirty="0">
                <a:latin typeface="Cambria"/>
                <a:cs typeface="Cambria"/>
              </a:rPr>
              <a:t>vraie</a:t>
            </a:r>
            <a:r>
              <a:rPr sz="2800" spc="275" dirty="0">
                <a:latin typeface="Cambria"/>
                <a:cs typeface="Cambria"/>
              </a:rPr>
              <a:t> </a:t>
            </a:r>
            <a:r>
              <a:rPr sz="2800" spc="150" dirty="0">
                <a:latin typeface="Cambria"/>
                <a:cs typeface="Cambria"/>
              </a:rPr>
              <a:t>si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spc="95" dirty="0">
                <a:latin typeface="Cambria"/>
                <a:cs typeface="Cambria"/>
              </a:rPr>
              <a:t>et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seulement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spc="150" dirty="0">
                <a:latin typeface="Cambria"/>
                <a:cs typeface="Cambria"/>
              </a:rPr>
              <a:t>si </a:t>
            </a:r>
            <a:r>
              <a:rPr sz="2800" spc="155" dirty="0">
                <a:latin typeface="Cambria"/>
                <a:cs typeface="Cambria"/>
              </a:rPr>
              <a:t> </a:t>
            </a:r>
            <a:r>
              <a:rPr sz="2800" spc="165" dirty="0">
                <a:latin typeface="Cambria"/>
                <a:cs typeface="Cambria"/>
              </a:rPr>
              <a:t>la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spc="140" dirty="0">
                <a:latin typeface="Cambria"/>
                <a:cs typeface="Cambria"/>
              </a:rPr>
              <a:t>valeur</a:t>
            </a:r>
            <a:r>
              <a:rPr sz="2800" spc="280" dirty="0">
                <a:latin typeface="Cambria"/>
                <a:cs typeface="Cambria"/>
              </a:rPr>
              <a:t> </a:t>
            </a:r>
            <a:r>
              <a:rPr sz="2800" spc="155" dirty="0">
                <a:latin typeface="Cambria"/>
                <a:cs typeface="Cambria"/>
              </a:rPr>
              <a:t>associée</a:t>
            </a:r>
            <a:r>
              <a:rPr sz="2800" spc="260" dirty="0">
                <a:latin typeface="Cambria"/>
                <a:cs typeface="Cambria"/>
              </a:rPr>
              <a:t> </a:t>
            </a:r>
            <a:r>
              <a:rPr sz="2800" spc="145" dirty="0">
                <a:latin typeface="Cambria"/>
                <a:cs typeface="Cambria"/>
              </a:rPr>
              <a:t>est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spc="175" dirty="0">
                <a:latin typeface="Cambria"/>
                <a:cs typeface="Cambria"/>
              </a:rPr>
              <a:t>absente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spc="90" dirty="0">
                <a:latin typeface="Cambria"/>
                <a:cs typeface="Cambria"/>
              </a:rPr>
              <a:t>(valeur </a:t>
            </a:r>
            <a:r>
              <a:rPr sz="2800" spc="-600" dirty="0">
                <a:latin typeface="Cambria"/>
                <a:cs typeface="Cambria"/>
              </a:rPr>
              <a:t> </a:t>
            </a:r>
            <a:r>
              <a:rPr sz="2800" spc="100" dirty="0">
                <a:latin typeface="Cambria"/>
                <a:cs typeface="Cambria"/>
              </a:rPr>
              <a:t>nulle)</a:t>
            </a:r>
            <a:endParaRPr sz="2800">
              <a:latin typeface="Cambria"/>
              <a:cs typeface="Cambria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lr>
                <a:srgbClr val="3891A7"/>
              </a:buClr>
              <a:buSzPct val="64285"/>
              <a:buFont typeface="Verdana"/>
              <a:buChar char="◦"/>
              <a:tabLst>
                <a:tab pos="756285" algn="l"/>
                <a:tab pos="756920" algn="l"/>
              </a:tabLst>
            </a:pPr>
            <a:r>
              <a:rPr sz="2800" spc="185" dirty="0">
                <a:latin typeface="Cambria"/>
                <a:cs typeface="Cambria"/>
              </a:rPr>
              <a:t>Exemple</a:t>
            </a:r>
            <a:endParaRPr sz="2800">
              <a:latin typeface="Cambria"/>
              <a:cs typeface="Cambria"/>
            </a:endParaRPr>
          </a:p>
          <a:p>
            <a:pPr marL="1155065" marR="127000" indent="-228600">
              <a:lnSpc>
                <a:spcPct val="100000"/>
              </a:lnSpc>
              <a:spcBef>
                <a:spcPts val="595"/>
              </a:spcBef>
              <a:tabLst>
                <a:tab pos="1155065" algn="l"/>
              </a:tabLst>
            </a:pPr>
            <a:r>
              <a:rPr sz="1900" spc="-44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400" spc="170" dirty="0">
                <a:latin typeface="Cambria"/>
                <a:cs typeface="Cambria"/>
              </a:rPr>
              <a:t>Donnez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120" dirty="0">
                <a:latin typeface="Cambria"/>
                <a:cs typeface="Cambria"/>
              </a:rPr>
              <a:t>les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noms</a:t>
            </a:r>
            <a:r>
              <a:rPr sz="2400" spc="229" dirty="0">
                <a:latin typeface="Cambria"/>
                <a:cs typeface="Cambria"/>
              </a:rPr>
              <a:t> </a:t>
            </a:r>
            <a:r>
              <a:rPr sz="2400" spc="145" dirty="0">
                <a:latin typeface="Cambria"/>
                <a:cs typeface="Cambria"/>
              </a:rPr>
              <a:t>des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120" dirty="0">
                <a:latin typeface="Cambria"/>
                <a:cs typeface="Cambria"/>
              </a:rPr>
              <a:t>employés</a:t>
            </a:r>
            <a:r>
              <a:rPr sz="2400" spc="240" dirty="0">
                <a:latin typeface="Cambria"/>
                <a:cs typeface="Cambria"/>
              </a:rPr>
              <a:t> </a:t>
            </a:r>
            <a:r>
              <a:rPr sz="2400" spc="140" dirty="0">
                <a:latin typeface="Cambria"/>
                <a:cs typeface="Cambria"/>
              </a:rPr>
              <a:t>qui</a:t>
            </a:r>
            <a:r>
              <a:rPr sz="2400" spc="229" dirty="0">
                <a:latin typeface="Cambria"/>
                <a:cs typeface="Cambria"/>
              </a:rPr>
              <a:t> </a:t>
            </a:r>
            <a:r>
              <a:rPr sz="2400" spc="114" dirty="0">
                <a:latin typeface="Cambria"/>
                <a:cs typeface="Cambria"/>
              </a:rPr>
              <a:t>n'ont </a:t>
            </a:r>
            <a:r>
              <a:rPr sz="2400" spc="-515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pas</a:t>
            </a:r>
            <a:r>
              <a:rPr sz="2400" spc="204" dirty="0">
                <a:latin typeface="Cambria"/>
                <a:cs typeface="Cambria"/>
              </a:rPr>
              <a:t> </a:t>
            </a:r>
            <a:r>
              <a:rPr sz="2400" spc="114" dirty="0">
                <a:latin typeface="Cambria"/>
                <a:cs typeface="Cambria"/>
              </a:rPr>
              <a:t>de</a:t>
            </a:r>
            <a:r>
              <a:rPr sz="2400" spc="235" dirty="0">
                <a:latin typeface="Cambria"/>
                <a:cs typeface="Cambria"/>
              </a:rPr>
              <a:t> </a:t>
            </a:r>
            <a:r>
              <a:rPr sz="2400" spc="130" dirty="0">
                <a:latin typeface="Cambria"/>
                <a:cs typeface="Cambria"/>
              </a:rPr>
              <a:t>salaire</a:t>
            </a:r>
            <a:r>
              <a:rPr sz="2400" spc="220" dirty="0">
                <a:latin typeface="Cambria"/>
                <a:cs typeface="Cambria"/>
              </a:rPr>
              <a:t> </a:t>
            </a:r>
            <a:r>
              <a:rPr sz="2400" spc="85" dirty="0">
                <a:latin typeface="Cambria"/>
                <a:cs typeface="Cambria"/>
              </a:rPr>
              <a:t>fixe</a:t>
            </a:r>
            <a:endParaRPr sz="2400">
              <a:latin typeface="Cambria"/>
              <a:cs typeface="Cambria"/>
            </a:endParaRPr>
          </a:p>
          <a:p>
            <a:pPr marL="711200">
              <a:lnSpc>
                <a:spcPts val="2760"/>
              </a:lnSpc>
              <a:spcBef>
                <a:spcPts val="2070"/>
              </a:spcBef>
              <a:tabLst>
                <a:tab pos="2524760" algn="l"/>
              </a:tabLst>
            </a:pPr>
            <a:r>
              <a:rPr sz="2350" spc="-25" dirty="0">
                <a:latin typeface="Courier New"/>
                <a:cs typeface="Courier New"/>
              </a:rPr>
              <a:t>SELECT	N°SS,</a:t>
            </a:r>
            <a:r>
              <a:rPr sz="2350" spc="-140" dirty="0">
                <a:latin typeface="Courier New"/>
                <a:cs typeface="Courier New"/>
              </a:rPr>
              <a:t> </a:t>
            </a:r>
            <a:r>
              <a:rPr sz="2350" spc="-35" dirty="0">
                <a:latin typeface="Courier New"/>
                <a:cs typeface="Courier New"/>
              </a:rPr>
              <a:t>Nom</a:t>
            </a:r>
            <a:endParaRPr sz="2350">
              <a:latin typeface="Courier New"/>
              <a:cs typeface="Courier New"/>
            </a:endParaRPr>
          </a:p>
          <a:p>
            <a:pPr marL="711200">
              <a:lnSpc>
                <a:spcPts val="2675"/>
              </a:lnSpc>
              <a:tabLst>
                <a:tab pos="2524760" algn="l"/>
              </a:tabLst>
            </a:pPr>
            <a:r>
              <a:rPr sz="2350" spc="-20" dirty="0">
                <a:latin typeface="Courier New"/>
                <a:cs typeface="Courier New"/>
              </a:rPr>
              <a:t>FROM	</a:t>
            </a:r>
            <a:r>
              <a:rPr sz="2350" spc="-35" dirty="0">
                <a:latin typeface="Courier New"/>
                <a:cs typeface="Courier New"/>
              </a:rPr>
              <a:t>Employé</a:t>
            </a:r>
            <a:endParaRPr sz="2350">
              <a:latin typeface="Courier New"/>
              <a:cs typeface="Courier New"/>
            </a:endParaRPr>
          </a:p>
          <a:p>
            <a:pPr marL="711200">
              <a:lnSpc>
                <a:spcPts val="2735"/>
              </a:lnSpc>
              <a:tabLst>
                <a:tab pos="2524760" algn="l"/>
              </a:tabLst>
            </a:pPr>
            <a:r>
              <a:rPr sz="2350" spc="-25" dirty="0">
                <a:latin typeface="Courier New"/>
                <a:cs typeface="Courier New"/>
              </a:rPr>
              <a:t>WHERE	</a:t>
            </a:r>
            <a:r>
              <a:rPr sz="2350" spc="-30" dirty="0">
                <a:latin typeface="Courier New"/>
                <a:cs typeface="Courier New"/>
              </a:rPr>
              <a:t>Salaire</a:t>
            </a:r>
            <a:r>
              <a:rPr sz="2350" spc="-110" dirty="0">
                <a:latin typeface="Courier New"/>
                <a:cs typeface="Courier New"/>
              </a:rPr>
              <a:t> </a:t>
            </a:r>
            <a:r>
              <a:rPr sz="2350" spc="-5" dirty="0">
                <a:latin typeface="Courier New"/>
                <a:cs typeface="Courier New"/>
              </a:rPr>
              <a:t>IS</a:t>
            </a:r>
            <a:r>
              <a:rPr sz="2350" spc="-120" dirty="0">
                <a:latin typeface="Courier New"/>
                <a:cs typeface="Courier New"/>
              </a:rPr>
              <a:t> </a:t>
            </a:r>
            <a:r>
              <a:rPr sz="2350" spc="-35" dirty="0">
                <a:latin typeface="Courier New"/>
                <a:cs typeface="Courier New"/>
              </a:rPr>
              <a:t>NULL</a:t>
            </a:r>
            <a:endParaRPr sz="2350">
              <a:latin typeface="Courier New"/>
              <a:cs typeface="Courier New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686050" y="573088"/>
            <a:ext cx="6457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latin typeface="Verdana"/>
                <a:cs typeface="Verdana"/>
              </a:rPr>
              <a:t>Le</a:t>
            </a:r>
            <a:r>
              <a:rPr sz="3200" spc="-320" dirty="0">
                <a:latin typeface="Verdana"/>
                <a:cs typeface="Verdana"/>
              </a:rPr>
              <a:t>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185" dirty="0">
                <a:latin typeface="Verdana"/>
                <a:cs typeface="Verdana"/>
              </a:rPr>
              <a:t>l</a:t>
            </a:r>
            <a:r>
              <a:rPr sz="3200" spc="-175" dirty="0">
                <a:latin typeface="Verdana"/>
                <a:cs typeface="Verdana"/>
              </a:rPr>
              <a:t>i</a:t>
            </a:r>
            <a:r>
              <a:rPr sz="3200" spc="-365" dirty="0">
                <a:latin typeface="Verdana"/>
                <a:cs typeface="Verdana"/>
              </a:rPr>
              <a:t>mites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555" dirty="0">
                <a:latin typeface="Verdana"/>
                <a:cs typeface="Verdana"/>
              </a:rPr>
              <a:t>à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375" dirty="0">
                <a:latin typeface="Verdana"/>
                <a:cs typeface="Verdana"/>
              </a:rPr>
              <a:t>l‟</a:t>
            </a:r>
            <a:r>
              <a:rPr sz="3200" spc="-630" dirty="0">
                <a:latin typeface="Verdana"/>
                <a:cs typeface="Verdana"/>
              </a:rPr>
              <a:t>u</a:t>
            </a:r>
            <a:r>
              <a:rPr sz="3200" spc="-195" dirty="0">
                <a:latin typeface="Verdana"/>
                <a:cs typeface="Verdana"/>
              </a:rPr>
              <a:t>ti</a:t>
            </a:r>
            <a:r>
              <a:rPr sz="3200" spc="-155" dirty="0">
                <a:latin typeface="Verdana"/>
                <a:cs typeface="Verdana"/>
              </a:rPr>
              <a:t>l</a:t>
            </a:r>
            <a:r>
              <a:rPr sz="3200" spc="-340" dirty="0">
                <a:latin typeface="Verdana"/>
                <a:cs typeface="Verdana"/>
              </a:rPr>
              <a:t>isat</a:t>
            </a:r>
            <a:r>
              <a:rPr sz="3200" spc="-220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on </a:t>
            </a:r>
            <a:r>
              <a:rPr sz="3200" spc="-390" dirty="0">
                <a:latin typeface="Verdana"/>
                <a:cs typeface="Verdana"/>
              </a:rPr>
              <a:t>des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280" dirty="0">
                <a:latin typeface="Verdana"/>
                <a:cs typeface="Verdana"/>
              </a:rPr>
              <a:t>f</a:t>
            </a:r>
            <a:r>
              <a:rPr sz="3200" spc="-210" dirty="0">
                <a:latin typeface="Verdana"/>
                <a:cs typeface="Verdana"/>
              </a:rPr>
              <a:t>i</a:t>
            </a:r>
            <a:r>
              <a:rPr sz="3200" spc="-350" dirty="0">
                <a:latin typeface="Verdana"/>
                <a:cs typeface="Verdana"/>
              </a:rPr>
              <a:t>ch</a:t>
            </a:r>
            <a:r>
              <a:rPr sz="3200" spc="-165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ers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85" dirty="0"/>
              <a:t>(1)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1432305"/>
            <a:ext cx="7022465" cy="29248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5910" marR="861060" indent="-283845">
              <a:lnSpc>
                <a:spcPts val="2590"/>
              </a:lnSpc>
              <a:spcBef>
                <a:spcPts val="42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54" dirty="0">
                <a:latin typeface="Verdana"/>
                <a:cs typeface="Verdana"/>
              </a:rPr>
              <a:t>L‟utilisation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des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15" dirty="0">
                <a:latin typeface="Verdana"/>
                <a:cs typeface="Verdana"/>
              </a:rPr>
              <a:t>fichiers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85" dirty="0">
                <a:latin typeface="Verdana"/>
                <a:cs typeface="Verdana"/>
              </a:rPr>
              <a:t>impose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420" dirty="0">
                <a:latin typeface="Verdana"/>
                <a:cs typeface="Verdana"/>
              </a:rPr>
              <a:t>à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245" dirty="0">
                <a:latin typeface="Verdana"/>
                <a:cs typeface="Verdana"/>
              </a:rPr>
              <a:t>l‟utilisateur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de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connaître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400" spc="-140" dirty="0">
                <a:latin typeface="Verdana"/>
                <a:cs typeface="Verdana"/>
              </a:rPr>
              <a:t>l</a:t>
            </a:r>
            <a:r>
              <a:rPr sz="2400" spc="-285" dirty="0">
                <a:latin typeface="Verdana"/>
                <a:cs typeface="Verdana"/>
              </a:rPr>
              <a:t>e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380" dirty="0">
                <a:latin typeface="Verdana"/>
                <a:cs typeface="Verdana"/>
              </a:rPr>
              <a:t>m</a:t>
            </a:r>
            <a:r>
              <a:rPr sz="2400" spc="-250" dirty="0">
                <a:latin typeface="Verdana"/>
                <a:cs typeface="Verdana"/>
              </a:rPr>
              <a:t>o</a:t>
            </a:r>
            <a:r>
              <a:rPr sz="2400" spc="-280" dirty="0">
                <a:latin typeface="Verdana"/>
                <a:cs typeface="Verdana"/>
              </a:rPr>
              <a:t>de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325" dirty="0">
                <a:latin typeface="Verdana"/>
                <a:cs typeface="Verdana"/>
              </a:rPr>
              <a:t>d‟accès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305" dirty="0">
                <a:latin typeface="Verdana"/>
                <a:cs typeface="Verdana"/>
              </a:rPr>
              <a:t>(séquen</a:t>
            </a:r>
            <a:r>
              <a:rPr sz="2400" spc="-200" dirty="0">
                <a:latin typeface="Verdana"/>
                <a:cs typeface="Verdana"/>
              </a:rPr>
              <a:t>t</a:t>
            </a:r>
            <a:r>
              <a:rPr sz="2400" spc="-215" dirty="0">
                <a:latin typeface="Verdana"/>
                <a:cs typeface="Verdana"/>
              </a:rPr>
              <a:t>ie</a:t>
            </a:r>
            <a:r>
              <a:rPr sz="2400" spc="-135" dirty="0">
                <a:latin typeface="Verdana"/>
                <a:cs typeface="Verdana"/>
              </a:rPr>
              <a:t>l</a:t>
            </a:r>
            <a:r>
              <a:rPr sz="2400" spc="-140" dirty="0">
                <a:latin typeface="Verdana"/>
                <a:cs typeface="Verdana"/>
              </a:rPr>
              <a:t>l</a:t>
            </a:r>
            <a:r>
              <a:rPr sz="2400" spc="-240" dirty="0">
                <a:latin typeface="Verdana"/>
                <a:cs typeface="Verdana"/>
              </a:rPr>
              <a:t>e</a:t>
            </a:r>
            <a:r>
              <a:rPr sz="2400" spc="-350" dirty="0">
                <a:latin typeface="Verdana"/>
                <a:cs typeface="Verdana"/>
              </a:rPr>
              <a:t>,</a:t>
            </a:r>
            <a:r>
              <a:rPr sz="2400" spc="-450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index</a:t>
            </a:r>
            <a:r>
              <a:rPr sz="2400" spc="-275" dirty="0">
                <a:latin typeface="Verdana"/>
                <a:cs typeface="Verdana"/>
              </a:rPr>
              <a:t>é</a:t>
            </a:r>
            <a:r>
              <a:rPr sz="2400" spc="-240" dirty="0">
                <a:latin typeface="Verdana"/>
                <a:cs typeface="Verdana"/>
              </a:rPr>
              <a:t>e</a:t>
            </a:r>
            <a:r>
              <a:rPr sz="2400" spc="-350" dirty="0">
                <a:latin typeface="Verdana"/>
                <a:cs typeface="Verdana"/>
              </a:rPr>
              <a:t>,</a:t>
            </a:r>
            <a:r>
              <a:rPr sz="2400" spc="-434" dirty="0">
                <a:latin typeface="Verdana"/>
                <a:cs typeface="Verdana"/>
              </a:rPr>
              <a:t> </a:t>
            </a:r>
            <a:r>
              <a:rPr sz="2400" spc="60" dirty="0">
                <a:latin typeface="Verdana"/>
                <a:cs typeface="Verdana"/>
              </a:rPr>
              <a:t>…)</a:t>
            </a:r>
            <a:endParaRPr sz="2400">
              <a:latin typeface="Verdana"/>
              <a:cs typeface="Verdana"/>
            </a:endParaRPr>
          </a:p>
          <a:p>
            <a:pPr marL="570230" marR="5080" lvl="1" indent="-238125">
              <a:lnSpc>
                <a:spcPts val="2590"/>
              </a:lnSpc>
              <a:spcBef>
                <a:spcPts val="64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400" spc="-280" dirty="0">
                <a:latin typeface="Verdana"/>
                <a:cs typeface="Verdana"/>
              </a:rPr>
              <a:t>la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225" dirty="0">
                <a:latin typeface="Verdana"/>
                <a:cs typeface="Verdana"/>
              </a:rPr>
              <a:t>localisation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des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15" dirty="0">
                <a:latin typeface="Verdana"/>
                <a:cs typeface="Verdana"/>
              </a:rPr>
              <a:t>fichiers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95" dirty="0">
                <a:latin typeface="Verdana"/>
                <a:cs typeface="Verdana"/>
              </a:rPr>
              <a:t>qu‟il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215" dirty="0">
                <a:latin typeface="Verdana"/>
                <a:cs typeface="Verdana"/>
              </a:rPr>
              <a:t>utilise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85" dirty="0">
                <a:latin typeface="Verdana"/>
                <a:cs typeface="Verdana"/>
              </a:rPr>
              <a:t>afin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de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15" dirty="0">
                <a:latin typeface="Verdana"/>
                <a:cs typeface="Verdana"/>
              </a:rPr>
              <a:t>pouvoir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acc</a:t>
            </a:r>
            <a:r>
              <a:rPr sz="2400" spc="-204" dirty="0">
                <a:latin typeface="Microsoft Sans Serif"/>
                <a:cs typeface="Microsoft Sans Serif"/>
              </a:rPr>
              <a:t>é</a:t>
            </a:r>
            <a:r>
              <a:rPr sz="2400" spc="-50" dirty="0">
                <a:latin typeface="Microsoft Sans Serif"/>
                <a:cs typeface="Microsoft Sans Serif"/>
              </a:rPr>
              <a:t>der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aux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in</a:t>
            </a:r>
            <a:r>
              <a:rPr sz="2400" spc="-85" dirty="0">
                <a:latin typeface="Microsoft Sans Serif"/>
                <a:cs typeface="Microsoft Sans Serif"/>
              </a:rPr>
              <a:t>f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15" dirty="0">
                <a:latin typeface="Microsoft Sans Serif"/>
                <a:cs typeface="Microsoft Sans Serif"/>
              </a:rPr>
              <a:t>m</a:t>
            </a:r>
            <a:r>
              <a:rPr sz="2400" spc="-105" dirty="0">
                <a:latin typeface="Microsoft Sans Serif"/>
                <a:cs typeface="Microsoft Sans Serif"/>
              </a:rPr>
              <a:t>ations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dont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i</a:t>
            </a:r>
            <a:r>
              <a:rPr sz="2400" spc="-25" dirty="0">
                <a:latin typeface="Microsoft Sans Serif"/>
                <a:cs typeface="Microsoft Sans Serif"/>
              </a:rPr>
              <a:t>l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besoin.</a:t>
            </a:r>
            <a:endParaRPr sz="2400">
              <a:latin typeface="Microsoft Sans Serif"/>
              <a:cs typeface="Microsoft Sans Serif"/>
            </a:endParaRPr>
          </a:p>
          <a:p>
            <a:pPr marL="570230" marR="220979" lvl="1" indent="-238125" algn="just">
              <a:lnSpc>
                <a:spcPts val="259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45" dirty="0">
                <a:latin typeface="Microsoft Sans Serif"/>
                <a:cs typeface="Microsoft Sans Serif"/>
              </a:rPr>
              <a:t>créer </a:t>
            </a:r>
            <a:r>
              <a:rPr sz="2400" spc="-150" dirty="0">
                <a:latin typeface="Microsoft Sans Serif"/>
                <a:cs typeface="Microsoft Sans Serif"/>
              </a:rPr>
              <a:t>de </a:t>
            </a:r>
            <a:r>
              <a:rPr sz="2400" spc="-140" dirty="0">
                <a:latin typeface="Microsoft Sans Serif"/>
                <a:cs typeface="Microsoft Sans Serif"/>
              </a:rPr>
              <a:t>nouveaux </a:t>
            </a:r>
            <a:r>
              <a:rPr sz="2400" spc="-90" dirty="0">
                <a:latin typeface="Microsoft Sans Serif"/>
                <a:cs typeface="Microsoft Sans Serif"/>
              </a:rPr>
              <a:t>fichiers </a:t>
            </a:r>
            <a:r>
              <a:rPr sz="2400" spc="-100" dirty="0">
                <a:latin typeface="Microsoft Sans Serif"/>
                <a:cs typeface="Microsoft Sans Serif"/>
              </a:rPr>
              <a:t>qui </a:t>
            </a:r>
            <a:r>
              <a:rPr sz="2400" spc="-45" dirty="0">
                <a:latin typeface="Microsoft Sans Serif"/>
                <a:cs typeface="Microsoft Sans Serif"/>
              </a:rPr>
              <a:t>contiendront </a:t>
            </a:r>
            <a:r>
              <a:rPr sz="2400" spc="-70" dirty="0">
                <a:latin typeface="Microsoft Sans Serif"/>
                <a:cs typeface="Microsoft Sans Serif"/>
              </a:rPr>
              <a:t>peut- 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-210" dirty="0">
                <a:latin typeface="Verdana"/>
                <a:cs typeface="Verdana"/>
              </a:rPr>
              <a:t>être </a:t>
            </a:r>
            <a:r>
              <a:rPr sz="2400" spc="-295" dirty="0">
                <a:latin typeface="Verdana"/>
                <a:cs typeface="Verdana"/>
              </a:rPr>
              <a:t>des </a:t>
            </a:r>
            <a:r>
              <a:rPr sz="2400" spc="-245" dirty="0">
                <a:latin typeface="Verdana"/>
                <a:cs typeface="Verdana"/>
              </a:rPr>
              <a:t>informations </a:t>
            </a:r>
            <a:r>
              <a:rPr sz="2400" spc="-320" dirty="0">
                <a:latin typeface="Verdana"/>
                <a:cs typeface="Verdana"/>
              </a:rPr>
              <a:t>déjà </a:t>
            </a:r>
            <a:r>
              <a:rPr sz="2400" spc="-260" dirty="0">
                <a:latin typeface="Verdana"/>
                <a:cs typeface="Verdana"/>
              </a:rPr>
              <a:t>présentes </a:t>
            </a:r>
            <a:r>
              <a:rPr sz="2400" spc="-340" dirty="0">
                <a:latin typeface="Verdana"/>
                <a:cs typeface="Verdana"/>
              </a:rPr>
              <a:t>dans </a:t>
            </a:r>
            <a:r>
              <a:rPr sz="2400" spc="-310" dirty="0">
                <a:latin typeface="Verdana"/>
                <a:cs typeface="Verdana"/>
              </a:rPr>
              <a:t>d‟autres </a:t>
            </a:r>
            <a:r>
              <a:rPr sz="2400" spc="-305" dirty="0">
                <a:latin typeface="Verdana"/>
                <a:cs typeface="Verdana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fichiers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43376" y="4187888"/>
            <a:ext cx="3215005" cy="2599055"/>
            <a:chOff x="3643376" y="4187888"/>
            <a:chExt cx="3215005" cy="259905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2350" y="4319587"/>
              <a:ext cx="490537" cy="5286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4126" y="5838264"/>
              <a:ext cx="882230" cy="9482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0831" y="5640387"/>
              <a:ext cx="882230" cy="9482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5858" y="5837694"/>
              <a:ext cx="882167" cy="9488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3176" y="5573712"/>
              <a:ext cx="882167" cy="9488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3376" y="5747004"/>
              <a:ext cx="882624" cy="9490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7526" y="5614987"/>
              <a:ext cx="882624" cy="9490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7264" y="4800600"/>
              <a:ext cx="787908" cy="81991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95699" y="4954524"/>
              <a:ext cx="430530" cy="462280"/>
            </a:xfrm>
            <a:custGeom>
              <a:avLst/>
              <a:gdLst/>
              <a:ahLst/>
              <a:cxnLst/>
              <a:rect l="l" t="t" r="r" b="b"/>
              <a:pathLst>
                <a:path w="430529" h="462279">
                  <a:moveTo>
                    <a:pt x="32512" y="343662"/>
                  </a:moveTo>
                  <a:lnTo>
                    <a:pt x="25780" y="347979"/>
                  </a:lnTo>
                  <a:lnTo>
                    <a:pt x="0" y="462025"/>
                  </a:lnTo>
                  <a:lnTo>
                    <a:pt x="32427" y="452247"/>
                  </a:lnTo>
                  <a:lnTo>
                    <a:pt x="26542" y="452247"/>
                  </a:lnTo>
                  <a:lnTo>
                    <a:pt x="7874" y="434975"/>
                  </a:lnTo>
                  <a:lnTo>
                    <a:pt x="39943" y="400539"/>
                  </a:lnTo>
                  <a:lnTo>
                    <a:pt x="50546" y="353567"/>
                  </a:lnTo>
                  <a:lnTo>
                    <a:pt x="46227" y="346709"/>
                  </a:lnTo>
                  <a:lnTo>
                    <a:pt x="32512" y="343662"/>
                  </a:lnTo>
                  <a:close/>
                </a:path>
                <a:path w="430529" h="462279">
                  <a:moveTo>
                    <a:pt x="39943" y="400539"/>
                  </a:moveTo>
                  <a:lnTo>
                    <a:pt x="7874" y="434975"/>
                  </a:lnTo>
                  <a:lnTo>
                    <a:pt x="26542" y="452247"/>
                  </a:lnTo>
                  <a:lnTo>
                    <a:pt x="31983" y="446404"/>
                  </a:lnTo>
                  <a:lnTo>
                    <a:pt x="29590" y="446404"/>
                  </a:lnTo>
                  <a:lnTo>
                    <a:pt x="13588" y="431419"/>
                  </a:lnTo>
                  <a:lnTo>
                    <a:pt x="34385" y="425164"/>
                  </a:lnTo>
                  <a:lnTo>
                    <a:pt x="39943" y="400539"/>
                  </a:lnTo>
                  <a:close/>
                </a:path>
                <a:path w="430529" h="462279">
                  <a:moveTo>
                    <a:pt x="104648" y="403987"/>
                  </a:moveTo>
                  <a:lnTo>
                    <a:pt x="58525" y="417904"/>
                  </a:lnTo>
                  <a:lnTo>
                    <a:pt x="26542" y="452247"/>
                  </a:lnTo>
                  <a:lnTo>
                    <a:pt x="32427" y="452247"/>
                  </a:lnTo>
                  <a:lnTo>
                    <a:pt x="112013" y="428244"/>
                  </a:lnTo>
                  <a:lnTo>
                    <a:pt x="115824" y="421259"/>
                  </a:lnTo>
                  <a:lnTo>
                    <a:pt x="111760" y="407797"/>
                  </a:lnTo>
                  <a:lnTo>
                    <a:pt x="104648" y="403987"/>
                  </a:lnTo>
                  <a:close/>
                </a:path>
                <a:path w="430529" h="462279">
                  <a:moveTo>
                    <a:pt x="34385" y="425164"/>
                  </a:moveTo>
                  <a:lnTo>
                    <a:pt x="13588" y="431419"/>
                  </a:lnTo>
                  <a:lnTo>
                    <a:pt x="29590" y="446404"/>
                  </a:lnTo>
                  <a:lnTo>
                    <a:pt x="34385" y="425164"/>
                  </a:lnTo>
                  <a:close/>
                </a:path>
                <a:path w="430529" h="462279">
                  <a:moveTo>
                    <a:pt x="58525" y="417904"/>
                  </a:moveTo>
                  <a:lnTo>
                    <a:pt x="34385" y="425164"/>
                  </a:lnTo>
                  <a:lnTo>
                    <a:pt x="29590" y="446404"/>
                  </a:lnTo>
                  <a:lnTo>
                    <a:pt x="31983" y="446404"/>
                  </a:lnTo>
                  <a:lnTo>
                    <a:pt x="58525" y="417904"/>
                  </a:lnTo>
                  <a:close/>
                </a:path>
                <a:path w="430529" h="462279">
                  <a:moveTo>
                    <a:pt x="395912" y="36924"/>
                  </a:moveTo>
                  <a:lnTo>
                    <a:pt x="371790" y="44214"/>
                  </a:lnTo>
                  <a:lnTo>
                    <a:pt x="39943" y="400539"/>
                  </a:lnTo>
                  <a:lnTo>
                    <a:pt x="34385" y="425164"/>
                  </a:lnTo>
                  <a:lnTo>
                    <a:pt x="58525" y="417904"/>
                  </a:lnTo>
                  <a:lnTo>
                    <a:pt x="390395" y="61545"/>
                  </a:lnTo>
                  <a:lnTo>
                    <a:pt x="395912" y="36924"/>
                  </a:lnTo>
                  <a:close/>
                </a:path>
                <a:path w="430529" h="462279">
                  <a:moveTo>
                    <a:pt x="428077" y="9778"/>
                  </a:moveTo>
                  <a:lnTo>
                    <a:pt x="403860" y="9778"/>
                  </a:lnTo>
                  <a:lnTo>
                    <a:pt x="422401" y="27177"/>
                  </a:lnTo>
                  <a:lnTo>
                    <a:pt x="390395" y="61545"/>
                  </a:lnTo>
                  <a:lnTo>
                    <a:pt x="379856" y="108584"/>
                  </a:lnTo>
                  <a:lnTo>
                    <a:pt x="384048" y="115315"/>
                  </a:lnTo>
                  <a:lnTo>
                    <a:pt x="390905" y="116967"/>
                  </a:lnTo>
                  <a:lnTo>
                    <a:pt x="397763" y="118490"/>
                  </a:lnTo>
                  <a:lnTo>
                    <a:pt x="404622" y="114173"/>
                  </a:lnTo>
                  <a:lnTo>
                    <a:pt x="406146" y="107314"/>
                  </a:lnTo>
                  <a:lnTo>
                    <a:pt x="428077" y="9778"/>
                  </a:lnTo>
                  <a:close/>
                </a:path>
                <a:path w="430529" h="462279">
                  <a:moveTo>
                    <a:pt x="410085" y="15620"/>
                  </a:moveTo>
                  <a:lnTo>
                    <a:pt x="400685" y="15620"/>
                  </a:lnTo>
                  <a:lnTo>
                    <a:pt x="416813" y="30606"/>
                  </a:lnTo>
                  <a:lnTo>
                    <a:pt x="395912" y="36924"/>
                  </a:lnTo>
                  <a:lnTo>
                    <a:pt x="390395" y="61545"/>
                  </a:lnTo>
                  <a:lnTo>
                    <a:pt x="422401" y="27177"/>
                  </a:lnTo>
                  <a:lnTo>
                    <a:pt x="410085" y="15620"/>
                  </a:lnTo>
                  <a:close/>
                </a:path>
                <a:path w="430529" h="462279">
                  <a:moveTo>
                    <a:pt x="430275" y="0"/>
                  </a:moveTo>
                  <a:lnTo>
                    <a:pt x="318262" y="33781"/>
                  </a:lnTo>
                  <a:lnTo>
                    <a:pt x="314451" y="40893"/>
                  </a:lnTo>
                  <a:lnTo>
                    <a:pt x="318515" y="54356"/>
                  </a:lnTo>
                  <a:lnTo>
                    <a:pt x="325627" y="58165"/>
                  </a:lnTo>
                  <a:lnTo>
                    <a:pt x="371790" y="44214"/>
                  </a:lnTo>
                  <a:lnTo>
                    <a:pt x="403860" y="9778"/>
                  </a:lnTo>
                  <a:lnTo>
                    <a:pt x="428077" y="9778"/>
                  </a:lnTo>
                  <a:lnTo>
                    <a:pt x="430275" y="0"/>
                  </a:lnTo>
                  <a:close/>
                </a:path>
                <a:path w="430529" h="462279">
                  <a:moveTo>
                    <a:pt x="403860" y="9778"/>
                  </a:moveTo>
                  <a:lnTo>
                    <a:pt x="371790" y="44214"/>
                  </a:lnTo>
                  <a:lnTo>
                    <a:pt x="395912" y="36924"/>
                  </a:lnTo>
                  <a:lnTo>
                    <a:pt x="400685" y="15620"/>
                  </a:lnTo>
                  <a:lnTo>
                    <a:pt x="410085" y="15620"/>
                  </a:lnTo>
                  <a:lnTo>
                    <a:pt x="403860" y="9778"/>
                  </a:lnTo>
                  <a:close/>
                </a:path>
                <a:path w="430529" h="462279">
                  <a:moveTo>
                    <a:pt x="400685" y="15620"/>
                  </a:moveTo>
                  <a:lnTo>
                    <a:pt x="395912" y="36924"/>
                  </a:lnTo>
                  <a:lnTo>
                    <a:pt x="416813" y="30606"/>
                  </a:lnTo>
                  <a:lnTo>
                    <a:pt x="400685" y="1562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720" y="4934712"/>
              <a:ext cx="358139" cy="8199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118227" y="5087874"/>
              <a:ext cx="118745" cy="462280"/>
            </a:xfrm>
            <a:custGeom>
              <a:avLst/>
              <a:gdLst/>
              <a:ahLst/>
              <a:cxnLst/>
              <a:rect l="l" t="t" r="r" b="b"/>
              <a:pathLst>
                <a:path w="118745" h="462279">
                  <a:moveTo>
                    <a:pt x="14224" y="346075"/>
                  </a:moveTo>
                  <a:lnTo>
                    <a:pt x="8127" y="349503"/>
                  </a:lnTo>
                  <a:lnTo>
                    <a:pt x="2032" y="353059"/>
                  </a:lnTo>
                  <a:lnTo>
                    <a:pt x="0" y="360806"/>
                  </a:lnTo>
                  <a:lnTo>
                    <a:pt x="3556" y="366903"/>
                  </a:lnTo>
                  <a:lnTo>
                    <a:pt x="58547" y="462025"/>
                  </a:lnTo>
                  <a:lnTo>
                    <a:pt x="73344" y="436879"/>
                  </a:lnTo>
                  <a:lnTo>
                    <a:pt x="45974" y="436879"/>
                  </a:lnTo>
                  <a:lnTo>
                    <a:pt x="46133" y="389791"/>
                  </a:lnTo>
                  <a:lnTo>
                    <a:pt x="25526" y="354203"/>
                  </a:lnTo>
                  <a:lnTo>
                    <a:pt x="21971" y="348106"/>
                  </a:lnTo>
                  <a:lnTo>
                    <a:pt x="14224" y="346075"/>
                  </a:lnTo>
                  <a:close/>
                </a:path>
                <a:path w="118745" h="462279">
                  <a:moveTo>
                    <a:pt x="46133" y="389791"/>
                  </a:moveTo>
                  <a:lnTo>
                    <a:pt x="45974" y="436879"/>
                  </a:lnTo>
                  <a:lnTo>
                    <a:pt x="71374" y="436879"/>
                  </a:lnTo>
                  <a:lnTo>
                    <a:pt x="71395" y="430529"/>
                  </a:lnTo>
                  <a:lnTo>
                    <a:pt x="47751" y="430403"/>
                  </a:lnTo>
                  <a:lnTo>
                    <a:pt x="58781" y="411633"/>
                  </a:lnTo>
                  <a:lnTo>
                    <a:pt x="46133" y="389791"/>
                  </a:lnTo>
                  <a:close/>
                </a:path>
                <a:path w="118745" h="462279">
                  <a:moveTo>
                    <a:pt x="103759" y="346328"/>
                  </a:moveTo>
                  <a:lnTo>
                    <a:pt x="96012" y="348360"/>
                  </a:lnTo>
                  <a:lnTo>
                    <a:pt x="92456" y="354329"/>
                  </a:lnTo>
                  <a:lnTo>
                    <a:pt x="71533" y="389934"/>
                  </a:lnTo>
                  <a:lnTo>
                    <a:pt x="71374" y="436879"/>
                  </a:lnTo>
                  <a:lnTo>
                    <a:pt x="73344" y="436879"/>
                  </a:lnTo>
                  <a:lnTo>
                    <a:pt x="114300" y="367284"/>
                  </a:lnTo>
                  <a:lnTo>
                    <a:pt x="117856" y="361188"/>
                  </a:lnTo>
                  <a:lnTo>
                    <a:pt x="115950" y="353441"/>
                  </a:lnTo>
                  <a:lnTo>
                    <a:pt x="103759" y="346328"/>
                  </a:lnTo>
                  <a:close/>
                </a:path>
                <a:path w="118745" h="462279">
                  <a:moveTo>
                    <a:pt x="58781" y="411633"/>
                  </a:moveTo>
                  <a:lnTo>
                    <a:pt x="47751" y="430403"/>
                  </a:lnTo>
                  <a:lnTo>
                    <a:pt x="69723" y="430529"/>
                  </a:lnTo>
                  <a:lnTo>
                    <a:pt x="58781" y="411633"/>
                  </a:lnTo>
                  <a:close/>
                </a:path>
                <a:path w="118745" h="462279">
                  <a:moveTo>
                    <a:pt x="71533" y="389934"/>
                  </a:moveTo>
                  <a:lnTo>
                    <a:pt x="58781" y="411633"/>
                  </a:lnTo>
                  <a:lnTo>
                    <a:pt x="69723" y="430529"/>
                  </a:lnTo>
                  <a:lnTo>
                    <a:pt x="71395" y="430529"/>
                  </a:lnTo>
                  <a:lnTo>
                    <a:pt x="71533" y="389934"/>
                  </a:lnTo>
                  <a:close/>
                </a:path>
                <a:path w="118745" h="462279">
                  <a:moveTo>
                    <a:pt x="60037" y="50428"/>
                  </a:moveTo>
                  <a:lnTo>
                    <a:pt x="47240" y="72143"/>
                  </a:lnTo>
                  <a:lnTo>
                    <a:pt x="47134" y="94868"/>
                  </a:lnTo>
                  <a:lnTo>
                    <a:pt x="46282" y="346075"/>
                  </a:lnTo>
                  <a:lnTo>
                    <a:pt x="46216" y="389934"/>
                  </a:lnTo>
                  <a:lnTo>
                    <a:pt x="58781" y="411633"/>
                  </a:lnTo>
                  <a:lnTo>
                    <a:pt x="71533" y="389934"/>
                  </a:lnTo>
                  <a:lnTo>
                    <a:pt x="72611" y="72143"/>
                  </a:lnTo>
                  <a:lnTo>
                    <a:pt x="60037" y="50428"/>
                  </a:lnTo>
                  <a:close/>
                </a:path>
                <a:path w="118745" h="462279">
                  <a:moveTo>
                    <a:pt x="74749" y="25145"/>
                  </a:moveTo>
                  <a:lnTo>
                    <a:pt x="47371" y="25145"/>
                  </a:lnTo>
                  <a:lnTo>
                    <a:pt x="72771" y="25273"/>
                  </a:lnTo>
                  <a:lnTo>
                    <a:pt x="72640" y="72193"/>
                  </a:lnTo>
                  <a:lnTo>
                    <a:pt x="93345" y="107950"/>
                  </a:lnTo>
                  <a:lnTo>
                    <a:pt x="96774" y="114045"/>
                  </a:lnTo>
                  <a:lnTo>
                    <a:pt x="104648" y="116077"/>
                  </a:lnTo>
                  <a:lnTo>
                    <a:pt x="110617" y="112521"/>
                  </a:lnTo>
                  <a:lnTo>
                    <a:pt x="116712" y="109093"/>
                  </a:lnTo>
                  <a:lnTo>
                    <a:pt x="118745" y="101218"/>
                  </a:lnTo>
                  <a:lnTo>
                    <a:pt x="115315" y="95250"/>
                  </a:lnTo>
                  <a:lnTo>
                    <a:pt x="74749" y="25145"/>
                  </a:lnTo>
                  <a:close/>
                </a:path>
                <a:path w="118745" h="462279">
                  <a:moveTo>
                    <a:pt x="60198" y="0"/>
                  </a:moveTo>
                  <a:lnTo>
                    <a:pt x="4445" y="94868"/>
                  </a:lnTo>
                  <a:lnTo>
                    <a:pt x="888" y="100837"/>
                  </a:lnTo>
                  <a:lnTo>
                    <a:pt x="2921" y="108584"/>
                  </a:lnTo>
                  <a:lnTo>
                    <a:pt x="9017" y="112140"/>
                  </a:lnTo>
                  <a:lnTo>
                    <a:pt x="14986" y="115696"/>
                  </a:lnTo>
                  <a:lnTo>
                    <a:pt x="22733" y="113792"/>
                  </a:lnTo>
                  <a:lnTo>
                    <a:pt x="26288" y="107695"/>
                  </a:lnTo>
                  <a:lnTo>
                    <a:pt x="47211" y="72193"/>
                  </a:lnTo>
                  <a:lnTo>
                    <a:pt x="47371" y="25145"/>
                  </a:lnTo>
                  <a:lnTo>
                    <a:pt x="74749" y="25145"/>
                  </a:lnTo>
                  <a:lnTo>
                    <a:pt x="60198" y="0"/>
                  </a:lnTo>
                  <a:close/>
                </a:path>
                <a:path w="118745" h="462279">
                  <a:moveTo>
                    <a:pt x="47371" y="25145"/>
                  </a:moveTo>
                  <a:lnTo>
                    <a:pt x="47211" y="72193"/>
                  </a:lnTo>
                  <a:lnTo>
                    <a:pt x="60037" y="50428"/>
                  </a:lnTo>
                  <a:lnTo>
                    <a:pt x="49149" y="31623"/>
                  </a:lnTo>
                  <a:lnTo>
                    <a:pt x="72749" y="31623"/>
                  </a:lnTo>
                  <a:lnTo>
                    <a:pt x="72771" y="25273"/>
                  </a:lnTo>
                  <a:lnTo>
                    <a:pt x="47371" y="25145"/>
                  </a:lnTo>
                  <a:close/>
                </a:path>
                <a:path w="118745" h="462279">
                  <a:moveTo>
                    <a:pt x="72749" y="31623"/>
                  </a:moveTo>
                  <a:lnTo>
                    <a:pt x="71120" y="31623"/>
                  </a:lnTo>
                  <a:lnTo>
                    <a:pt x="60037" y="50428"/>
                  </a:lnTo>
                  <a:lnTo>
                    <a:pt x="72611" y="72143"/>
                  </a:lnTo>
                  <a:lnTo>
                    <a:pt x="72749" y="31623"/>
                  </a:lnTo>
                  <a:close/>
                </a:path>
                <a:path w="118745" h="462279">
                  <a:moveTo>
                    <a:pt x="71120" y="31623"/>
                  </a:moveTo>
                  <a:lnTo>
                    <a:pt x="49149" y="31623"/>
                  </a:lnTo>
                  <a:lnTo>
                    <a:pt x="60037" y="50428"/>
                  </a:lnTo>
                  <a:lnTo>
                    <a:pt x="71120" y="31623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527" y="4736592"/>
              <a:ext cx="908303" cy="9509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6725" y="4889500"/>
              <a:ext cx="551180" cy="593725"/>
            </a:xfrm>
            <a:custGeom>
              <a:avLst/>
              <a:gdLst/>
              <a:ahLst/>
              <a:cxnLst/>
              <a:rect l="l" t="t" r="r" b="b"/>
              <a:pathLst>
                <a:path w="551179" h="593725">
                  <a:moveTo>
                    <a:pt x="446277" y="535432"/>
                  </a:moveTo>
                  <a:lnTo>
                    <a:pt x="439292" y="539241"/>
                  </a:lnTo>
                  <a:lnTo>
                    <a:pt x="437134" y="545972"/>
                  </a:lnTo>
                  <a:lnTo>
                    <a:pt x="435101" y="552704"/>
                  </a:lnTo>
                  <a:lnTo>
                    <a:pt x="438912" y="559816"/>
                  </a:lnTo>
                  <a:lnTo>
                    <a:pt x="550926" y="593725"/>
                  </a:lnTo>
                  <a:lnTo>
                    <a:pt x="548738" y="583946"/>
                  </a:lnTo>
                  <a:lnTo>
                    <a:pt x="524510" y="583946"/>
                  </a:lnTo>
                  <a:lnTo>
                    <a:pt x="492520" y="549472"/>
                  </a:lnTo>
                  <a:lnTo>
                    <a:pt x="446277" y="535432"/>
                  </a:lnTo>
                  <a:close/>
                </a:path>
                <a:path w="551179" h="593725">
                  <a:moveTo>
                    <a:pt x="492520" y="549472"/>
                  </a:moveTo>
                  <a:lnTo>
                    <a:pt x="524510" y="583946"/>
                  </a:lnTo>
                  <a:lnTo>
                    <a:pt x="530781" y="578104"/>
                  </a:lnTo>
                  <a:lnTo>
                    <a:pt x="521335" y="578104"/>
                  </a:lnTo>
                  <a:lnTo>
                    <a:pt x="516586" y="556779"/>
                  </a:lnTo>
                  <a:lnTo>
                    <a:pt x="492520" y="549472"/>
                  </a:lnTo>
                  <a:close/>
                </a:path>
                <a:path w="551179" h="593725">
                  <a:moveTo>
                    <a:pt x="518540" y="475234"/>
                  </a:moveTo>
                  <a:lnTo>
                    <a:pt x="504951" y="478281"/>
                  </a:lnTo>
                  <a:lnTo>
                    <a:pt x="500634" y="485140"/>
                  </a:lnTo>
                  <a:lnTo>
                    <a:pt x="511126" y="532261"/>
                  </a:lnTo>
                  <a:lnTo>
                    <a:pt x="543051" y="566674"/>
                  </a:lnTo>
                  <a:lnTo>
                    <a:pt x="524510" y="583946"/>
                  </a:lnTo>
                  <a:lnTo>
                    <a:pt x="548738" y="583946"/>
                  </a:lnTo>
                  <a:lnTo>
                    <a:pt x="525399" y="479552"/>
                  </a:lnTo>
                  <a:lnTo>
                    <a:pt x="518540" y="475234"/>
                  </a:lnTo>
                  <a:close/>
                </a:path>
                <a:path w="551179" h="593725">
                  <a:moveTo>
                    <a:pt x="516586" y="556779"/>
                  </a:moveTo>
                  <a:lnTo>
                    <a:pt x="521335" y="578104"/>
                  </a:lnTo>
                  <a:lnTo>
                    <a:pt x="537463" y="563118"/>
                  </a:lnTo>
                  <a:lnTo>
                    <a:pt x="516586" y="556779"/>
                  </a:lnTo>
                  <a:close/>
                </a:path>
                <a:path w="551179" h="593725">
                  <a:moveTo>
                    <a:pt x="511126" y="532261"/>
                  </a:moveTo>
                  <a:lnTo>
                    <a:pt x="516586" y="556779"/>
                  </a:lnTo>
                  <a:lnTo>
                    <a:pt x="537463" y="563118"/>
                  </a:lnTo>
                  <a:lnTo>
                    <a:pt x="521335" y="578104"/>
                  </a:lnTo>
                  <a:lnTo>
                    <a:pt x="530781" y="578104"/>
                  </a:lnTo>
                  <a:lnTo>
                    <a:pt x="543051" y="566674"/>
                  </a:lnTo>
                  <a:lnTo>
                    <a:pt x="511126" y="532261"/>
                  </a:lnTo>
                  <a:close/>
                </a:path>
                <a:path w="551179" h="593725">
                  <a:moveTo>
                    <a:pt x="34237" y="36927"/>
                  </a:moveTo>
                  <a:lnTo>
                    <a:pt x="39752" y="61541"/>
                  </a:lnTo>
                  <a:lnTo>
                    <a:pt x="492520" y="549472"/>
                  </a:lnTo>
                  <a:lnTo>
                    <a:pt x="516586" y="556779"/>
                  </a:lnTo>
                  <a:lnTo>
                    <a:pt x="511126" y="532261"/>
                  </a:lnTo>
                  <a:lnTo>
                    <a:pt x="58429" y="44286"/>
                  </a:lnTo>
                  <a:lnTo>
                    <a:pt x="34237" y="36927"/>
                  </a:lnTo>
                  <a:close/>
                </a:path>
                <a:path w="551179" h="593725">
                  <a:moveTo>
                    <a:pt x="0" y="0"/>
                  </a:moveTo>
                  <a:lnTo>
                    <a:pt x="25526" y="114173"/>
                  </a:lnTo>
                  <a:lnTo>
                    <a:pt x="32258" y="118491"/>
                  </a:lnTo>
                  <a:lnTo>
                    <a:pt x="45974" y="115443"/>
                  </a:lnTo>
                  <a:lnTo>
                    <a:pt x="50291" y="108585"/>
                  </a:lnTo>
                  <a:lnTo>
                    <a:pt x="39752" y="61541"/>
                  </a:lnTo>
                  <a:lnTo>
                    <a:pt x="7747" y="27050"/>
                  </a:lnTo>
                  <a:lnTo>
                    <a:pt x="26415" y="9779"/>
                  </a:lnTo>
                  <a:lnTo>
                    <a:pt x="32267" y="9779"/>
                  </a:lnTo>
                  <a:lnTo>
                    <a:pt x="0" y="0"/>
                  </a:lnTo>
                  <a:close/>
                </a:path>
                <a:path w="551179" h="593725">
                  <a:moveTo>
                    <a:pt x="26415" y="9779"/>
                  </a:moveTo>
                  <a:lnTo>
                    <a:pt x="7747" y="27050"/>
                  </a:lnTo>
                  <a:lnTo>
                    <a:pt x="39752" y="61541"/>
                  </a:lnTo>
                  <a:lnTo>
                    <a:pt x="34237" y="36927"/>
                  </a:lnTo>
                  <a:lnTo>
                    <a:pt x="13462" y="30606"/>
                  </a:lnTo>
                  <a:lnTo>
                    <a:pt x="29463" y="15620"/>
                  </a:lnTo>
                  <a:lnTo>
                    <a:pt x="31835" y="15620"/>
                  </a:lnTo>
                  <a:lnTo>
                    <a:pt x="26415" y="9779"/>
                  </a:lnTo>
                  <a:close/>
                </a:path>
                <a:path w="551179" h="593725">
                  <a:moveTo>
                    <a:pt x="32267" y="9779"/>
                  </a:moveTo>
                  <a:lnTo>
                    <a:pt x="26415" y="9779"/>
                  </a:lnTo>
                  <a:lnTo>
                    <a:pt x="58429" y="44286"/>
                  </a:lnTo>
                  <a:lnTo>
                    <a:pt x="104521" y="58293"/>
                  </a:lnTo>
                  <a:lnTo>
                    <a:pt x="111633" y="54482"/>
                  </a:lnTo>
                  <a:lnTo>
                    <a:pt x="115697" y="41020"/>
                  </a:lnTo>
                  <a:lnTo>
                    <a:pt x="111887" y="33908"/>
                  </a:lnTo>
                  <a:lnTo>
                    <a:pt x="32267" y="9779"/>
                  </a:lnTo>
                  <a:close/>
                </a:path>
                <a:path w="551179" h="593725">
                  <a:moveTo>
                    <a:pt x="31835" y="15620"/>
                  </a:moveTo>
                  <a:lnTo>
                    <a:pt x="29463" y="15620"/>
                  </a:lnTo>
                  <a:lnTo>
                    <a:pt x="34237" y="36927"/>
                  </a:lnTo>
                  <a:lnTo>
                    <a:pt x="58429" y="44286"/>
                  </a:lnTo>
                  <a:lnTo>
                    <a:pt x="31835" y="15620"/>
                  </a:lnTo>
                  <a:close/>
                </a:path>
                <a:path w="551179" h="593725">
                  <a:moveTo>
                    <a:pt x="29463" y="15620"/>
                  </a:moveTo>
                  <a:lnTo>
                    <a:pt x="13462" y="30606"/>
                  </a:lnTo>
                  <a:lnTo>
                    <a:pt x="34237" y="36927"/>
                  </a:lnTo>
                  <a:lnTo>
                    <a:pt x="29463" y="1562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6500" y="4187888"/>
              <a:ext cx="495300" cy="531812"/>
            </a:xfrm>
            <a:prstGeom prst="rect">
              <a:avLst/>
            </a:prstGeom>
          </p:spPr>
        </p:pic>
      </p:grpSp>
      <p:pic>
        <p:nvPicPr>
          <p:cNvPr id="3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14602" y="1415541"/>
            <a:ext cx="7339965" cy="1818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latin typeface="Microsoft Sans Serif"/>
                <a:cs typeface="Microsoft Sans Serif"/>
              </a:rPr>
              <a:t>Présentation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du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90" dirty="0">
                <a:latin typeface="Microsoft Sans Serif"/>
                <a:cs typeface="Microsoft Sans Serif"/>
              </a:rPr>
              <a:t>résultat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Microsoft Sans Serif"/>
              <a:cs typeface="Microsoft Sans Serif"/>
            </a:endParaRPr>
          </a:p>
          <a:p>
            <a:pPr marL="12700" marR="5080">
              <a:lnSpc>
                <a:spcPts val="3020"/>
              </a:lnSpc>
            </a:pPr>
            <a:r>
              <a:rPr sz="2800" spc="-55" dirty="0">
                <a:latin typeface="Microsoft Sans Serif"/>
                <a:cs typeface="Microsoft Sans Serif"/>
              </a:rPr>
              <a:t>Il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1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possible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50" dirty="0">
                <a:latin typeface="Microsoft Sans Serif"/>
                <a:cs typeface="Microsoft Sans Serif"/>
              </a:rPr>
              <a:t>trier</a:t>
            </a:r>
            <a:r>
              <a:rPr sz="2800" spc="12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135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résultat</a:t>
            </a:r>
            <a:r>
              <a:rPr sz="2800" spc="13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d'une</a:t>
            </a:r>
            <a:r>
              <a:rPr sz="2800" spc="12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requête</a:t>
            </a:r>
            <a:r>
              <a:rPr sz="2800" spc="13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en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utilisant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14602" y="3511372"/>
            <a:ext cx="1245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OR</a:t>
            </a:r>
            <a:r>
              <a:rPr sz="1800" b="1" spc="225" dirty="0">
                <a:latin typeface="Trebuchet MS"/>
                <a:cs typeface="Trebuchet MS"/>
              </a:rPr>
              <a:t>D</a:t>
            </a:r>
            <a:r>
              <a:rPr sz="1800" b="1" spc="120" dirty="0">
                <a:latin typeface="Trebuchet MS"/>
                <a:cs typeface="Trebuchet MS"/>
              </a:rPr>
              <a:t>ER</a:t>
            </a:r>
            <a:r>
              <a:rPr sz="1800" b="1" spc="-75" dirty="0">
                <a:latin typeface="Trebuchet MS"/>
                <a:cs typeface="Trebuchet MS"/>
              </a:rPr>
              <a:t> </a:t>
            </a:r>
            <a:r>
              <a:rPr sz="1800" b="1" spc="175" dirty="0">
                <a:latin typeface="Trebuchet MS"/>
                <a:cs typeface="Trebuchet MS"/>
              </a:rPr>
              <a:t>BY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43783" y="3456495"/>
            <a:ext cx="3412490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spc="-70" dirty="0">
                <a:latin typeface="Microsoft Sans Serif"/>
                <a:cs typeface="Microsoft Sans Serif"/>
              </a:rPr>
              <a:t>nom-de-colonne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[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600" b="1" spc="204" dirty="0">
                <a:latin typeface="Trebuchet MS"/>
                <a:cs typeface="Trebuchet MS"/>
              </a:rPr>
              <a:t>ASC</a:t>
            </a:r>
            <a:r>
              <a:rPr sz="1600" b="1" spc="-35" dirty="0">
                <a:latin typeface="Trebuchet MS"/>
                <a:cs typeface="Trebuchet MS"/>
              </a:rPr>
              <a:t> </a:t>
            </a:r>
            <a:r>
              <a:rPr sz="1600" spc="145" dirty="0">
                <a:latin typeface="Microsoft Sans Serif"/>
                <a:cs typeface="Microsoft Sans Serif"/>
              </a:rPr>
              <a:t>|</a:t>
            </a:r>
            <a:r>
              <a:rPr sz="1600" b="1" spc="145" dirty="0">
                <a:latin typeface="Trebuchet MS"/>
                <a:cs typeface="Trebuchet MS"/>
              </a:rPr>
              <a:t>DESC</a:t>
            </a:r>
            <a:r>
              <a:rPr sz="1600" b="1" spc="55" dirty="0">
                <a:latin typeface="Trebuchet MS"/>
                <a:cs typeface="Trebuchet MS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]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Microsoft Sans Serif"/>
                <a:cs typeface="Microsoft Sans Serif"/>
              </a:rPr>
              <a:t>[,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no</a:t>
            </a:r>
            <a:r>
              <a:rPr sz="1800" spc="-90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-</a:t>
            </a:r>
            <a:r>
              <a:rPr sz="1800" spc="-125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-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80" dirty="0">
                <a:latin typeface="Microsoft Sans Serif"/>
                <a:cs typeface="Microsoft Sans Serif"/>
              </a:rPr>
              <a:t>lonn</a:t>
            </a:r>
            <a:r>
              <a:rPr sz="1800" spc="-85" dirty="0">
                <a:latin typeface="Microsoft Sans Serif"/>
                <a:cs typeface="Microsoft Sans Serif"/>
              </a:rPr>
              <a:t>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[</a:t>
            </a:r>
            <a:r>
              <a:rPr sz="1600" b="1" spc="210" dirty="0">
                <a:latin typeface="Trebuchet MS"/>
                <a:cs typeface="Trebuchet MS"/>
              </a:rPr>
              <a:t>ASC</a:t>
            </a:r>
            <a:r>
              <a:rPr sz="1600" b="1" spc="-25" dirty="0">
                <a:latin typeface="Trebuchet MS"/>
                <a:cs typeface="Trebuchet MS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|</a:t>
            </a:r>
            <a:r>
              <a:rPr sz="1600" b="1" spc="175" dirty="0">
                <a:latin typeface="Trebuchet MS"/>
                <a:cs typeface="Trebuchet MS"/>
              </a:rPr>
              <a:t>DE</a:t>
            </a:r>
            <a:r>
              <a:rPr sz="1600" b="1" spc="140" dirty="0">
                <a:latin typeface="Trebuchet MS"/>
                <a:cs typeface="Trebuchet MS"/>
              </a:rPr>
              <a:t>S</a:t>
            </a:r>
            <a:r>
              <a:rPr sz="1600" b="1" spc="250" dirty="0">
                <a:latin typeface="Trebuchet MS"/>
                <a:cs typeface="Trebuchet MS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]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]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...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4602" y="4509896"/>
            <a:ext cx="5760720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Microsoft Sans Serif"/>
                <a:cs typeface="Microsoft Sans Serif"/>
              </a:rPr>
              <a:t>Où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999"/>
              </a:lnSpc>
              <a:tabLst>
                <a:tab pos="3716020" algn="l"/>
              </a:tabLst>
            </a:pPr>
            <a:r>
              <a:rPr sz="2000" b="1" spc="265" dirty="0">
                <a:latin typeface="Trebuchet MS"/>
                <a:cs typeface="Trebuchet MS"/>
              </a:rPr>
              <a:t>ASC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ordre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ascendant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b="1" spc="240" dirty="0">
                <a:latin typeface="Trebuchet MS"/>
                <a:cs typeface="Trebuchet MS"/>
              </a:rPr>
              <a:t>DESC	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ordre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descendant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Par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00" dirty="0">
                <a:latin typeface="Microsoft Sans Serif"/>
                <a:cs typeface="Microsoft Sans Serif"/>
              </a:rPr>
              <a:t>défau</a:t>
            </a:r>
            <a:r>
              <a:rPr sz="2000" spc="-55" dirty="0">
                <a:latin typeface="Microsoft Sans Serif"/>
                <a:cs typeface="Microsoft Sans Serif"/>
              </a:rPr>
              <a:t>t</a:t>
            </a:r>
            <a:r>
              <a:rPr sz="2000" spc="-120" dirty="0">
                <a:latin typeface="Microsoft Sans Serif"/>
                <a:cs typeface="Microsoft Sans Serif"/>
              </a:rPr>
              <a:t>,</a:t>
            </a:r>
            <a:r>
              <a:rPr sz="2000" spc="-204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c</a:t>
            </a:r>
            <a:r>
              <a:rPr sz="2000" spc="-50" dirty="0">
                <a:latin typeface="Microsoft Sans Serif"/>
                <a:cs typeface="Microsoft Sans Serif"/>
              </a:rPr>
              <a:t>'</a:t>
            </a:r>
            <a:r>
              <a:rPr sz="2000" spc="-90" dirty="0">
                <a:latin typeface="Microsoft Sans Serif"/>
                <a:cs typeface="Microsoft Sans Serif"/>
              </a:rPr>
              <a:t>est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210" dirty="0">
                <a:latin typeface="Microsoft Sans Serif"/>
                <a:cs typeface="Microsoft Sans Serif"/>
              </a:rPr>
              <a:t>A</a:t>
            </a:r>
            <a:r>
              <a:rPr sz="2000" spc="-220" dirty="0">
                <a:latin typeface="Microsoft Sans Serif"/>
                <a:cs typeface="Microsoft Sans Serif"/>
              </a:rPr>
              <a:t>S</a:t>
            </a:r>
            <a:r>
              <a:rPr sz="2000" spc="-30" dirty="0">
                <a:latin typeface="Microsoft Sans Serif"/>
                <a:cs typeface="Microsoft Sans Serif"/>
              </a:rPr>
              <a:t>C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752600" y="3810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6600825" cy="143319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90" dirty="0">
                <a:latin typeface="Microsoft Sans Serif"/>
                <a:cs typeface="Microsoft Sans Serif"/>
              </a:rPr>
              <a:t>Sélection-projection-triée</a:t>
            </a:r>
            <a:endParaRPr sz="3200">
              <a:latin typeface="Microsoft Sans Serif"/>
              <a:cs typeface="Microsoft Sans Serif"/>
            </a:endParaRPr>
          </a:p>
          <a:p>
            <a:pPr marL="238125" marR="34925" lvl="1" indent="-238125" algn="r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23812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nom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i="1" spc="-240" dirty="0">
                <a:latin typeface="Trebuchet MS"/>
                <a:cs typeface="Trebuchet MS"/>
              </a:rPr>
              <a:t>téléphone</a:t>
            </a:r>
            <a:r>
              <a:rPr sz="2400" i="1" spc="-90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dont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le</a:t>
            </a:r>
            <a:endParaRPr sz="24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2400" spc="-160" dirty="0">
                <a:latin typeface="Microsoft Sans Serif"/>
                <a:cs typeface="Microsoft Sans Serif"/>
              </a:rPr>
              <a:t>n</a:t>
            </a:r>
            <a:r>
              <a:rPr sz="2400" spc="-95" dirty="0">
                <a:latin typeface="Microsoft Sans Serif"/>
                <a:cs typeface="Microsoft Sans Serif"/>
              </a:rPr>
              <a:t>umé</a:t>
            </a:r>
            <a:r>
              <a:rPr sz="2400" spc="-114" dirty="0">
                <a:latin typeface="Microsoft Sans Serif"/>
                <a:cs typeface="Microsoft Sans Serif"/>
              </a:rPr>
              <a:t>r</a:t>
            </a:r>
            <a:r>
              <a:rPr sz="2400" spc="-15" dirty="0">
                <a:latin typeface="Microsoft Sans Serif"/>
                <a:cs typeface="Microsoft Sans Serif"/>
              </a:rPr>
              <a:t>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</a:t>
            </a:r>
            <a:r>
              <a:rPr sz="2400" spc="-45" dirty="0">
                <a:latin typeface="Microsoft Sans Serif"/>
                <a:cs typeface="Microsoft Sans Serif"/>
              </a:rPr>
              <a:t>iffé</a:t>
            </a:r>
            <a:r>
              <a:rPr sz="2400" spc="-90" dirty="0">
                <a:latin typeface="Microsoft Sans Serif"/>
                <a:cs typeface="Microsoft Sans Serif"/>
              </a:rPr>
              <a:t>r</a:t>
            </a:r>
            <a:r>
              <a:rPr sz="2400" spc="-65" dirty="0">
                <a:latin typeface="Microsoft Sans Serif"/>
                <a:cs typeface="Microsoft Sans Serif"/>
              </a:rPr>
              <a:t>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30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i="1" spc="-204" dirty="0">
                <a:latin typeface="Trebuchet MS"/>
                <a:cs typeface="Trebuchet MS"/>
              </a:rPr>
              <a:t>pa</a:t>
            </a:r>
            <a:r>
              <a:rPr sz="2400" i="1" spc="-155" dirty="0">
                <a:latin typeface="Trebuchet MS"/>
                <a:cs typeface="Trebuchet MS"/>
              </a:rPr>
              <a:t>r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i="1" spc="-265" dirty="0">
                <a:latin typeface="Trebuchet MS"/>
                <a:cs typeface="Trebuchet MS"/>
              </a:rPr>
              <a:t>o</a:t>
            </a:r>
            <a:r>
              <a:rPr sz="2400" i="1" spc="-245" dirty="0">
                <a:latin typeface="Trebuchet MS"/>
                <a:cs typeface="Trebuchet MS"/>
              </a:rPr>
              <a:t>r</a:t>
            </a:r>
            <a:r>
              <a:rPr sz="2400" i="1" spc="-270" dirty="0">
                <a:latin typeface="Trebuchet MS"/>
                <a:cs typeface="Trebuchet MS"/>
              </a:rPr>
              <a:t>d</a:t>
            </a:r>
            <a:r>
              <a:rPr sz="2400" i="1" spc="-220" dirty="0">
                <a:latin typeface="Trebuchet MS"/>
                <a:cs typeface="Trebuchet MS"/>
              </a:rPr>
              <a:t>r</a:t>
            </a:r>
            <a:r>
              <a:rPr sz="2400" i="1" spc="-240" dirty="0">
                <a:latin typeface="Trebuchet MS"/>
                <a:cs typeface="Trebuchet MS"/>
              </a:rPr>
              <a:t>e</a:t>
            </a:r>
            <a:r>
              <a:rPr sz="2400" i="1" spc="-85" dirty="0">
                <a:latin typeface="Trebuchet MS"/>
                <a:cs typeface="Trebuchet MS"/>
              </a:rPr>
              <a:t> </a:t>
            </a:r>
            <a:r>
              <a:rPr sz="2400" i="1" spc="-204" dirty="0">
                <a:latin typeface="Trebuchet MS"/>
                <a:cs typeface="Trebuchet MS"/>
              </a:rPr>
              <a:t>alp</a:t>
            </a:r>
            <a:r>
              <a:rPr sz="2400" i="1" spc="-229" dirty="0">
                <a:latin typeface="Trebuchet MS"/>
                <a:cs typeface="Trebuchet MS"/>
              </a:rPr>
              <a:t>h</a:t>
            </a:r>
            <a:r>
              <a:rPr sz="2400" i="1" spc="-200" dirty="0">
                <a:latin typeface="Trebuchet MS"/>
                <a:cs typeface="Trebuchet MS"/>
              </a:rPr>
              <a:t>ab</a:t>
            </a:r>
            <a:r>
              <a:rPr sz="2400" i="1" spc="-190" dirty="0">
                <a:latin typeface="Trebuchet MS"/>
                <a:cs typeface="Trebuchet MS"/>
              </a:rPr>
              <a:t>é</a:t>
            </a:r>
            <a:r>
              <a:rPr sz="2400" i="1" spc="-245" dirty="0">
                <a:latin typeface="Trebuchet MS"/>
                <a:cs typeface="Trebuchet MS"/>
              </a:rPr>
              <a:t>tiq</a:t>
            </a:r>
            <a:r>
              <a:rPr sz="2400" i="1" spc="-310" dirty="0">
                <a:latin typeface="Trebuchet MS"/>
                <a:cs typeface="Trebuchet MS"/>
              </a:rPr>
              <a:t>u</a:t>
            </a:r>
            <a:r>
              <a:rPr sz="2400" i="1" spc="-240" dirty="0"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614551" y="3360787"/>
          <a:ext cx="5963285" cy="1033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387">
                <a:tc gridSpan="3">
                  <a:txBody>
                    <a:bodyPr/>
                    <a:lstStyle/>
                    <a:p>
                      <a:pPr marL="690880">
                        <a:lnSpc>
                          <a:spcPts val="1814"/>
                        </a:lnSpc>
                        <a:tabLst>
                          <a:tab pos="2072639" algn="l"/>
                        </a:tabLst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800" spc="-20" dirty="0">
                          <a:latin typeface="Courier New"/>
                          <a:cs typeface="Courier New"/>
                        </a:rPr>
                        <a:t>Nom,</a:t>
                      </a:r>
                      <a:r>
                        <a:rPr sz="1800" spc="-11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Téléphone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90880">
                        <a:lnSpc>
                          <a:spcPts val="2030"/>
                        </a:lnSpc>
                        <a:tabLst>
                          <a:tab pos="2072639" algn="l"/>
                        </a:tabLst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Client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90880">
                        <a:lnSpc>
                          <a:spcPts val="2090"/>
                        </a:lnSpc>
                        <a:tabLst>
                          <a:tab pos="2072639" algn="l"/>
                        </a:tabLst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WHERE	Numéro</a:t>
                      </a:r>
                      <a:r>
                        <a:rPr sz="180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&lt;&gt;</a:t>
                      </a:r>
                      <a:r>
                        <a:rPr sz="180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30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0"/>
                        </a:lnSpc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ORDER</a:t>
                      </a:r>
                      <a:r>
                        <a:rPr sz="1800" spc="-1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BY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1870"/>
                        </a:lnSpc>
                      </a:pPr>
                      <a:r>
                        <a:rPr sz="1800" spc="-20" dirty="0">
                          <a:latin typeface="Courier New"/>
                          <a:cs typeface="Courier New"/>
                        </a:rPr>
                        <a:t>NOM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25" dirty="0">
                          <a:latin typeface="Courier New"/>
                          <a:cs typeface="Courier New"/>
                        </a:rPr>
                        <a:t>ASC,</a:t>
                      </a:r>
                      <a:r>
                        <a:rPr sz="18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Téléphone</a:t>
                      </a:r>
                      <a:r>
                        <a:rPr sz="180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ASC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543175" y="4568825"/>
          <a:ext cx="1931035" cy="1950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spc="45" dirty="0">
                          <a:latin typeface="Times New Roman"/>
                          <a:cs typeface="Times New Roman"/>
                        </a:rPr>
                        <a:t>Nom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Coco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McPoulet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(444)444-4419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Comtesse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Hasek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(888)888-8888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(333)333-3333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Hafedh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Lajoie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(555)555-5555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(999)999-9999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mte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Has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656031" y="5468518"/>
            <a:ext cx="17011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0000"/>
                </a:solidFill>
                <a:latin typeface="Cambria"/>
                <a:cs typeface="Cambria"/>
              </a:rPr>
              <a:t>Ordre</a:t>
            </a:r>
            <a:r>
              <a:rPr sz="1800" spc="11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0000"/>
                </a:solidFill>
                <a:latin typeface="Cambria"/>
                <a:cs typeface="Cambria"/>
              </a:rPr>
              <a:t>de</a:t>
            </a:r>
            <a:r>
              <a:rPr sz="1800" spc="13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FF0000"/>
                </a:solidFill>
                <a:latin typeface="Cambria"/>
                <a:cs typeface="Cambria"/>
              </a:rPr>
              <a:t>saisie</a:t>
            </a:r>
            <a:endParaRPr sz="1800">
              <a:latin typeface="Cambria"/>
              <a:cs typeface="Cambria"/>
            </a:endParaRPr>
          </a:p>
          <a:p>
            <a:pPr marL="105410">
              <a:lnSpc>
                <a:spcPct val="100000"/>
              </a:lnSpc>
            </a:pPr>
            <a:r>
              <a:rPr sz="1800" spc="100" dirty="0">
                <a:solidFill>
                  <a:srgbClr val="FF0000"/>
                </a:solidFill>
                <a:latin typeface="Cambria"/>
                <a:cs typeface="Cambria"/>
              </a:rPr>
              <a:t>est</a:t>
            </a:r>
            <a:r>
              <a:rPr sz="1800" spc="12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0000"/>
                </a:solidFill>
                <a:latin typeface="Cambria"/>
                <a:cs typeface="Cambria"/>
              </a:rPr>
              <a:t>le</a:t>
            </a:r>
            <a:r>
              <a:rPr sz="1800" spc="15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Cambria"/>
                <a:cs typeface="Cambria"/>
              </a:rPr>
              <a:t>suivant</a:t>
            </a:r>
            <a:endParaRPr sz="1800">
              <a:latin typeface="Cambria"/>
              <a:cs typeface="Cambria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072251" y="4568825"/>
          <a:ext cx="1929763" cy="1950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spc="45" dirty="0">
                          <a:latin typeface="Times New Roman"/>
                          <a:cs typeface="Times New Roman"/>
                        </a:rPr>
                        <a:t>Nom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Coco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McPoulet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(444)444-4419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Comtesse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Hasek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(333)333-3333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(888)888-8888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Hafedh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Lajoie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(555)555-5555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(999)999-9999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mte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Has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4853051" y="5438775"/>
            <a:ext cx="878205" cy="444500"/>
            <a:chOff x="4853051" y="5438775"/>
            <a:chExt cx="878205" cy="444500"/>
          </a:xfrm>
        </p:grpSpPr>
        <p:sp>
          <p:nvSpPr>
            <p:cNvPr id="22" name="object 22"/>
            <p:cNvSpPr/>
            <p:nvPr/>
          </p:nvSpPr>
          <p:spPr>
            <a:xfrm>
              <a:off x="4859401" y="5445125"/>
              <a:ext cx="865505" cy="431800"/>
            </a:xfrm>
            <a:custGeom>
              <a:avLst/>
              <a:gdLst/>
              <a:ahLst/>
              <a:cxnLst/>
              <a:rect l="l" t="t" r="r" b="b"/>
              <a:pathLst>
                <a:path w="865504" h="431800">
                  <a:moveTo>
                    <a:pt x="648843" y="0"/>
                  </a:moveTo>
                  <a:lnTo>
                    <a:pt x="648843" y="107950"/>
                  </a:lnTo>
                  <a:lnTo>
                    <a:pt x="0" y="107950"/>
                  </a:lnTo>
                  <a:lnTo>
                    <a:pt x="0" y="323850"/>
                  </a:lnTo>
                  <a:lnTo>
                    <a:pt x="648843" y="323850"/>
                  </a:lnTo>
                  <a:lnTo>
                    <a:pt x="648843" y="431800"/>
                  </a:lnTo>
                  <a:lnTo>
                    <a:pt x="865124" y="215900"/>
                  </a:lnTo>
                  <a:lnTo>
                    <a:pt x="648843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59401" y="5445125"/>
              <a:ext cx="865505" cy="431800"/>
            </a:xfrm>
            <a:custGeom>
              <a:avLst/>
              <a:gdLst/>
              <a:ahLst/>
              <a:cxnLst/>
              <a:rect l="l" t="t" r="r" b="b"/>
              <a:pathLst>
                <a:path w="865504" h="431800">
                  <a:moveTo>
                    <a:pt x="0" y="107950"/>
                  </a:moveTo>
                  <a:lnTo>
                    <a:pt x="648843" y="107950"/>
                  </a:lnTo>
                  <a:lnTo>
                    <a:pt x="648843" y="0"/>
                  </a:lnTo>
                  <a:lnTo>
                    <a:pt x="865124" y="215900"/>
                  </a:lnTo>
                  <a:lnTo>
                    <a:pt x="648843" y="431800"/>
                  </a:lnTo>
                  <a:lnTo>
                    <a:pt x="648843" y="323850"/>
                  </a:lnTo>
                  <a:lnTo>
                    <a:pt x="0" y="323850"/>
                  </a:lnTo>
                  <a:lnTo>
                    <a:pt x="0" y="1079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59928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0" dirty="0"/>
              <a:t>Conflits</a:t>
            </a:r>
            <a:r>
              <a:rPr sz="4300" spc="25" dirty="0"/>
              <a:t> </a:t>
            </a:r>
            <a:r>
              <a:rPr sz="4300" spc="-270" dirty="0"/>
              <a:t>de</a:t>
            </a:r>
            <a:r>
              <a:rPr sz="4300" spc="50" dirty="0"/>
              <a:t> </a:t>
            </a:r>
            <a:r>
              <a:rPr sz="4300" spc="-260" dirty="0"/>
              <a:t>noms</a:t>
            </a:r>
            <a:r>
              <a:rPr sz="4300" spc="30" dirty="0"/>
              <a:t> </a:t>
            </a:r>
            <a:r>
              <a:rPr sz="4300" spc="-35" dirty="0"/>
              <a:t>d'attribut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17650" y="1467358"/>
            <a:ext cx="7329805" cy="222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Microsoft Sans Serif"/>
                <a:cs typeface="Microsoft Sans Serif"/>
              </a:rPr>
              <a:t>O</a:t>
            </a:r>
            <a:r>
              <a:rPr sz="2800" spc="-15" dirty="0">
                <a:latin typeface="Microsoft Sans Serif"/>
                <a:cs typeface="Microsoft Sans Serif"/>
              </a:rPr>
              <a:t>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-185" dirty="0">
                <a:latin typeface="Microsoft Sans Serif"/>
                <a:cs typeface="Microsoft Sans Serif"/>
              </a:rPr>
              <a:t>e</a:t>
            </a:r>
            <a:r>
              <a:rPr sz="2800" spc="-5" dirty="0">
                <a:latin typeface="Microsoft Sans Serif"/>
                <a:cs typeface="Microsoft Sans Serif"/>
              </a:rPr>
              <a:t>ut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u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80" dirty="0">
                <a:latin typeface="Microsoft Sans Serif"/>
                <a:cs typeface="Microsoft Sans Serif"/>
              </a:rPr>
              <a:t>ilise</a:t>
            </a:r>
            <a:r>
              <a:rPr sz="2800" spc="-75" dirty="0">
                <a:latin typeface="Microsoft Sans Serif"/>
                <a:cs typeface="Microsoft Sans Serif"/>
              </a:rPr>
              <a:t>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d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r>
              <a:rPr sz="2800" spc="-254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AL</a:t>
            </a:r>
            <a:r>
              <a:rPr sz="2800" spc="-65" dirty="0">
                <a:latin typeface="Microsoft Sans Serif"/>
                <a:cs typeface="Microsoft Sans Serif"/>
              </a:rPr>
              <a:t>I</a:t>
            </a:r>
            <a:r>
              <a:rPr sz="2800" spc="-295" dirty="0">
                <a:latin typeface="Microsoft Sans Serif"/>
                <a:cs typeface="Microsoft Sans Serif"/>
              </a:rPr>
              <a:t>AS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p</a:t>
            </a:r>
            <a:r>
              <a:rPr sz="2800" spc="-85" dirty="0">
                <a:latin typeface="Microsoft Sans Serif"/>
                <a:cs typeface="Microsoft Sans Serif"/>
              </a:rPr>
              <a:t>o</a:t>
            </a:r>
            <a:r>
              <a:rPr sz="2800" spc="5" dirty="0">
                <a:latin typeface="Microsoft Sans Serif"/>
                <a:cs typeface="Microsoft Sans Serif"/>
              </a:rPr>
              <a:t>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c</a:t>
            </a:r>
            <a:r>
              <a:rPr sz="2800" spc="-175" dirty="0">
                <a:latin typeface="Microsoft Sans Serif"/>
                <a:cs typeface="Microsoft Sans Serif"/>
              </a:rPr>
              <a:t>h</a:t>
            </a:r>
            <a:r>
              <a:rPr sz="2800" spc="-190" dirty="0">
                <a:latin typeface="Microsoft Sans Serif"/>
                <a:cs typeface="Microsoft Sans Serif"/>
              </a:rPr>
              <a:t>anger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l'aff</a:t>
            </a:r>
            <a:r>
              <a:rPr sz="2800" spc="-200" dirty="0">
                <a:latin typeface="Microsoft Sans Serif"/>
                <a:cs typeface="Microsoft Sans Serif"/>
              </a:rPr>
              <a:t>ichage 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attribu</a:t>
            </a:r>
            <a:r>
              <a:rPr sz="2800" spc="-5" dirty="0">
                <a:latin typeface="Microsoft Sans Serif"/>
                <a:cs typeface="Microsoft Sans Serif"/>
              </a:rPr>
              <a:t>t</a:t>
            </a:r>
            <a:r>
              <a:rPr sz="2800" spc="-245" dirty="0">
                <a:latin typeface="Microsoft Sans Serif"/>
                <a:cs typeface="Microsoft Sans Serif"/>
              </a:rPr>
              <a:t>s.</a:t>
            </a:r>
            <a:r>
              <a:rPr sz="2800" spc="-229" dirty="0">
                <a:latin typeface="Microsoft Sans Serif"/>
                <a:cs typeface="Microsoft Sans Serif"/>
              </a:rPr>
              <a:t> </a:t>
            </a:r>
            <a:r>
              <a:rPr sz="2800" spc="-280" dirty="0">
                <a:latin typeface="Microsoft Sans Serif"/>
                <a:cs typeface="Microsoft Sans Serif"/>
              </a:rPr>
              <a:t>L</a:t>
            </a:r>
            <a:r>
              <a:rPr sz="2800" spc="-275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syn</a:t>
            </a:r>
            <a:r>
              <a:rPr sz="2800" spc="-75" dirty="0">
                <a:latin typeface="Microsoft Sans Serif"/>
                <a:cs typeface="Microsoft Sans Serif"/>
              </a:rPr>
              <a:t>t</a:t>
            </a:r>
            <a:r>
              <a:rPr sz="2800" spc="-195" dirty="0">
                <a:latin typeface="Microsoft Sans Serif"/>
                <a:cs typeface="Microsoft Sans Serif"/>
              </a:rPr>
              <a:t>a</a:t>
            </a:r>
            <a:r>
              <a:rPr sz="2800" spc="-265" dirty="0">
                <a:latin typeface="Microsoft Sans Serif"/>
                <a:cs typeface="Microsoft Sans Serif"/>
              </a:rPr>
              <a:t>x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923925">
              <a:lnSpc>
                <a:spcPct val="100000"/>
              </a:lnSpc>
              <a:spcBef>
                <a:spcPts val="2635"/>
              </a:spcBef>
            </a:pPr>
            <a:r>
              <a:rPr sz="1800" spc="-75" dirty="0">
                <a:latin typeface="Microsoft Sans Serif"/>
                <a:cs typeface="Microsoft Sans Serif"/>
              </a:rPr>
              <a:t>nom-de-colonne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[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[AS]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Nouveau_nom</a:t>
            </a:r>
            <a:r>
              <a:rPr sz="1600" b="1" spc="95" dirty="0">
                <a:latin typeface="Trebuchet MS"/>
                <a:cs typeface="Trebuchet MS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]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7620" algn="ctr">
              <a:lnSpc>
                <a:spcPct val="100000"/>
              </a:lnSpc>
            </a:pPr>
            <a:r>
              <a:rPr sz="2000" spc="-145" dirty="0">
                <a:latin typeface="Microsoft Sans Serif"/>
                <a:cs typeface="Microsoft Sans Serif"/>
              </a:rPr>
              <a:t>Le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nouveau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nom</a:t>
            </a:r>
            <a:r>
              <a:rPr sz="2000" spc="-5" dirty="0">
                <a:latin typeface="Microsoft Sans Serif"/>
                <a:cs typeface="Microsoft Sans Serif"/>
              </a:rPr>
              <a:t> doit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être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entre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deux</a:t>
            </a:r>
            <a:r>
              <a:rPr sz="20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crochets</a:t>
            </a:r>
            <a:r>
              <a:rPr sz="2000" b="1" spc="-85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sous</a:t>
            </a:r>
            <a:r>
              <a:rPr sz="2000" spc="-190" dirty="0">
                <a:latin typeface="Microsoft Sans Serif"/>
                <a:cs typeface="Microsoft Sans Serif"/>
              </a:rPr>
              <a:t> </a:t>
            </a:r>
            <a:r>
              <a:rPr sz="2000" spc="-220" dirty="0">
                <a:latin typeface="Microsoft Sans Serif"/>
                <a:cs typeface="Microsoft Sans Serif"/>
              </a:rPr>
              <a:t>ACCESS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7181850" cy="143319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P</a:t>
            </a:r>
            <a:r>
              <a:rPr sz="3200" spc="-185" dirty="0">
                <a:latin typeface="Microsoft Sans Serif"/>
                <a:cs typeface="Microsoft Sans Serif"/>
              </a:rPr>
              <a:t>r</a:t>
            </a:r>
            <a:r>
              <a:rPr sz="3200" spc="-60" dirty="0">
                <a:latin typeface="Microsoft Sans Serif"/>
                <a:cs typeface="Microsoft Sans Serif"/>
              </a:rPr>
              <a:t>oject</a:t>
            </a:r>
            <a:r>
              <a:rPr sz="3200" spc="-3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525" dirty="0">
                <a:latin typeface="Microsoft Sans Serif"/>
                <a:cs typeface="Microsoft Sans Serif"/>
              </a:rPr>
              <a:t>a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225" dirty="0">
                <a:latin typeface="Microsoft Sans Serif"/>
                <a:cs typeface="Microsoft Sans Serif"/>
              </a:rPr>
              <a:t>ec</a:t>
            </a:r>
            <a:r>
              <a:rPr sz="3200" spc="-300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ALIAS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numéro</a:t>
            </a:r>
            <a:r>
              <a:rPr sz="2400" i="1" spc="-90" dirty="0">
                <a:latin typeface="Trebuchet MS"/>
                <a:cs typeface="Trebuchet MS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de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i="1" spc="-225" dirty="0">
                <a:latin typeface="Trebuchet MS"/>
                <a:cs typeface="Trebuchet MS"/>
              </a:rPr>
              <a:t>sécurité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i="1" spc="-215" dirty="0">
                <a:latin typeface="Trebuchet MS"/>
                <a:cs typeface="Trebuchet MS"/>
              </a:rPr>
              <a:t>sociale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240" dirty="0">
                <a:latin typeface="Trebuchet MS"/>
                <a:cs typeface="Trebuchet MS"/>
              </a:rPr>
              <a:t>téléphone</a:t>
            </a:r>
            <a:r>
              <a:rPr sz="2400" i="1" spc="-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75" dirty="0">
                <a:latin typeface="Microsoft Sans Serif"/>
                <a:cs typeface="Microsoft Sans Serif"/>
              </a:rPr>
              <a:t>tous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le</a:t>
            </a:r>
            <a:r>
              <a:rPr sz="2400" spc="-190" dirty="0">
                <a:latin typeface="Microsoft Sans Serif"/>
                <a:cs typeface="Microsoft Sans Serif"/>
              </a:rPr>
              <a:t>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5" dirty="0">
                <a:latin typeface="Trebuchet MS"/>
                <a:cs typeface="Trebuchet MS"/>
              </a:rPr>
              <a:t>Cli</a:t>
            </a:r>
            <a:r>
              <a:rPr sz="2400" i="1" spc="-285" dirty="0">
                <a:latin typeface="Trebuchet MS"/>
                <a:cs typeface="Trebuchet MS"/>
              </a:rPr>
              <a:t>e</a:t>
            </a:r>
            <a:r>
              <a:rPr sz="2400" i="1" spc="-220" dirty="0">
                <a:latin typeface="Trebuchet MS"/>
                <a:cs typeface="Trebuchet MS"/>
              </a:rPr>
              <a:t>nts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4987" y="3146485"/>
            <a:ext cx="7905115" cy="434975"/>
            <a:chOff x="534987" y="3146485"/>
            <a:chExt cx="7905115" cy="434975"/>
          </a:xfrm>
        </p:grpSpPr>
        <p:sp>
          <p:nvSpPr>
            <p:cNvPr id="18" name="object 18"/>
            <p:cNvSpPr/>
            <p:nvPr/>
          </p:nvSpPr>
          <p:spPr>
            <a:xfrm>
              <a:off x="534987" y="3146488"/>
              <a:ext cx="7905115" cy="219710"/>
            </a:xfrm>
            <a:custGeom>
              <a:avLst/>
              <a:gdLst/>
              <a:ahLst/>
              <a:cxnLst/>
              <a:rect l="l" t="t" r="r" b="b"/>
              <a:pathLst>
                <a:path w="7905115" h="219710">
                  <a:moveTo>
                    <a:pt x="4059859" y="0"/>
                  </a:moveTo>
                  <a:lnTo>
                    <a:pt x="0" y="0"/>
                  </a:lnTo>
                  <a:lnTo>
                    <a:pt x="0" y="219570"/>
                  </a:lnTo>
                  <a:lnTo>
                    <a:pt x="4059859" y="219570"/>
                  </a:lnTo>
                  <a:lnTo>
                    <a:pt x="4059859" y="0"/>
                  </a:lnTo>
                  <a:close/>
                </a:path>
                <a:path w="7905115" h="219710">
                  <a:moveTo>
                    <a:pt x="7904886" y="0"/>
                  </a:moveTo>
                  <a:lnTo>
                    <a:pt x="4282046" y="0"/>
                  </a:lnTo>
                  <a:lnTo>
                    <a:pt x="4282046" y="219570"/>
                  </a:lnTo>
                  <a:lnTo>
                    <a:pt x="7904886" y="219570"/>
                  </a:lnTo>
                  <a:lnTo>
                    <a:pt x="7904886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94855" y="3146485"/>
              <a:ext cx="222250" cy="219710"/>
            </a:xfrm>
            <a:custGeom>
              <a:avLst/>
              <a:gdLst/>
              <a:ahLst/>
              <a:cxnLst/>
              <a:rect l="l" t="t" r="r" b="b"/>
              <a:pathLst>
                <a:path w="222250" h="219710">
                  <a:moveTo>
                    <a:pt x="222187" y="0"/>
                  </a:moveTo>
                  <a:lnTo>
                    <a:pt x="0" y="0"/>
                  </a:lnTo>
                  <a:lnTo>
                    <a:pt x="0" y="219566"/>
                  </a:lnTo>
                  <a:lnTo>
                    <a:pt x="222187" y="219566"/>
                  </a:lnTo>
                  <a:lnTo>
                    <a:pt x="2221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4987" y="3366059"/>
              <a:ext cx="7905115" cy="215900"/>
            </a:xfrm>
            <a:custGeom>
              <a:avLst/>
              <a:gdLst/>
              <a:ahLst/>
              <a:cxnLst/>
              <a:rect l="l" t="t" r="r" b="b"/>
              <a:pathLst>
                <a:path w="7905115" h="215900">
                  <a:moveTo>
                    <a:pt x="7904890" y="0"/>
                  </a:moveTo>
                  <a:lnTo>
                    <a:pt x="0" y="0"/>
                  </a:lnTo>
                  <a:lnTo>
                    <a:pt x="0" y="215358"/>
                  </a:lnTo>
                  <a:lnTo>
                    <a:pt x="7904890" y="215358"/>
                  </a:lnTo>
                  <a:lnTo>
                    <a:pt x="790489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97293" y="3103183"/>
            <a:ext cx="6283960" cy="4756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229"/>
              </a:spcBef>
              <a:tabLst>
                <a:tab pos="1162050" algn="l"/>
              </a:tabLst>
            </a:pPr>
            <a:r>
              <a:rPr sz="1500" spc="-25" dirty="0">
                <a:latin typeface="Courier New"/>
                <a:cs typeface="Courier New"/>
              </a:rPr>
              <a:t>SELECT	</a:t>
            </a:r>
            <a:r>
              <a:rPr sz="1500" spc="-20" dirty="0">
                <a:latin typeface="Courier New"/>
                <a:cs typeface="Courier New"/>
              </a:rPr>
              <a:t>Nom,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Téléphone,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N°SS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AS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[Num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Sécurité</a:t>
            </a:r>
            <a:r>
              <a:rPr sz="1500" spc="-65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Sociale]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FROM	</a:t>
            </a:r>
            <a:r>
              <a:rPr sz="1500" spc="-30" dirty="0">
                <a:latin typeface="Courier New"/>
                <a:cs typeface="Courier New"/>
              </a:rPr>
              <a:t>Client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974975" y="3703701"/>
          <a:ext cx="3242945" cy="2194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35" dirty="0">
                          <a:latin typeface="Times New Roman"/>
                          <a:cs typeface="Times New Roman"/>
                        </a:rPr>
                        <a:t>Num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5" dirty="0">
                          <a:latin typeface="Times New Roman"/>
                          <a:cs typeface="Times New Roman"/>
                        </a:rPr>
                        <a:t>sécurité</a:t>
                      </a:r>
                      <a:r>
                        <a:rPr sz="10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sociale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(999)999-9999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951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(888)888-8888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753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San</a:t>
                      </a:r>
                      <a:r>
                        <a:rPr sz="1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Sou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(777)777-7777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486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mte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Has</a:t>
                      </a:r>
                      <a:r>
                        <a:rPr sz="1000" dirty="0">
                          <a:latin typeface="Times New Roman"/>
                          <a:cs typeface="Times New Roman"/>
                        </a:rPr>
                        <a:t>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Hafedh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Lajoie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(555)555-5555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123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Comtesse</a:t>
                      </a: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Hasek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(666)666-6666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164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77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Coco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McPoulet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(444)444-4419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(333)333-3333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133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1331975" y="6021387"/>
            <a:ext cx="6911975" cy="528955"/>
          </a:xfrm>
          <a:custGeom>
            <a:avLst/>
            <a:gdLst/>
            <a:ahLst/>
            <a:cxnLst/>
            <a:rect l="l" t="t" r="r" b="b"/>
            <a:pathLst>
              <a:path w="6911975" h="528954">
                <a:moveTo>
                  <a:pt x="0" y="528637"/>
                </a:moveTo>
                <a:lnTo>
                  <a:pt x="6911975" y="528637"/>
                </a:lnTo>
                <a:lnTo>
                  <a:pt x="6911975" y="0"/>
                </a:lnTo>
                <a:lnTo>
                  <a:pt x="0" y="0"/>
                </a:lnTo>
                <a:lnTo>
                  <a:pt x="0" y="52863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98269" y="6043676"/>
            <a:ext cx="368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800" spc="-85" dirty="0">
                <a:latin typeface="Times New Roman"/>
                <a:cs typeface="Times New Roman"/>
              </a:rPr>
              <a:t>A</a:t>
            </a:r>
            <a:r>
              <a:rPr sz="1800" spc="-65" dirty="0">
                <a:latin typeface="Times New Roman"/>
                <a:cs typeface="Times New Roman"/>
              </a:rPr>
              <a:t>l</a:t>
            </a:r>
            <a:r>
              <a:rPr sz="1800" spc="-130" dirty="0">
                <a:latin typeface="Times New Roman"/>
                <a:cs typeface="Times New Roman"/>
              </a:rPr>
              <a:t>g</a:t>
            </a:r>
            <a:r>
              <a:rPr sz="1800" spc="-60" dirty="0">
                <a:latin typeface="Times New Roman"/>
                <a:cs typeface="Times New Roman"/>
              </a:rPr>
              <a:t>è</a:t>
            </a:r>
            <a:r>
              <a:rPr sz="1800" spc="15" dirty="0">
                <a:latin typeface="Times New Roman"/>
                <a:cs typeface="Times New Roman"/>
              </a:rPr>
              <a:t>b</a:t>
            </a:r>
            <a:r>
              <a:rPr sz="1800" spc="-30" dirty="0">
                <a:latin typeface="Times New Roman"/>
                <a:cs typeface="Times New Roman"/>
              </a:rPr>
              <a:t>re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r</a:t>
            </a:r>
            <a:r>
              <a:rPr sz="1800" spc="-40" dirty="0">
                <a:latin typeface="Times New Roman"/>
                <a:cs typeface="Times New Roman"/>
              </a:rPr>
              <a:t>e</a:t>
            </a:r>
            <a:r>
              <a:rPr sz="1800" spc="-30" dirty="0">
                <a:latin typeface="Times New Roman"/>
                <a:cs typeface="Times New Roman"/>
              </a:rPr>
              <a:t>latio</a:t>
            </a:r>
            <a:r>
              <a:rPr sz="1800" spc="-35" dirty="0">
                <a:latin typeface="Times New Roman"/>
                <a:cs typeface="Times New Roman"/>
              </a:rPr>
              <a:t>n</a:t>
            </a:r>
            <a:r>
              <a:rPr sz="1800" spc="15" dirty="0">
                <a:latin typeface="Times New Roman"/>
                <a:cs typeface="Times New Roman"/>
              </a:rPr>
              <a:t>n</a:t>
            </a:r>
            <a:r>
              <a:rPr sz="1800" spc="-60" dirty="0">
                <a:latin typeface="Times New Roman"/>
                <a:cs typeface="Times New Roman"/>
              </a:rPr>
              <a:t>e</a:t>
            </a:r>
            <a:r>
              <a:rPr sz="1800" spc="-90" dirty="0">
                <a:latin typeface="Times New Roman"/>
                <a:cs typeface="Times New Roman"/>
              </a:rPr>
              <a:t>l</a:t>
            </a:r>
            <a:r>
              <a:rPr sz="1800" spc="-100" dirty="0">
                <a:latin typeface="Times New Roman"/>
                <a:cs typeface="Times New Roman"/>
              </a:rPr>
              <a:t>l</a:t>
            </a:r>
            <a:r>
              <a:rPr sz="1800" spc="-50" dirty="0">
                <a:latin typeface="Times New Roman"/>
                <a:cs typeface="Times New Roman"/>
              </a:rPr>
              <a:t>e</a:t>
            </a:r>
            <a:r>
              <a:rPr sz="1800" spc="155" dirty="0">
                <a:latin typeface="Times New Roman"/>
                <a:cs typeface="Times New Roman"/>
              </a:rPr>
              <a:t> </a:t>
            </a:r>
            <a:r>
              <a:rPr sz="2400" spc="-145" dirty="0">
                <a:latin typeface="Times New Roman"/>
                <a:cs typeface="Times New Roman"/>
              </a:rPr>
              <a:t>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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232" baseline="-20833" dirty="0">
                <a:latin typeface="Times New Roman"/>
                <a:cs typeface="Times New Roman"/>
              </a:rPr>
              <a:t>no</a:t>
            </a:r>
            <a:r>
              <a:rPr sz="2400" i="1" spc="-322" baseline="-20833" dirty="0">
                <a:latin typeface="Times New Roman"/>
                <a:cs typeface="Times New Roman"/>
              </a:rPr>
              <a:t>m</a:t>
            </a:r>
            <a:r>
              <a:rPr sz="2400" spc="-82" baseline="-20833" dirty="0">
                <a:latin typeface="Times New Roman"/>
                <a:cs typeface="Times New Roman"/>
              </a:rPr>
              <a:t>,</a:t>
            </a:r>
            <a:r>
              <a:rPr sz="2400" spc="7" baseline="-20833" dirty="0">
                <a:latin typeface="Times New Roman"/>
                <a:cs typeface="Times New Roman"/>
              </a:rPr>
              <a:t> </a:t>
            </a:r>
            <a:r>
              <a:rPr sz="2400" i="1" spc="60" baseline="-20833" dirty="0">
                <a:latin typeface="Times New Roman"/>
                <a:cs typeface="Times New Roman"/>
              </a:rPr>
              <a:t>T</a:t>
            </a:r>
            <a:r>
              <a:rPr sz="2400" i="1" spc="-277" baseline="-20833" dirty="0">
                <a:latin typeface="Times New Roman"/>
                <a:cs typeface="Times New Roman"/>
              </a:rPr>
              <a:t>éléphon</a:t>
            </a:r>
            <a:r>
              <a:rPr sz="2400" i="1" spc="-315" baseline="-20833" dirty="0">
                <a:latin typeface="Times New Roman"/>
                <a:cs typeface="Times New Roman"/>
              </a:rPr>
              <a:t>e</a:t>
            </a:r>
            <a:r>
              <a:rPr sz="2400" i="1" spc="-82" baseline="-20833" dirty="0">
                <a:latin typeface="Times New Roman"/>
                <a:cs typeface="Times New Roman"/>
              </a:rPr>
              <a:t>,</a:t>
            </a:r>
            <a:r>
              <a:rPr sz="2400" i="1" spc="-15" baseline="-20833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Symbol"/>
                <a:cs typeface="Symbol"/>
              </a:rPr>
              <a:t>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0259" y="6142735"/>
            <a:ext cx="2660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050" spc="-90" dirty="0">
                <a:latin typeface="Microsoft Sans Serif"/>
                <a:cs typeface="Microsoft Sans Serif"/>
              </a:rPr>
              <a:t>N°SS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Wingdings"/>
                <a:cs typeface="Wingdings"/>
              </a:rPr>
              <a:t></a:t>
            </a:r>
            <a:r>
              <a:rPr sz="1050" spc="30" dirty="0">
                <a:latin typeface="Times New Roman"/>
                <a:cs typeface="Times New Roman"/>
              </a:rPr>
              <a:t> </a:t>
            </a:r>
            <a:r>
              <a:rPr sz="1050" spc="5" dirty="0">
                <a:latin typeface="Microsoft Sans Serif"/>
                <a:cs typeface="Microsoft Sans Serif"/>
              </a:rPr>
              <a:t>[Num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-30" dirty="0">
                <a:latin typeface="Microsoft Sans Serif"/>
                <a:cs typeface="Microsoft Sans Serif"/>
              </a:rPr>
              <a:t>sécurité</a:t>
            </a:r>
            <a:r>
              <a:rPr sz="1050" spc="-10" dirty="0">
                <a:latin typeface="Microsoft Sans Serif"/>
                <a:cs typeface="Microsoft Sans Serif"/>
              </a:rPr>
              <a:t> </a:t>
            </a:r>
            <a:r>
              <a:rPr sz="1050" spc="-50" dirty="0">
                <a:latin typeface="Microsoft Sans Serif"/>
                <a:cs typeface="Microsoft Sans Serif"/>
              </a:rPr>
              <a:t>Sociale]</a:t>
            </a:r>
            <a:r>
              <a:rPr sz="1050" spc="-15" dirty="0">
                <a:latin typeface="Microsoft Sans Serif"/>
                <a:cs typeface="Microsoft Sans Serif"/>
              </a:rPr>
              <a:t> </a:t>
            </a:r>
            <a:r>
              <a:rPr sz="2400" spc="-209" baseline="13888" dirty="0">
                <a:solidFill>
                  <a:srgbClr val="401F00"/>
                </a:solidFill>
                <a:latin typeface="Microsoft Sans Serif"/>
                <a:cs typeface="Microsoft Sans Serif"/>
              </a:rPr>
              <a:t>(</a:t>
            </a:r>
            <a:r>
              <a:rPr sz="3600" i="1" spc="-209" baseline="9259" dirty="0">
                <a:latin typeface="Times New Roman"/>
                <a:cs typeface="Times New Roman"/>
              </a:rPr>
              <a:t>Client</a:t>
            </a:r>
            <a:r>
              <a:rPr sz="3600" spc="-209" baseline="9259" dirty="0">
                <a:latin typeface="Times New Roman"/>
                <a:cs typeface="Times New Roman"/>
              </a:rPr>
              <a:t>)</a:t>
            </a:r>
            <a:endParaRPr sz="3600" baseline="9259">
              <a:latin typeface="Times New Roman"/>
              <a:cs typeface="Times New Roman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496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Req</a:t>
            </a:r>
            <a:r>
              <a:rPr sz="4300" spc="-325" dirty="0"/>
              <a:t>u</a:t>
            </a:r>
            <a:r>
              <a:rPr sz="4300" spc="-130" dirty="0"/>
              <a:t>êt</a:t>
            </a:r>
            <a:r>
              <a:rPr sz="4300" spc="-195" dirty="0"/>
              <a:t>e</a:t>
            </a:r>
            <a:r>
              <a:rPr sz="4300" spc="-500" dirty="0"/>
              <a:t>s</a:t>
            </a:r>
            <a:r>
              <a:rPr sz="4300" spc="90" dirty="0"/>
              <a:t> </a:t>
            </a:r>
            <a:r>
              <a:rPr sz="4300" spc="-365" dirty="0"/>
              <a:t>SQ</a:t>
            </a:r>
            <a:r>
              <a:rPr sz="4300" spc="-280" dirty="0"/>
              <a:t>L</a:t>
            </a:r>
            <a:r>
              <a:rPr sz="4300" spc="50" dirty="0"/>
              <a:t> </a:t>
            </a:r>
            <a:r>
              <a:rPr sz="4300" spc="-495" dirty="0"/>
              <a:t>s</a:t>
            </a:r>
            <a:r>
              <a:rPr sz="4300" spc="-180" dirty="0"/>
              <a:t>imp</a:t>
            </a:r>
            <a:r>
              <a:rPr sz="4300" spc="-90" dirty="0"/>
              <a:t>l</a:t>
            </a:r>
            <a:r>
              <a:rPr sz="4300" spc="-415" dirty="0"/>
              <a:t>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7298"/>
            <a:ext cx="6539230" cy="143319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44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00" dirty="0">
                <a:latin typeface="Microsoft Sans Serif"/>
                <a:cs typeface="Microsoft Sans Serif"/>
              </a:rPr>
              <a:t>Avec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paramètres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téléphone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nom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client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dont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le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60" dirty="0">
                <a:latin typeface="Microsoft Sans Serif"/>
                <a:cs typeface="Microsoft Sans Serif"/>
              </a:rPr>
              <a:t>n</a:t>
            </a:r>
            <a:r>
              <a:rPr sz="2400" spc="-95" dirty="0">
                <a:latin typeface="Microsoft Sans Serif"/>
                <a:cs typeface="Microsoft Sans Serif"/>
              </a:rPr>
              <a:t>umé</a:t>
            </a:r>
            <a:r>
              <a:rPr sz="2400" spc="-114" dirty="0">
                <a:latin typeface="Microsoft Sans Serif"/>
                <a:cs typeface="Microsoft Sans Serif"/>
              </a:rPr>
              <a:t>r</a:t>
            </a:r>
            <a:r>
              <a:rPr sz="2400" spc="-15" dirty="0">
                <a:latin typeface="Microsoft Sans Serif"/>
                <a:cs typeface="Microsoft Sans Serif"/>
              </a:rPr>
              <a:t>o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INSEE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-320" dirty="0">
                <a:latin typeface="Microsoft Sans Serif"/>
                <a:cs typeface="Microsoft Sans Serif"/>
              </a:rPr>
              <a:t>a</a:t>
            </a:r>
            <a:r>
              <a:rPr sz="2400" spc="-130" dirty="0">
                <a:latin typeface="Microsoft Sans Serif"/>
                <a:cs typeface="Microsoft Sans Serif"/>
              </a:rPr>
              <a:t>is</a:t>
            </a:r>
            <a:r>
              <a:rPr sz="2400" spc="-80" dirty="0">
                <a:latin typeface="Microsoft Sans Serif"/>
                <a:cs typeface="Microsoft Sans Serif"/>
              </a:rPr>
              <a:t>i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170" dirty="0">
                <a:latin typeface="Trebuchet MS"/>
                <a:cs typeface="Trebuchet MS"/>
              </a:rPr>
              <a:t>l</a:t>
            </a:r>
            <a:r>
              <a:rPr sz="2400" i="1" spc="-80" dirty="0">
                <a:latin typeface="Trebuchet MS"/>
                <a:cs typeface="Trebuchet MS"/>
              </a:rPr>
              <a:t>'</a:t>
            </a:r>
            <a:r>
              <a:rPr sz="2400" i="1" spc="-315" dirty="0">
                <a:latin typeface="Trebuchet MS"/>
                <a:cs typeface="Trebuchet MS"/>
              </a:rPr>
              <a:t>uti</a:t>
            </a:r>
            <a:r>
              <a:rPr sz="2400" i="1" spc="-225" dirty="0">
                <a:latin typeface="Trebuchet MS"/>
                <a:cs typeface="Trebuchet MS"/>
              </a:rPr>
              <a:t>l</a:t>
            </a:r>
            <a:r>
              <a:rPr sz="2400" i="1" spc="-204" dirty="0">
                <a:latin typeface="Trebuchet MS"/>
                <a:cs typeface="Trebuchet MS"/>
              </a:rPr>
              <a:t>is</a:t>
            </a:r>
            <a:r>
              <a:rPr sz="2400" i="1" spc="-229" dirty="0">
                <a:latin typeface="Trebuchet MS"/>
                <a:cs typeface="Trebuchet MS"/>
              </a:rPr>
              <a:t>ate</a:t>
            </a:r>
            <a:r>
              <a:rPr sz="2400" i="1" spc="-254" dirty="0">
                <a:latin typeface="Trebuchet MS"/>
                <a:cs typeface="Trebuchet MS"/>
              </a:rPr>
              <a:t>u</a:t>
            </a:r>
            <a:r>
              <a:rPr sz="2400" i="1" spc="-250" dirty="0">
                <a:latin typeface="Trebuchet MS"/>
                <a:cs typeface="Trebuchet MS"/>
              </a:rPr>
              <a:t>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3400" y="3151212"/>
            <a:ext cx="7788909" cy="422909"/>
          </a:xfrm>
          <a:custGeom>
            <a:avLst/>
            <a:gdLst/>
            <a:ahLst/>
            <a:cxnLst/>
            <a:rect l="l" t="t" r="r" b="b"/>
            <a:pathLst>
              <a:path w="7788909" h="422910">
                <a:moveTo>
                  <a:pt x="7788491" y="0"/>
                </a:moveTo>
                <a:lnTo>
                  <a:pt x="0" y="0"/>
                </a:lnTo>
                <a:lnTo>
                  <a:pt x="0" y="210286"/>
                </a:lnTo>
                <a:lnTo>
                  <a:pt x="0" y="422783"/>
                </a:lnTo>
                <a:lnTo>
                  <a:pt x="7788491" y="422783"/>
                </a:lnTo>
                <a:lnTo>
                  <a:pt x="7788491" y="210286"/>
                </a:lnTo>
                <a:lnTo>
                  <a:pt x="7788491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84675" y="3112550"/>
            <a:ext cx="680085" cy="4591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35"/>
              </a:spcBef>
            </a:pPr>
            <a:r>
              <a:rPr sz="1450" spc="-15" dirty="0">
                <a:latin typeface="Courier New"/>
                <a:cs typeface="Courier New"/>
              </a:rPr>
              <a:t>SELECT  FROM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2938" y="3112550"/>
            <a:ext cx="5043170" cy="4591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35"/>
              </a:spcBef>
            </a:pPr>
            <a:r>
              <a:rPr sz="1450" spc="-5" dirty="0">
                <a:latin typeface="Courier New"/>
                <a:cs typeface="Courier New"/>
              </a:rPr>
              <a:t>Nom,</a:t>
            </a:r>
            <a:r>
              <a:rPr sz="1450" spc="-50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Téléphone,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N°SS</a:t>
            </a:r>
            <a:r>
              <a:rPr sz="1450" spc="-50" dirty="0">
                <a:latin typeface="Courier New"/>
                <a:cs typeface="Courier New"/>
              </a:rPr>
              <a:t> </a:t>
            </a:r>
            <a:r>
              <a:rPr sz="1450" dirty="0">
                <a:latin typeface="Courier New"/>
                <a:cs typeface="Courier New"/>
              </a:rPr>
              <a:t>AS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[Num</a:t>
            </a:r>
            <a:r>
              <a:rPr sz="1450" spc="-50" dirty="0">
                <a:latin typeface="Courier New"/>
                <a:cs typeface="Courier New"/>
              </a:rPr>
              <a:t> </a:t>
            </a:r>
            <a:r>
              <a:rPr sz="1450" spc="-15" dirty="0">
                <a:latin typeface="Courier New"/>
                <a:cs typeface="Courier New"/>
              </a:rPr>
              <a:t>sécurité</a:t>
            </a:r>
            <a:r>
              <a:rPr sz="1450" spc="-5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sociale] </a:t>
            </a:r>
            <a:r>
              <a:rPr sz="1450" spc="-855" dirty="0">
                <a:latin typeface="Courier New"/>
                <a:cs typeface="Courier New"/>
              </a:rPr>
              <a:t> </a:t>
            </a:r>
            <a:r>
              <a:rPr sz="1450" spc="-15" dirty="0">
                <a:latin typeface="Courier New"/>
                <a:cs typeface="Courier New"/>
              </a:rPr>
              <a:t>Client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3400" y="3573988"/>
            <a:ext cx="7788909" cy="210820"/>
          </a:xfrm>
          <a:custGeom>
            <a:avLst/>
            <a:gdLst/>
            <a:ahLst/>
            <a:cxnLst/>
            <a:rect l="l" t="t" r="r" b="b"/>
            <a:pathLst>
              <a:path w="7788909" h="210820">
                <a:moveTo>
                  <a:pt x="7788497" y="0"/>
                </a:moveTo>
                <a:lnTo>
                  <a:pt x="0" y="0"/>
                </a:lnTo>
                <a:lnTo>
                  <a:pt x="0" y="210279"/>
                </a:lnTo>
                <a:lnTo>
                  <a:pt x="7788497" y="210279"/>
                </a:lnTo>
                <a:lnTo>
                  <a:pt x="778849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84675" y="3535327"/>
            <a:ext cx="5261610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-10" dirty="0">
                <a:latin typeface="Courier New"/>
                <a:cs typeface="Courier New"/>
              </a:rPr>
              <a:t>WHERE</a:t>
            </a:r>
            <a:r>
              <a:rPr sz="1450" spc="-50" dirty="0">
                <a:latin typeface="Courier New"/>
                <a:cs typeface="Courier New"/>
              </a:rPr>
              <a:t> </a:t>
            </a:r>
            <a:r>
              <a:rPr sz="1450" spc="-5" dirty="0">
                <a:latin typeface="Courier New"/>
                <a:cs typeface="Courier New"/>
              </a:rPr>
              <a:t>N°SS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spc="20" dirty="0">
                <a:latin typeface="Courier New"/>
                <a:cs typeface="Courier New"/>
              </a:rPr>
              <a:t>=</a:t>
            </a:r>
            <a:r>
              <a:rPr sz="1450" spc="-40" dirty="0">
                <a:latin typeface="Courier New"/>
                <a:cs typeface="Courier New"/>
              </a:rPr>
              <a:t> </a:t>
            </a:r>
            <a:r>
              <a:rPr sz="1450" spc="-15" dirty="0">
                <a:latin typeface="Courier New"/>
                <a:cs typeface="Courier New"/>
              </a:rPr>
              <a:t>[Saisissez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dirty="0">
                <a:latin typeface="Courier New"/>
                <a:cs typeface="Courier New"/>
              </a:rPr>
              <a:t>le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spc="-5" dirty="0">
                <a:latin typeface="Courier New"/>
                <a:cs typeface="Courier New"/>
              </a:rPr>
              <a:t>Num</a:t>
            </a:r>
            <a:r>
              <a:rPr sz="1450" spc="-40" dirty="0">
                <a:latin typeface="Courier New"/>
                <a:cs typeface="Courier New"/>
              </a:rPr>
              <a:t> </a:t>
            </a:r>
            <a:r>
              <a:rPr sz="1450" spc="-15" dirty="0">
                <a:latin typeface="Courier New"/>
                <a:cs typeface="Courier New"/>
              </a:rPr>
              <a:t>Sécurité</a:t>
            </a:r>
            <a:r>
              <a:rPr sz="1450" spc="-45" dirty="0">
                <a:latin typeface="Courier New"/>
                <a:cs typeface="Courier New"/>
              </a:rPr>
              <a:t> </a:t>
            </a:r>
            <a:r>
              <a:rPr sz="1450" spc="-10" dirty="0">
                <a:latin typeface="Courier New"/>
                <a:cs typeface="Courier New"/>
              </a:rPr>
              <a:t>Sociale]</a:t>
            </a:r>
            <a:endParaRPr sz="1450">
              <a:latin typeface="Courier New"/>
              <a:cs typeface="Courier New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72026" y="4640198"/>
          <a:ext cx="3240402" cy="48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96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dirty="0">
                          <a:latin typeface="Times New Roman"/>
                          <a:cs typeface="Times New Roman"/>
                        </a:rPr>
                        <a:t>Nom_Client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Téléphone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b="1" spc="35" dirty="0">
                          <a:latin typeface="Times New Roman"/>
                          <a:cs typeface="Times New Roman"/>
                        </a:rPr>
                        <a:t>Num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5" dirty="0">
                          <a:latin typeface="Times New Roman"/>
                          <a:cs typeface="Times New Roman"/>
                        </a:rPr>
                        <a:t>sécurité</a:t>
                      </a:r>
                      <a:r>
                        <a:rPr sz="10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5" dirty="0">
                          <a:latin typeface="Times New Roman"/>
                          <a:cs typeface="Times New Roman"/>
                        </a:rPr>
                        <a:t>sociale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12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(999)999-9999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latin typeface="Times New Roman"/>
                          <a:cs typeface="Times New Roman"/>
                        </a:rPr>
                        <a:t>951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27087" y="6021387"/>
            <a:ext cx="7632700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0"/>
              </a:spcBef>
            </a:pPr>
            <a:r>
              <a:rPr sz="2700" spc="-82" baseline="12345" dirty="0">
                <a:latin typeface="Times New Roman"/>
                <a:cs typeface="Times New Roman"/>
              </a:rPr>
              <a:t>Algèbre</a:t>
            </a:r>
            <a:r>
              <a:rPr sz="2700" spc="-22" baseline="12345" dirty="0">
                <a:latin typeface="Times New Roman"/>
                <a:cs typeface="Times New Roman"/>
              </a:rPr>
              <a:t> </a:t>
            </a:r>
            <a:r>
              <a:rPr sz="2700" spc="-60" baseline="12345" dirty="0">
                <a:latin typeface="Times New Roman"/>
                <a:cs typeface="Times New Roman"/>
              </a:rPr>
              <a:t>relationnelle</a:t>
            </a:r>
            <a:r>
              <a:rPr sz="2700" spc="232" baseline="12345" dirty="0">
                <a:latin typeface="Times New Roman"/>
                <a:cs typeface="Times New Roman"/>
              </a:rPr>
              <a:t> </a:t>
            </a:r>
            <a:r>
              <a:rPr sz="3600" spc="-217" baseline="9259" dirty="0">
                <a:latin typeface="Times New Roman"/>
                <a:cs typeface="Times New Roman"/>
              </a:rPr>
              <a:t>:</a:t>
            </a:r>
            <a:r>
              <a:rPr sz="3600" baseline="9259" dirty="0">
                <a:latin typeface="Times New Roman"/>
                <a:cs typeface="Times New Roman"/>
              </a:rPr>
              <a:t> </a:t>
            </a:r>
            <a:r>
              <a:rPr sz="3600" baseline="9259" dirty="0">
                <a:latin typeface="Symbol"/>
                <a:cs typeface="Symbol"/>
              </a:rPr>
              <a:t></a:t>
            </a:r>
            <a:r>
              <a:rPr sz="3600" spc="-7" baseline="9259" dirty="0">
                <a:latin typeface="Times New Roman"/>
                <a:cs typeface="Times New Roman"/>
              </a:rPr>
              <a:t> </a:t>
            </a:r>
            <a:r>
              <a:rPr sz="2400" i="1" spc="-217" baseline="-6944" dirty="0">
                <a:latin typeface="Times New Roman"/>
                <a:cs typeface="Times New Roman"/>
              </a:rPr>
              <a:t>nom</a:t>
            </a:r>
            <a:r>
              <a:rPr sz="2400" spc="-217" baseline="-6944" dirty="0">
                <a:latin typeface="Times New Roman"/>
                <a:cs typeface="Times New Roman"/>
              </a:rPr>
              <a:t>,</a:t>
            </a:r>
            <a:r>
              <a:rPr sz="2400" spc="7" baseline="-6944" dirty="0">
                <a:latin typeface="Times New Roman"/>
                <a:cs typeface="Times New Roman"/>
              </a:rPr>
              <a:t> </a:t>
            </a:r>
            <a:r>
              <a:rPr sz="2400" i="1" spc="-240" baseline="-6944" dirty="0">
                <a:latin typeface="Times New Roman"/>
                <a:cs typeface="Times New Roman"/>
              </a:rPr>
              <a:t>Téléphone</a:t>
            </a:r>
            <a:r>
              <a:rPr sz="2400" i="1" spc="-15" baseline="-6944" dirty="0">
                <a:latin typeface="Times New Roman"/>
                <a:cs typeface="Times New Roman"/>
              </a:rPr>
              <a:t> </a:t>
            </a:r>
            <a:r>
              <a:rPr sz="3600" i="1" spc="-120" baseline="9259" dirty="0">
                <a:latin typeface="Times New Roman"/>
                <a:cs typeface="Times New Roman"/>
              </a:rPr>
              <a:t>(</a:t>
            </a:r>
            <a:r>
              <a:rPr sz="3000" spc="-120" baseline="11111" dirty="0">
                <a:solidFill>
                  <a:srgbClr val="401F00"/>
                </a:solidFill>
                <a:latin typeface="Symbol"/>
                <a:cs typeface="Symbol"/>
              </a:rPr>
              <a:t></a:t>
            </a:r>
            <a:r>
              <a:rPr sz="3000" spc="-75" baseline="11111" dirty="0">
                <a:solidFill>
                  <a:srgbClr val="401F00"/>
                </a:solidFill>
                <a:latin typeface="Times New Roman"/>
                <a:cs typeface="Times New Roman"/>
              </a:rPr>
              <a:t> </a:t>
            </a:r>
            <a:r>
              <a:rPr sz="1050" spc="-90" dirty="0">
                <a:latin typeface="Microsoft Sans Serif"/>
                <a:cs typeface="Microsoft Sans Serif"/>
              </a:rPr>
              <a:t>N°SS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=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80" dirty="0">
                <a:latin typeface="Microsoft Sans Serif"/>
                <a:cs typeface="Microsoft Sans Serif"/>
              </a:rPr>
              <a:t>[Saisissez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-40" dirty="0">
                <a:latin typeface="Microsoft Sans Serif"/>
                <a:cs typeface="Microsoft Sans Serif"/>
              </a:rPr>
              <a:t>le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10" dirty="0">
                <a:latin typeface="Microsoft Sans Serif"/>
                <a:cs typeface="Microsoft Sans Serif"/>
              </a:rPr>
              <a:t>Num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-30" dirty="0">
                <a:latin typeface="Microsoft Sans Serif"/>
                <a:cs typeface="Microsoft Sans Serif"/>
              </a:rPr>
              <a:t>sécurité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-50" dirty="0">
                <a:latin typeface="Microsoft Sans Serif"/>
                <a:cs typeface="Microsoft Sans Serif"/>
              </a:rPr>
              <a:t>Sociale]</a:t>
            </a:r>
            <a:r>
              <a:rPr sz="1050" spc="-15" dirty="0">
                <a:latin typeface="Microsoft Sans Serif"/>
                <a:cs typeface="Microsoft Sans Serif"/>
              </a:rPr>
              <a:t> </a:t>
            </a:r>
            <a:r>
              <a:rPr sz="2400" spc="-202" baseline="13888" dirty="0">
                <a:solidFill>
                  <a:srgbClr val="401F00"/>
                </a:solidFill>
                <a:latin typeface="Microsoft Sans Serif"/>
                <a:cs typeface="Microsoft Sans Serif"/>
              </a:rPr>
              <a:t>(</a:t>
            </a:r>
            <a:r>
              <a:rPr sz="3600" i="1" spc="-202" baseline="9259" dirty="0">
                <a:latin typeface="Times New Roman"/>
                <a:cs typeface="Times New Roman"/>
              </a:rPr>
              <a:t>Client</a:t>
            </a:r>
            <a:r>
              <a:rPr sz="3600" spc="-202" baseline="9259" dirty="0">
                <a:latin typeface="Times New Roman"/>
                <a:cs typeface="Times New Roman"/>
              </a:rPr>
              <a:t>))</a:t>
            </a:r>
            <a:endParaRPr sz="3600" baseline="9259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50" y="4292600"/>
            <a:ext cx="2019300" cy="1095375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81000"/>
            <a:ext cx="517048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0" dirty="0"/>
              <a:t>Opérateurs</a:t>
            </a:r>
            <a:r>
              <a:rPr sz="4000" spc="-5" dirty="0"/>
              <a:t> </a:t>
            </a:r>
            <a:r>
              <a:rPr sz="4000" spc="-240" dirty="0"/>
              <a:t>ensemblistes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916938" y="1954499"/>
            <a:ext cx="6879590" cy="364045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Union</a:t>
            </a:r>
            <a:endParaRPr sz="2800">
              <a:latin typeface="Microsoft Sans Serif"/>
              <a:cs typeface="Microsoft Sans Serif"/>
            </a:endParaRPr>
          </a:p>
          <a:p>
            <a:pPr marL="2501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70" dirty="0">
                <a:latin typeface="Microsoft Sans Serif"/>
                <a:cs typeface="Microsoft Sans Serif"/>
              </a:rPr>
              <a:t>Int</a:t>
            </a:r>
            <a:r>
              <a:rPr sz="2800" spc="-95" dirty="0">
                <a:latin typeface="Microsoft Sans Serif"/>
                <a:cs typeface="Microsoft Sans Serif"/>
              </a:rPr>
              <a:t>e</a:t>
            </a:r>
            <a:r>
              <a:rPr sz="2800" spc="-80" dirty="0">
                <a:latin typeface="Microsoft Sans Serif"/>
                <a:cs typeface="Microsoft Sans Serif"/>
              </a:rPr>
              <a:t>rsect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>
              <a:latin typeface="Microsoft Sans Serif"/>
              <a:cs typeface="Microsoft Sans Serif"/>
            </a:endParaRPr>
          </a:p>
          <a:p>
            <a:pPr marL="250190" marR="101600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270" dirty="0">
                <a:latin typeface="Microsoft Sans Serif"/>
                <a:cs typeface="Microsoft Sans Serif"/>
              </a:rPr>
              <a:t>E</a:t>
            </a:r>
            <a:r>
              <a:rPr sz="2800" spc="-200" dirty="0">
                <a:latin typeface="Microsoft Sans Serif"/>
                <a:cs typeface="Microsoft Sans Serif"/>
              </a:rPr>
              <a:t>x</a:t>
            </a:r>
            <a:r>
              <a:rPr sz="2800" spc="-185" dirty="0">
                <a:latin typeface="Microsoft Sans Serif"/>
                <a:cs typeface="Microsoft Sans Serif"/>
              </a:rPr>
              <a:t>ce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Mi</a:t>
            </a:r>
            <a:r>
              <a:rPr sz="2800" spc="-130" dirty="0">
                <a:latin typeface="Microsoft Sans Serif"/>
                <a:cs typeface="Microsoft Sans Serif"/>
              </a:rPr>
              <a:t>n</a:t>
            </a:r>
            <a:r>
              <a:rPr sz="2800" spc="-245" dirty="0">
                <a:latin typeface="Microsoft Sans Serif"/>
                <a:cs typeface="Microsoft Sans Serif"/>
              </a:rPr>
              <a:t>us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dans 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32384" marR="5080" indent="107950">
              <a:lnSpc>
                <a:spcPct val="100000"/>
              </a:lnSpc>
            </a:pPr>
            <a:r>
              <a:rPr sz="2400" spc="-380" dirty="0">
                <a:solidFill>
                  <a:srgbClr val="3333FF"/>
                </a:solidFill>
                <a:latin typeface="Microsoft Sans Serif"/>
                <a:cs typeface="Microsoft Sans Serif"/>
              </a:rPr>
              <a:t>T</a:t>
            </a:r>
            <a:r>
              <a:rPr sz="2400" spc="-145" dirty="0">
                <a:solidFill>
                  <a:srgbClr val="3333FF"/>
                </a:solidFill>
                <a:latin typeface="Microsoft Sans Serif"/>
                <a:cs typeface="Microsoft Sans Serif"/>
              </a:rPr>
              <a:t>ous</a:t>
            </a:r>
            <a:r>
              <a:rPr sz="24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3333FF"/>
                </a:solidFill>
                <a:latin typeface="Microsoft Sans Serif"/>
                <a:cs typeface="Microsoft Sans Serif"/>
              </a:rPr>
              <a:t>le</a:t>
            </a:r>
            <a:r>
              <a:rPr sz="2400" spc="-190" dirty="0">
                <a:solidFill>
                  <a:srgbClr val="3333FF"/>
                </a:solidFill>
                <a:latin typeface="Microsoft Sans Serif"/>
                <a:cs typeface="Microsoft Sans Serif"/>
              </a:rPr>
              <a:t>s</a:t>
            </a:r>
            <a:r>
              <a:rPr sz="24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295" dirty="0">
                <a:solidFill>
                  <a:srgbClr val="3333FF"/>
                </a:solidFill>
                <a:latin typeface="Microsoft Sans Serif"/>
                <a:cs typeface="Microsoft Sans Serif"/>
              </a:rPr>
              <a:t>SELE</a:t>
            </a:r>
            <a:r>
              <a:rPr sz="2400" spc="-325" dirty="0">
                <a:solidFill>
                  <a:srgbClr val="3333FF"/>
                </a:solidFill>
                <a:latin typeface="Microsoft Sans Serif"/>
                <a:cs typeface="Microsoft Sans Serif"/>
              </a:rPr>
              <a:t>C</a:t>
            </a:r>
            <a:r>
              <a:rPr sz="2400" spc="-20" dirty="0">
                <a:solidFill>
                  <a:srgbClr val="3333FF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3333FF"/>
                </a:solidFill>
                <a:latin typeface="Microsoft Sans Serif"/>
                <a:cs typeface="Microsoft Sans Serif"/>
              </a:rPr>
              <a:t>d</a:t>
            </a:r>
            <a:r>
              <a:rPr sz="2400" spc="-75" dirty="0">
                <a:solidFill>
                  <a:srgbClr val="3333FF"/>
                </a:solidFill>
                <a:latin typeface="Microsoft Sans Serif"/>
                <a:cs typeface="Microsoft Sans Serif"/>
              </a:rPr>
              <a:t>o</a:t>
            </a:r>
            <a:r>
              <a:rPr sz="2400" spc="-60" dirty="0">
                <a:solidFill>
                  <a:srgbClr val="3333FF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3333FF"/>
                </a:solidFill>
                <a:latin typeface="Microsoft Sans Serif"/>
                <a:cs typeface="Microsoft Sans Serif"/>
              </a:rPr>
              <a:t>v</a:t>
            </a:r>
            <a:r>
              <a:rPr sz="2400" spc="-65" dirty="0">
                <a:solidFill>
                  <a:srgbClr val="3333FF"/>
                </a:solidFill>
                <a:latin typeface="Microsoft Sans Serif"/>
                <a:cs typeface="Microsoft Sans Serif"/>
              </a:rPr>
              <a:t>ent</a:t>
            </a:r>
            <a:r>
              <a:rPr sz="24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405" dirty="0">
                <a:solidFill>
                  <a:srgbClr val="3333FF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3333FF"/>
                </a:solidFill>
                <a:latin typeface="Microsoft Sans Serif"/>
                <a:cs typeface="Microsoft Sans Serif"/>
              </a:rPr>
              <a:t>v</a:t>
            </a:r>
            <a:r>
              <a:rPr sz="24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oir</a:t>
            </a:r>
            <a:r>
              <a:rPr sz="2400" spc="3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3333FF"/>
                </a:solidFill>
                <a:latin typeface="Microsoft Sans Serif"/>
                <a:cs typeface="Microsoft Sans Serif"/>
              </a:rPr>
              <a:t>l</a:t>
            </a:r>
            <a:r>
              <a:rPr sz="2400" spc="-150" dirty="0">
                <a:solidFill>
                  <a:srgbClr val="3333FF"/>
                </a:solidFill>
                <a:latin typeface="Microsoft Sans Serif"/>
                <a:cs typeface="Microsoft Sans Serif"/>
              </a:rPr>
              <a:t>e</a:t>
            </a:r>
            <a:r>
              <a:rPr sz="24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3333FF"/>
                </a:solidFill>
                <a:latin typeface="Microsoft Sans Serif"/>
                <a:cs typeface="Microsoft Sans Serif"/>
              </a:rPr>
              <a:t>même</a:t>
            </a:r>
            <a:r>
              <a:rPr sz="24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3333FF"/>
                </a:solidFill>
                <a:latin typeface="Microsoft Sans Serif"/>
                <a:cs typeface="Microsoft Sans Serif"/>
              </a:rPr>
              <a:t>nomb</a:t>
            </a:r>
            <a:r>
              <a:rPr sz="2400" spc="-90" dirty="0">
                <a:solidFill>
                  <a:srgbClr val="3333FF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3333FF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3333FF"/>
                </a:solidFill>
                <a:latin typeface="Microsoft Sans Serif"/>
                <a:cs typeface="Microsoft Sans Serif"/>
              </a:rPr>
              <a:t>de  </a:t>
            </a:r>
            <a:r>
              <a:rPr sz="2400" spc="-120" dirty="0">
                <a:solidFill>
                  <a:srgbClr val="3333FF"/>
                </a:solidFill>
                <a:latin typeface="Microsoft Sans Serif"/>
                <a:cs typeface="Microsoft Sans Serif"/>
              </a:rPr>
              <a:t>colonnes</a:t>
            </a:r>
            <a:r>
              <a:rPr sz="24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3333FF"/>
                </a:solidFill>
                <a:latin typeface="Microsoft Sans Serif"/>
                <a:cs typeface="Microsoft Sans Serif"/>
              </a:rPr>
              <a:t>sélectionnées,</a:t>
            </a:r>
            <a:r>
              <a:rPr sz="2400" spc="-229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3333FF"/>
                </a:solidFill>
                <a:latin typeface="Microsoft Sans Serif"/>
                <a:cs typeface="Microsoft Sans Serif"/>
              </a:rPr>
              <a:t>et</a:t>
            </a:r>
            <a:r>
              <a:rPr sz="24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3333FF"/>
                </a:solidFill>
                <a:latin typeface="Microsoft Sans Serif"/>
                <a:cs typeface="Microsoft Sans Serif"/>
              </a:rPr>
              <a:t>leurs</a:t>
            </a:r>
            <a:r>
              <a:rPr sz="2400" spc="3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3333FF"/>
                </a:solidFill>
                <a:latin typeface="Microsoft Sans Serif"/>
                <a:cs typeface="Microsoft Sans Serif"/>
              </a:rPr>
              <a:t>types</a:t>
            </a:r>
            <a:r>
              <a:rPr sz="24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3333FF"/>
                </a:solidFill>
                <a:latin typeface="Microsoft Sans Serif"/>
                <a:cs typeface="Microsoft Sans Serif"/>
              </a:rPr>
              <a:t>doivent</a:t>
            </a:r>
            <a:r>
              <a:rPr sz="24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3333FF"/>
                </a:solidFill>
                <a:latin typeface="Microsoft Sans Serif"/>
                <a:cs typeface="Microsoft Sans Serif"/>
              </a:rPr>
              <a:t>être</a:t>
            </a:r>
            <a:r>
              <a:rPr sz="2400" spc="4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3333FF"/>
                </a:solidFill>
                <a:latin typeface="Microsoft Sans Serif"/>
                <a:cs typeface="Microsoft Sans Serif"/>
              </a:rPr>
              <a:t>un</a:t>
            </a:r>
            <a:r>
              <a:rPr sz="24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3333FF"/>
                </a:solidFill>
                <a:latin typeface="Microsoft Sans Serif"/>
                <a:cs typeface="Microsoft Sans Serif"/>
              </a:rPr>
              <a:t>à</a:t>
            </a:r>
            <a:endParaRPr sz="2400">
              <a:latin typeface="Microsoft Sans Serif"/>
              <a:cs typeface="Microsoft Sans Serif"/>
            </a:endParaRPr>
          </a:p>
          <a:p>
            <a:pPr marL="2628265">
              <a:lnSpc>
                <a:spcPct val="100000"/>
              </a:lnSpc>
              <a:spcBef>
                <a:spcPts val="5"/>
              </a:spcBef>
            </a:pPr>
            <a:r>
              <a:rPr sz="2400" spc="-135" dirty="0">
                <a:solidFill>
                  <a:srgbClr val="3333FF"/>
                </a:solidFill>
                <a:latin typeface="Microsoft Sans Serif"/>
                <a:cs typeface="Microsoft Sans Serif"/>
              </a:rPr>
              <a:t>un</a:t>
            </a:r>
            <a:r>
              <a:rPr sz="2400" spc="-2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3333FF"/>
                </a:solidFill>
                <a:latin typeface="Microsoft Sans Serif"/>
                <a:cs typeface="Microsoft Sans Serif"/>
              </a:rPr>
              <a:t>identiques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752600" y="3048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143000" y="1676400"/>
            <a:ext cx="6929755" cy="32746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07034" indent="-23812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Font typeface="Verdana"/>
              <a:buChar char="◦"/>
              <a:tabLst>
                <a:tab pos="407670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Union</a:t>
            </a:r>
            <a:endParaRPr sz="2800" dirty="0">
              <a:latin typeface="Microsoft Sans Serif"/>
              <a:cs typeface="Microsoft Sans Serif"/>
            </a:endParaRPr>
          </a:p>
          <a:p>
            <a:pPr marL="407034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407670" algn="l"/>
              </a:tabLst>
            </a:pPr>
            <a:r>
              <a:rPr sz="2800" spc="-70" dirty="0">
                <a:latin typeface="Microsoft Sans Serif"/>
                <a:cs typeface="Microsoft Sans Serif"/>
              </a:rPr>
              <a:t>Int</a:t>
            </a:r>
            <a:r>
              <a:rPr sz="2800" spc="-95" dirty="0">
                <a:latin typeface="Microsoft Sans Serif"/>
                <a:cs typeface="Microsoft Sans Serif"/>
              </a:rPr>
              <a:t>e</a:t>
            </a:r>
            <a:r>
              <a:rPr sz="2800" spc="-80" dirty="0">
                <a:latin typeface="Microsoft Sans Serif"/>
                <a:cs typeface="Microsoft Sans Serif"/>
              </a:rPr>
              <a:t>rsect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 dirty="0">
              <a:latin typeface="Microsoft Sans Serif"/>
              <a:cs typeface="Microsoft Sans Serif"/>
            </a:endParaRPr>
          </a:p>
          <a:p>
            <a:pPr marL="407034" marR="9105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407670" algn="l"/>
              </a:tabLst>
            </a:pPr>
            <a:r>
              <a:rPr sz="2800" spc="-270" dirty="0">
                <a:latin typeface="Microsoft Sans Serif"/>
                <a:cs typeface="Microsoft Sans Serif"/>
              </a:rPr>
              <a:t>E</a:t>
            </a:r>
            <a:r>
              <a:rPr sz="2800" spc="-200" dirty="0">
                <a:latin typeface="Microsoft Sans Serif"/>
                <a:cs typeface="Microsoft Sans Serif"/>
              </a:rPr>
              <a:t>x</a:t>
            </a:r>
            <a:r>
              <a:rPr sz="2800" spc="-185" dirty="0">
                <a:latin typeface="Microsoft Sans Serif"/>
                <a:cs typeface="Microsoft Sans Serif"/>
              </a:rPr>
              <a:t>ce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Mi</a:t>
            </a:r>
            <a:r>
              <a:rPr sz="2800" spc="-130" dirty="0">
                <a:latin typeface="Microsoft Sans Serif"/>
                <a:cs typeface="Microsoft Sans Serif"/>
              </a:rPr>
              <a:t>n</a:t>
            </a:r>
            <a:r>
              <a:rPr sz="2800" spc="-245" dirty="0">
                <a:latin typeface="Microsoft Sans Serif"/>
                <a:cs typeface="Microsoft Sans Serif"/>
              </a:rPr>
              <a:t>us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dans 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 dirty="0">
              <a:latin typeface="Microsoft Sans Serif"/>
              <a:cs typeface="Microsoft Sans Serif"/>
            </a:endParaRPr>
          </a:p>
          <a:p>
            <a:pPr marL="1890395" marR="5080" indent="-1878330">
              <a:lnSpc>
                <a:spcPct val="100000"/>
              </a:lnSpc>
            </a:pPr>
            <a:r>
              <a:rPr sz="2400" spc="-210" dirty="0">
                <a:solidFill>
                  <a:srgbClr val="FF0000"/>
                </a:solidFill>
                <a:latin typeface="Microsoft Sans Serif"/>
                <a:cs typeface="Microsoft Sans Serif"/>
              </a:rPr>
              <a:t>Les</a:t>
            </a:r>
            <a:r>
              <a:rPr sz="24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F0000"/>
                </a:solidFill>
                <a:latin typeface="Microsoft Sans Serif"/>
                <a:cs typeface="Microsoft Sans Serif"/>
              </a:rPr>
              <a:t>doublons</a:t>
            </a:r>
            <a:r>
              <a:rPr sz="24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sont</a:t>
            </a:r>
            <a:r>
              <a:rPr sz="24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FF0000"/>
                </a:solidFill>
                <a:latin typeface="Microsoft Sans Serif"/>
                <a:cs typeface="Microsoft Sans Serif"/>
              </a:rPr>
              <a:t>éliminés</a:t>
            </a:r>
            <a:r>
              <a:rPr sz="24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(DISTINCT</a:t>
            </a:r>
            <a:r>
              <a:rPr sz="24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implicite)</a:t>
            </a:r>
            <a:r>
              <a:rPr sz="24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FF0000"/>
                </a:solidFill>
                <a:latin typeface="Microsoft Sans Serif"/>
                <a:cs typeface="Microsoft Sans Serif"/>
              </a:rPr>
              <a:t>sauf</a:t>
            </a:r>
            <a:r>
              <a:rPr sz="24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si </a:t>
            </a:r>
            <a:r>
              <a:rPr sz="2400" spc="-6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l'o</a:t>
            </a:r>
            <a:r>
              <a:rPr sz="24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24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spécifie</a:t>
            </a:r>
            <a:r>
              <a:rPr sz="24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F0000"/>
                </a:solidFill>
                <a:latin typeface="Microsoft Sans Serif"/>
                <a:cs typeface="Microsoft Sans Serif"/>
              </a:rPr>
              <a:t>l'opér</a:t>
            </a:r>
            <a:r>
              <a:rPr sz="24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teur</a:t>
            </a:r>
            <a:r>
              <a:rPr sz="2400" spc="-2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AL</a:t>
            </a:r>
            <a:r>
              <a:rPr sz="2400" spc="-160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810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990600" y="1828800"/>
            <a:ext cx="7467600" cy="333424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Union</a:t>
            </a:r>
            <a:endParaRPr sz="2800">
              <a:latin typeface="Microsoft Sans Serif"/>
              <a:cs typeface="Microsoft Sans Serif"/>
            </a:endParaRPr>
          </a:p>
          <a:p>
            <a:pPr marL="2501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70" dirty="0">
                <a:latin typeface="Microsoft Sans Serif"/>
                <a:cs typeface="Microsoft Sans Serif"/>
              </a:rPr>
              <a:t>Int</a:t>
            </a:r>
            <a:r>
              <a:rPr sz="2800" spc="-95" dirty="0">
                <a:latin typeface="Microsoft Sans Serif"/>
                <a:cs typeface="Microsoft Sans Serif"/>
              </a:rPr>
              <a:t>e</a:t>
            </a:r>
            <a:r>
              <a:rPr sz="2800" spc="-80" dirty="0">
                <a:latin typeface="Microsoft Sans Serif"/>
                <a:cs typeface="Microsoft Sans Serif"/>
              </a:rPr>
              <a:t>rsect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>
              <a:latin typeface="Microsoft Sans Serif"/>
              <a:cs typeface="Microsoft Sans Serif"/>
            </a:endParaRPr>
          </a:p>
          <a:p>
            <a:pPr marL="250190" marR="46228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270" dirty="0">
                <a:latin typeface="Microsoft Sans Serif"/>
                <a:cs typeface="Microsoft Sans Serif"/>
              </a:rPr>
              <a:t>E</a:t>
            </a:r>
            <a:r>
              <a:rPr sz="2800" spc="-200" dirty="0">
                <a:latin typeface="Microsoft Sans Serif"/>
                <a:cs typeface="Microsoft Sans Serif"/>
              </a:rPr>
              <a:t>x</a:t>
            </a:r>
            <a:r>
              <a:rPr sz="2800" spc="-185" dirty="0">
                <a:latin typeface="Microsoft Sans Serif"/>
                <a:cs typeface="Microsoft Sans Serif"/>
              </a:rPr>
              <a:t>ce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Mi</a:t>
            </a:r>
            <a:r>
              <a:rPr sz="2800" spc="-130" dirty="0">
                <a:latin typeface="Microsoft Sans Serif"/>
                <a:cs typeface="Microsoft Sans Serif"/>
              </a:rPr>
              <a:t>n</a:t>
            </a:r>
            <a:r>
              <a:rPr sz="2800" spc="-245" dirty="0">
                <a:latin typeface="Microsoft Sans Serif"/>
                <a:cs typeface="Microsoft Sans Serif"/>
              </a:rPr>
              <a:t>us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300" dirty="0">
                <a:latin typeface="Microsoft Sans Serif"/>
                <a:cs typeface="Microsoft Sans Serif"/>
              </a:rPr>
              <a:t>(Pa</a:t>
            </a:r>
            <a:r>
              <a:rPr sz="2800" spc="-28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imp</a:t>
            </a:r>
            <a:r>
              <a:rPr sz="2800" spc="-110" dirty="0">
                <a:latin typeface="Microsoft Sans Serif"/>
                <a:cs typeface="Microsoft Sans Serif"/>
              </a:rPr>
              <a:t>lé</a:t>
            </a:r>
            <a:r>
              <a:rPr sz="2800" spc="-220" dirty="0">
                <a:latin typeface="Microsoft Sans Serif"/>
                <a:cs typeface="Microsoft Sans Serif"/>
              </a:rPr>
              <a:t>m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dans  </a:t>
            </a:r>
            <a:r>
              <a:rPr sz="2800" spc="-180" dirty="0">
                <a:latin typeface="Microsoft Sans Serif"/>
                <a:cs typeface="Microsoft Sans Serif"/>
              </a:rPr>
              <a:t>Access)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00">
              <a:latin typeface="Microsoft Sans Serif"/>
              <a:cs typeface="Microsoft Sans Serif"/>
            </a:endParaRPr>
          </a:p>
          <a:p>
            <a:pPr marL="303530">
              <a:lnSpc>
                <a:spcPct val="100000"/>
              </a:lnSpc>
            </a:pPr>
            <a:r>
              <a:rPr sz="2400" spc="-220" dirty="0">
                <a:solidFill>
                  <a:srgbClr val="006600"/>
                </a:solidFill>
                <a:latin typeface="Microsoft Sans Serif"/>
                <a:cs typeface="Microsoft Sans Serif"/>
              </a:rPr>
              <a:t>Le</a:t>
            </a:r>
            <a:r>
              <a:rPr sz="2400" spc="-195" dirty="0">
                <a:solidFill>
                  <a:srgbClr val="006600"/>
                </a:solidFill>
                <a:latin typeface="Microsoft Sans Serif"/>
                <a:cs typeface="Microsoft Sans Serif"/>
              </a:rPr>
              <a:t>s</a:t>
            </a:r>
            <a:r>
              <a:rPr sz="2400" spc="1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006600"/>
                </a:solidFill>
                <a:latin typeface="Microsoft Sans Serif"/>
                <a:cs typeface="Microsoft Sans Serif"/>
              </a:rPr>
              <a:t>no</a:t>
            </a:r>
            <a:r>
              <a:rPr sz="2400" spc="-140" dirty="0">
                <a:solidFill>
                  <a:srgbClr val="006600"/>
                </a:solidFill>
                <a:latin typeface="Microsoft Sans Serif"/>
                <a:cs typeface="Microsoft Sans Serif"/>
              </a:rPr>
              <a:t>m</a:t>
            </a:r>
            <a:r>
              <a:rPr sz="2400" spc="-280" dirty="0">
                <a:solidFill>
                  <a:srgbClr val="006600"/>
                </a:solidFill>
                <a:latin typeface="Microsoft Sans Serif"/>
                <a:cs typeface="Microsoft Sans Serif"/>
              </a:rPr>
              <a:t>s</a:t>
            </a:r>
            <a:r>
              <a:rPr sz="2400" spc="3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006600"/>
                </a:solidFill>
                <a:latin typeface="Microsoft Sans Serif"/>
                <a:cs typeface="Microsoft Sans Serif"/>
              </a:rPr>
              <a:t>d</a:t>
            </a:r>
            <a:r>
              <a:rPr sz="2400" spc="-145" dirty="0">
                <a:solidFill>
                  <a:srgbClr val="006600"/>
                </a:solidFill>
                <a:latin typeface="Microsoft Sans Serif"/>
                <a:cs typeface="Microsoft Sans Serif"/>
              </a:rPr>
              <a:t>e</a:t>
            </a:r>
            <a:r>
              <a:rPr sz="2400" spc="-280" dirty="0">
                <a:solidFill>
                  <a:srgbClr val="006600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006600"/>
                </a:solidFill>
                <a:latin typeface="Microsoft Sans Serif"/>
                <a:cs typeface="Microsoft Sans Serif"/>
              </a:rPr>
              <a:t>colonnes</a:t>
            </a:r>
            <a:r>
              <a:rPr sz="24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006600"/>
                </a:solidFill>
                <a:latin typeface="Microsoft Sans Serif"/>
                <a:cs typeface="Microsoft Sans Serif"/>
              </a:rPr>
              <a:t>à</a:t>
            </a:r>
            <a:r>
              <a:rPr sz="2400" spc="1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006600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006600"/>
                </a:solidFill>
                <a:latin typeface="Microsoft Sans Serif"/>
                <a:cs typeface="Microsoft Sans Serif"/>
              </a:rPr>
              <a:t>'affic</a:t>
            </a:r>
            <a:r>
              <a:rPr sz="2400" spc="-254" dirty="0">
                <a:solidFill>
                  <a:srgbClr val="006600"/>
                </a:solidFill>
                <a:latin typeface="Microsoft Sans Serif"/>
                <a:cs typeface="Microsoft Sans Serif"/>
              </a:rPr>
              <a:t>ha</a:t>
            </a:r>
            <a:r>
              <a:rPr sz="2400" spc="-265" dirty="0">
                <a:solidFill>
                  <a:srgbClr val="006600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006600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006600"/>
                </a:solidFill>
                <a:latin typeface="Microsoft Sans Serif"/>
                <a:cs typeface="Microsoft Sans Serif"/>
              </a:rPr>
              <a:t>s</a:t>
            </a:r>
            <a:r>
              <a:rPr sz="2400" spc="-165" dirty="0">
                <a:solidFill>
                  <a:srgbClr val="006600"/>
                </a:solidFill>
                <a:latin typeface="Microsoft Sans Serif"/>
                <a:cs typeface="Microsoft Sans Serif"/>
              </a:rPr>
              <a:t>o</a:t>
            </a:r>
            <a:r>
              <a:rPr sz="2400" spc="-5" dirty="0">
                <a:solidFill>
                  <a:srgbClr val="006600"/>
                </a:solidFill>
                <a:latin typeface="Microsoft Sans Serif"/>
                <a:cs typeface="Microsoft Sans Serif"/>
              </a:rPr>
              <a:t>nt</a:t>
            </a:r>
            <a:r>
              <a:rPr sz="24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006600"/>
                </a:solidFill>
                <a:latin typeface="Microsoft Sans Serif"/>
                <a:cs typeface="Microsoft Sans Serif"/>
              </a:rPr>
              <a:t>ceux</a:t>
            </a:r>
            <a:r>
              <a:rPr sz="2400" spc="2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006600"/>
                </a:solidFill>
                <a:latin typeface="Microsoft Sans Serif"/>
                <a:cs typeface="Microsoft Sans Serif"/>
              </a:rPr>
              <a:t>du</a:t>
            </a:r>
            <a:endParaRPr sz="2400">
              <a:latin typeface="Microsoft Sans Serif"/>
              <a:cs typeface="Microsoft Sans Serif"/>
            </a:endParaRPr>
          </a:p>
          <a:p>
            <a:pPr marL="575945" algn="ctr">
              <a:lnSpc>
                <a:spcPct val="100000"/>
              </a:lnSpc>
              <a:spcBef>
                <a:spcPts val="5"/>
              </a:spcBef>
            </a:pPr>
            <a:r>
              <a:rPr sz="2400" b="1" spc="15" dirty="0">
                <a:solidFill>
                  <a:srgbClr val="006600"/>
                </a:solidFill>
                <a:latin typeface="Trebuchet MS"/>
                <a:cs typeface="Trebuchet MS"/>
              </a:rPr>
              <a:t>premier</a:t>
            </a:r>
            <a:r>
              <a:rPr sz="2400" b="1" spc="-114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220" dirty="0">
                <a:solidFill>
                  <a:srgbClr val="006600"/>
                </a:solidFill>
                <a:latin typeface="Trebuchet MS"/>
                <a:cs typeface="Trebuchet MS"/>
              </a:rPr>
              <a:t>SELECT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810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2786"/>
            <a:ext cx="7056120" cy="302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algn="ctr">
              <a:lnSpc>
                <a:spcPct val="100000"/>
              </a:lnSpc>
              <a:spcBef>
                <a:spcPts val="95"/>
              </a:spcBef>
            </a:pPr>
            <a:r>
              <a:rPr sz="4000" spc="-285" dirty="0">
                <a:solidFill>
                  <a:srgbClr val="006600"/>
                </a:solidFill>
                <a:latin typeface="Microsoft Sans Serif"/>
                <a:cs typeface="Microsoft Sans Serif"/>
              </a:rPr>
              <a:t>Syntaxe:</a:t>
            </a:r>
            <a:endParaRPr sz="4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table-expression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 dirty="0">
              <a:latin typeface="Microsoft Sans Serif"/>
              <a:cs typeface="Microsoft Sans Serif"/>
            </a:endParaRPr>
          </a:p>
          <a:p>
            <a:pPr marL="199390" algn="ctr">
              <a:lnSpc>
                <a:spcPct val="100000"/>
              </a:lnSpc>
            </a:pPr>
            <a:r>
              <a:rPr sz="1800" b="1" spc="-90" dirty="0">
                <a:latin typeface="Trebuchet MS"/>
                <a:cs typeface="Trebuchet MS"/>
              </a:rPr>
              <a:t>{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250" dirty="0">
                <a:latin typeface="Trebuchet MS"/>
                <a:cs typeface="Trebuchet MS"/>
              </a:rPr>
              <a:t>U</a:t>
            </a:r>
            <a:r>
              <a:rPr sz="1800" b="1" spc="240" dirty="0">
                <a:latin typeface="Trebuchet MS"/>
                <a:cs typeface="Trebuchet MS"/>
              </a:rPr>
              <a:t>NIO</a:t>
            </a:r>
            <a:r>
              <a:rPr sz="1800" b="1" spc="300" dirty="0">
                <a:latin typeface="Trebuchet MS"/>
                <a:cs typeface="Trebuchet MS"/>
              </a:rPr>
              <a:t>N</a:t>
            </a:r>
            <a:r>
              <a:rPr sz="1800" b="1" spc="-25" dirty="0">
                <a:latin typeface="Trebuchet MS"/>
                <a:cs typeface="Trebuchet MS"/>
              </a:rPr>
              <a:t> </a:t>
            </a:r>
            <a:r>
              <a:rPr sz="1800" b="1" spc="-550" dirty="0">
                <a:latin typeface="Trebuchet MS"/>
                <a:cs typeface="Trebuchet MS"/>
              </a:rPr>
              <a:t>|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204" dirty="0">
                <a:latin typeface="Trebuchet MS"/>
                <a:cs typeface="Trebuchet MS"/>
              </a:rPr>
              <a:t>EXCE</a:t>
            </a:r>
            <a:r>
              <a:rPr sz="1800" b="1" spc="200" dirty="0">
                <a:latin typeface="Trebuchet MS"/>
                <a:cs typeface="Trebuchet MS"/>
              </a:rPr>
              <a:t>P</a:t>
            </a:r>
            <a:r>
              <a:rPr sz="1800" b="1" spc="190" dirty="0">
                <a:latin typeface="Trebuchet MS"/>
                <a:cs typeface="Trebuchet MS"/>
              </a:rPr>
              <a:t>T</a:t>
            </a:r>
            <a:r>
              <a:rPr sz="1800" b="1" spc="-50" dirty="0">
                <a:latin typeface="Trebuchet MS"/>
                <a:cs typeface="Trebuchet MS"/>
              </a:rPr>
              <a:t> </a:t>
            </a:r>
            <a:r>
              <a:rPr sz="1800" b="1" spc="15" dirty="0">
                <a:latin typeface="Trebuchet MS"/>
                <a:cs typeface="Trebuchet MS"/>
              </a:rPr>
              <a:t>|INT</a:t>
            </a:r>
            <a:r>
              <a:rPr sz="1800" b="1" spc="140" dirty="0">
                <a:latin typeface="Trebuchet MS"/>
                <a:cs typeface="Trebuchet MS"/>
              </a:rPr>
              <a:t>ER</a:t>
            </a:r>
            <a:r>
              <a:rPr sz="1800" b="1" spc="125" dirty="0">
                <a:latin typeface="Trebuchet MS"/>
                <a:cs typeface="Trebuchet MS"/>
              </a:rPr>
              <a:t>S</a:t>
            </a:r>
            <a:r>
              <a:rPr sz="1800" b="1" spc="195" dirty="0">
                <a:latin typeface="Trebuchet MS"/>
                <a:cs typeface="Trebuchet MS"/>
              </a:rPr>
              <a:t>ECT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}</a:t>
            </a:r>
            <a:r>
              <a:rPr sz="1800" b="1" spc="-50" dirty="0">
                <a:latin typeface="Trebuchet MS"/>
                <a:cs typeface="Trebuchet MS"/>
              </a:rPr>
              <a:t> </a:t>
            </a:r>
            <a:r>
              <a:rPr sz="1800" b="1" spc="120" dirty="0">
                <a:latin typeface="Trebuchet MS"/>
                <a:cs typeface="Trebuchet MS"/>
              </a:rPr>
              <a:t>[ALL]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70" dirty="0">
                <a:latin typeface="Trebuchet MS"/>
                <a:cs typeface="Trebuchet MS"/>
              </a:rPr>
              <a:t>[</a:t>
            </a:r>
            <a:r>
              <a:rPr sz="1800" b="1" spc="240" dirty="0">
                <a:latin typeface="Trebuchet MS"/>
                <a:cs typeface="Trebuchet MS"/>
              </a:rPr>
              <a:t>CO</a:t>
            </a:r>
            <a:r>
              <a:rPr sz="1800" b="1" spc="229" dirty="0">
                <a:latin typeface="Trebuchet MS"/>
                <a:cs typeface="Trebuchet MS"/>
              </a:rPr>
              <a:t>R</a:t>
            </a:r>
            <a:r>
              <a:rPr sz="1800" b="1" spc="114" dirty="0">
                <a:latin typeface="Trebuchet MS"/>
                <a:cs typeface="Trebuchet MS"/>
              </a:rPr>
              <a:t>R</a:t>
            </a:r>
            <a:r>
              <a:rPr sz="1800" b="1" spc="165" dirty="0">
                <a:latin typeface="Trebuchet MS"/>
                <a:cs typeface="Trebuchet MS"/>
              </a:rPr>
              <a:t>ESP</a:t>
            </a:r>
            <a:r>
              <a:rPr sz="1800" b="1" spc="204" dirty="0">
                <a:latin typeface="Trebuchet MS"/>
                <a:cs typeface="Trebuchet MS"/>
              </a:rPr>
              <a:t>O</a:t>
            </a:r>
            <a:r>
              <a:rPr sz="1800" b="1" spc="229" dirty="0">
                <a:latin typeface="Trebuchet MS"/>
                <a:cs typeface="Trebuchet MS"/>
              </a:rPr>
              <a:t>NDI</a:t>
            </a:r>
            <a:r>
              <a:rPr sz="1800" b="1" spc="305" dirty="0">
                <a:latin typeface="Trebuchet MS"/>
                <a:cs typeface="Trebuchet MS"/>
              </a:rPr>
              <a:t>N</a:t>
            </a:r>
            <a:r>
              <a:rPr sz="1800" b="1" spc="250" dirty="0">
                <a:latin typeface="Trebuchet MS"/>
                <a:cs typeface="Trebuchet MS"/>
              </a:rPr>
              <a:t>G</a:t>
            </a:r>
            <a:endParaRPr sz="1800" dirty="0">
              <a:latin typeface="Trebuchet MS"/>
              <a:cs typeface="Trebuchet MS"/>
            </a:endParaRPr>
          </a:p>
          <a:p>
            <a:pPr marL="483870" algn="ctr">
              <a:lnSpc>
                <a:spcPct val="100000"/>
              </a:lnSpc>
            </a:pPr>
            <a:r>
              <a:rPr sz="1800" b="1" spc="140" dirty="0">
                <a:latin typeface="Trebuchet MS"/>
                <a:cs typeface="Trebuchet MS"/>
              </a:rPr>
              <a:t>[BY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10" dirty="0">
                <a:latin typeface="Trebuchet MS"/>
                <a:cs typeface="Trebuchet MS"/>
              </a:rPr>
              <a:t>(attributs)]</a:t>
            </a:r>
            <a:r>
              <a:rPr sz="1800" b="1" spc="-110" dirty="0">
                <a:latin typeface="Trebuchet MS"/>
                <a:cs typeface="Trebuchet MS"/>
              </a:rPr>
              <a:t> </a:t>
            </a:r>
            <a:r>
              <a:rPr sz="1800" b="1" spc="65" dirty="0">
                <a:latin typeface="Trebuchet MS"/>
                <a:cs typeface="Trebuchet MS"/>
              </a:rPr>
              <a:t>]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80" dirty="0">
                <a:latin typeface="Microsoft Sans Serif"/>
                <a:cs typeface="Microsoft Sans Serif"/>
              </a:rPr>
              <a:t>table-expression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048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918959" cy="16605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70" dirty="0">
                <a:latin typeface="Microsoft Sans Serif"/>
                <a:cs typeface="Microsoft Sans Serif"/>
              </a:rPr>
              <a:t>Union</a:t>
            </a:r>
            <a:endParaRPr sz="2400" dirty="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N°SS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nom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clients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employés</a:t>
            </a:r>
            <a:endParaRPr sz="20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43000" y="3048003"/>
          <a:ext cx="7351395" cy="3542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7942">
                <a:tc gridSpan="5">
                  <a:txBody>
                    <a:bodyPr/>
                    <a:lstStyle/>
                    <a:p>
                      <a:pPr marL="528955">
                        <a:lnSpc>
                          <a:spcPts val="1415"/>
                        </a:lnSpc>
                        <a:tabLst>
                          <a:tab pos="1588135" algn="l"/>
                        </a:tabLst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(SELECT	</a:t>
                      </a:r>
                      <a:r>
                        <a:rPr sz="1350" dirty="0">
                          <a:latin typeface="Courier New"/>
                          <a:cs typeface="Courier New"/>
                        </a:rPr>
                        <a:t>N°SS</a:t>
                      </a:r>
                      <a:r>
                        <a:rPr sz="13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10" dirty="0">
                          <a:latin typeface="Courier New"/>
                          <a:cs typeface="Courier New"/>
                        </a:rPr>
                        <a:t>as</a:t>
                      </a:r>
                      <a:r>
                        <a:rPr sz="135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N°INSEE,</a:t>
                      </a:r>
                      <a:r>
                        <a:rPr sz="135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nomClient</a:t>
                      </a:r>
                      <a:r>
                        <a:rPr sz="135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10" dirty="0">
                          <a:latin typeface="Courier New"/>
                          <a:cs typeface="Courier New"/>
                        </a:rPr>
                        <a:t>as</a:t>
                      </a:r>
                      <a:r>
                        <a:rPr sz="135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10" dirty="0">
                          <a:latin typeface="Courier New"/>
                          <a:cs typeface="Courier New"/>
                        </a:rPr>
                        <a:t>nomPersonne</a:t>
                      </a:r>
                      <a:endParaRPr sz="1350">
                        <a:latin typeface="Courier New"/>
                        <a:cs typeface="Courier New"/>
                      </a:endParaRPr>
                    </a:p>
                    <a:p>
                      <a:pPr marL="528955">
                        <a:lnSpc>
                          <a:spcPts val="1600"/>
                        </a:lnSpc>
                        <a:tabLst>
                          <a:tab pos="1588135" algn="l"/>
                        </a:tabLst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Client)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35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UNION</a:t>
                      </a:r>
                      <a:r>
                        <a:rPr sz="135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ALL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170">
                <a:tc gridSpan="3">
                  <a:txBody>
                    <a:bodyPr/>
                    <a:lstStyle/>
                    <a:p>
                      <a:pPr marL="528955">
                        <a:lnSpc>
                          <a:spcPts val="1450"/>
                        </a:lnSpc>
                        <a:tabLst>
                          <a:tab pos="1588135" algn="l"/>
                        </a:tabLst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(SELECT	</a:t>
                      </a:r>
                      <a:r>
                        <a:rPr sz="1350" dirty="0">
                          <a:latin typeface="Courier New"/>
                          <a:cs typeface="Courier New"/>
                        </a:rPr>
                        <a:t>N°SS,</a:t>
                      </a:r>
                      <a:r>
                        <a:rPr sz="135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nom_Employé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spc="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0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INSEE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E4E4E4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b="1" spc="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NomPersonne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720">
                <a:tc gridSpan="3">
                  <a:txBody>
                    <a:bodyPr/>
                    <a:lstStyle/>
                    <a:p>
                      <a:pPr marL="528955">
                        <a:lnSpc>
                          <a:spcPts val="1270"/>
                        </a:lnSpc>
                        <a:tabLst>
                          <a:tab pos="1588135" algn="l"/>
                        </a:tabLst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350" spc="-5" dirty="0">
                          <a:latin typeface="Courier New"/>
                          <a:cs typeface="Courier New"/>
                        </a:rPr>
                        <a:t>Employé)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840"/>
                        </a:lnSpc>
                        <a:spcBef>
                          <a:spcPts val="45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951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825"/>
                        </a:lnSpc>
                        <a:spcBef>
                          <a:spcPts val="464"/>
                        </a:spcBef>
                      </a:pPr>
                      <a:r>
                        <a:rPr sz="10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Hugh</a:t>
                      </a:r>
                      <a:r>
                        <a:rPr sz="1000" spc="-4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Paycheck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88">
                <a:tc rowSpan="11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1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3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753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4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486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San</a:t>
                      </a:r>
                      <a:r>
                        <a:rPr sz="1000" spc="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sz="1000" spc="-1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3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mte</a:t>
                      </a:r>
                      <a:r>
                        <a:rPr sz="1000" spc="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Has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3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. Barth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4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164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Comtesse</a:t>
                      </a: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Hasek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3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Coco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McPoulet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4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133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00" spc="-1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Dollard</a:t>
                      </a:r>
                      <a:r>
                        <a:rPr sz="1000" spc="-3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Cash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25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456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. C</a:t>
                      </a: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hb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eir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4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789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Mm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00" spc="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acimi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840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3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Bar</a:t>
                      </a:r>
                      <a:r>
                        <a:rPr sz="1000" spc="-5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00" dirty="0">
                          <a:solidFill>
                            <a:srgbClr val="3333FF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686050" y="573088"/>
            <a:ext cx="6457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latin typeface="Verdana"/>
                <a:cs typeface="Verdana"/>
              </a:rPr>
              <a:t>Le</a:t>
            </a:r>
            <a:r>
              <a:rPr sz="3200" spc="-320" dirty="0">
                <a:latin typeface="Verdana"/>
                <a:cs typeface="Verdana"/>
              </a:rPr>
              <a:t>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185" dirty="0">
                <a:latin typeface="Verdana"/>
                <a:cs typeface="Verdana"/>
              </a:rPr>
              <a:t>l</a:t>
            </a:r>
            <a:r>
              <a:rPr sz="3200" spc="-175" dirty="0">
                <a:latin typeface="Verdana"/>
                <a:cs typeface="Verdana"/>
              </a:rPr>
              <a:t>i</a:t>
            </a:r>
            <a:r>
              <a:rPr sz="3200" spc="-365" dirty="0">
                <a:latin typeface="Verdana"/>
                <a:cs typeface="Verdana"/>
              </a:rPr>
              <a:t>mites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555" dirty="0">
                <a:latin typeface="Verdana"/>
                <a:cs typeface="Verdana"/>
              </a:rPr>
              <a:t>à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375" dirty="0">
                <a:latin typeface="Verdana"/>
                <a:cs typeface="Verdana"/>
              </a:rPr>
              <a:t>l‟</a:t>
            </a:r>
            <a:r>
              <a:rPr sz="3200" spc="-630" dirty="0">
                <a:latin typeface="Verdana"/>
                <a:cs typeface="Verdana"/>
              </a:rPr>
              <a:t>u</a:t>
            </a:r>
            <a:r>
              <a:rPr sz="3200" spc="-195" dirty="0">
                <a:latin typeface="Verdana"/>
                <a:cs typeface="Verdana"/>
              </a:rPr>
              <a:t>ti</a:t>
            </a:r>
            <a:r>
              <a:rPr sz="3200" spc="-155" dirty="0">
                <a:latin typeface="Verdana"/>
                <a:cs typeface="Verdana"/>
              </a:rPr>
              <a:t>l</a:t>
            </a:r>
            <a:r>
              <a:rPr sz="3200" spc="-340" dirty="0">
                <a:latin typeface="Verdana"/>
                <a:cs typeface="Verdana"/>
              </a:rPr>
              <a:t>isat</a:t>
            </a:r>
            <a:r>
              <a:rPr sz="3200" spc="-220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on </a:t>
            </a:r>
            <a:r>
              <a:rPr sz="3200" spc="-390" dirty="0">
                <a:latin typeface="Verdana"/>
                <a:cs typeface="Verdana"/>
              </a:rPr>
              <a:t>des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280" dirty="0">
                <a:latin typeface="Verdana"/>
                <a:cs typeface="Verdana"/>
              </a:rPr>
              <a:t>f</a:t>
            </a:r>
            <a:r>
              <a:rPr sz="3200" spc="-210" dirty="0">
                <a:latin typeface="Verdana"/>
                <a:cs typeface="Verdana"/>
              </a:rPr>
              <a:t>i</a:t>
            </a:r>
            <a:r>
              <a:rPr sz="3200" spc="-350" dirty="0">
                <a:latin typeface="Verdana"/>
                <a:cs typeface="Verdana"/>
              </a:rPr>
              <a:t>ch</a:t>
            </a:r>
            <a:r>
              <a:rPr sz="3200" spc="-165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ers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85" dirty="0"/>
              <a:t>(2)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1390538"/>
            <a:ext cx="6268720" cy="45529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De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telles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applications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sont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5" dirty="0">
                <a:latin typeface="Microsoft Sans Serif"/>
                <a:cs typeface="Microsoft Sans Serif"/>
              </a:rPr>
              <a:t>rigides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5" dirty="0">
                <a:latin typeface="Microsoft Sans Serif"/>
                <a:cs typeface="Microsoft Sans Serif"/>
              </a:rPr>
              <a:t>contraignantes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800" spc="-335" dirty="0">
                <a:latin typeface="Verdana"/>
                <a:cs typeface="Verdana"/>
              </a:rPr>
              <a:t>longues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54" dirty="0">
                <a:latin typeface="Verdana"/>
                <a:cs typeface="Verdana"/>
              </a:rPr>
              <a:t>et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95" dirty="0">
                <a:latin typeface="Verdana"/>
                <a:cs typeface="Verdana"/>
              </a:rPr>
              <a:t>coûteuse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490" dirty="0">
                <a:latin typeface="Verdana"/>
                <a:cs typeface="Verdana"/>
              </a:rPr>
              <a:t>à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90" dirty="0">
                <a:latin typeface="Verdana"/>
                <a:cs typeface="Verdana"/>
              </a:rPr>
              <a:t>mettre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50" dirty="0">
                <a:latin typeface="Verdana"/>
                <a:cs typeface="Verdana"/>
              </a:rPr>
              <a:t>en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345" dirty="0">
                <a:latin typeface="Verdana"/>
                <a:cs typeface="Verdana"/>
              </a:rPr>
              <a:t>œuvre</a:t>
            </a:r>
            <a:endParaRPr sz="2800" dirty="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6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100" dirty="0">
                <a:latin typeface="Microsoft Sans Serif"/>
                <a:cs typeface="Microsoft Sans Serif"/>
              </a:rPr>
              <a:t>n</a:t>
            </a:r>
            <a:r>
              <a:rPr sz="2800" spc="-200" dirty="0">
                <a:latin typeface="Microsoft Sans Serif"/>
                <a:cs typeface="Microsoft Sans Serif"/>
              </a:rPr>
              <a:t>né</a:t>
            </a:r>
            <a:r>
              <a:rPr sz="2800" spc="-19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20" dirty="0">
                <a:latin typeface="Microsoft Sans Serif"/>
                <a:cs typeface="Microsoft Sans Serif"/>
              </a:rPr>
              <a:t>associées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so</a:t>
            </a:r>
            <a:r>
              <a:rPr sz="2800" spc="-170" dirty="0">
                <a:latin typeface="Microsoft Sans Serif"/>
                <a:cs typeface="Microsoft Sans Serif"/>
              </a:rPr>
              <a:t>n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: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mal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définies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mal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désignées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5" dirty="0">
                <a:latin typeface="Microsoft Sans Serif"/>
                <a:cs typeface="Microsoft Sans Serif"/>
              </a:rPr>
              <a:t>redondantes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-185" dirty="0">
                <a:latin typeface="Microsoft Sans Serif"/>
                <a:cs typeface="Microsoft Sans Serif"/>
              </a:rPr>
              <a:t>e</a:t>
            </a:r>
            <a:r>
              <a:rPr sz="2800" spc="-160" dirty="0">
                <a:latin typeface="Microsoft Sans Serif"/>
                <a:cs typeface="Microsoft Sans Serif"/>
              </a:rPr>
              <a:t>u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220" dirty="0">
                <a:latin typeface="Microsoft Sans Serif"/>
                <a:cs typeface="Microsoft Sans Serif"/>
              </a:rPr>
              <a:t>accessi</a:t>
            </a:r>
            <a:r>
              <a:rPr sz="2800" spc="-250" dirty="0">
                <a:latin typeface="Microsoft Sans Serif"/>
                <a:cs typeface="Microsoft Sans Serif"/>
              </a:rPr>
              <a:t>b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maniè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p</a:t>
            </a:r>
            <a:r>
              <a:rPr sz="2800" spc="-85" dirty="0">
                <a:latin typeface="Microsoft Sans Serif"/>
                <a:cs typeface="Microsoft Sans Serif"/>
              </a:rPr>
              <a:t>o</a:t>
            </a:r>
            <a:r>
              <a:rPr sz="2800" spc="-75" dirty="0">
                <a:latin typeface="Microsoft Sans Serif"/>
                <a:cs typeface="Microsoft Sans Serif"/>
              </a:rPr>
              <a:t>nc</a:t>
            </a:r>
            <a:r>
              <a:rPr sz="2800" spc="-35" dirty="0">
                <a:latin typeface="Microsoft Sans Serif"/>
                <a:cs typeface="Microsoft Sans Serif"/>
              </a:rPr>
              <a:t>t</a:t>
            </a:r>
            <a:r>
              <a:rPr sz="2800" spc="-190" dirty="0">
                <a:latin typeface="Microsoft Sans Serif"/>
                <a:cs typeface="Microsoft Sans Serif"/>
              </a:rPr>
              <a:t>u</a:t>
            </a:r>
            <a:r>
              <a:rPr sz="2800" spc="-185" dirty="0">
                <a:latin typeface="Microsoft Sans Serif"/>
                <a:cs typeface="Microsoft Sans Serif"/>
              </a:rPr>
              <a:t>e</a:t>
            </a:r>
            <a:r>
              <a:rPr sz="2800" spc="-95" dirty="0">
                <a:latin typeface="Microsoft Sans Serif"/>
                <a:cs typeface="Microsoft Sans Serif"/>
              </a:rPr>
              <a:t>lle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-185" dirty="0">
                <a:latin typeface="Microsoft Sans Serif"/>
                <a:cs typeface="Microsoft Sans Serif"/>
              </a:rPr>
              <a:t>e</a:t>
            </a:r>
            <a:r>
              <a:rPr sz="2800" spc="-160" dirty="0">
                <a:latin typeface="Microsoft Sans Serif"/>
                <a:cs typeface="Microsoft Sans Serif"/>
              </a:rPr>
              <a:t>u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fi</a:t>
            </a:r>
            <a:r>
              <a:rPr sz="2800" spc="-260" dirty="0">
                <a:latin typeface="Microsoft Sans Serif"/>
                <a:cs typeface="Microsoft Sans Serif"/>
              </a:rPr>
              <a:t>a</a:t>
            </a:r>
            <a:r>
              <a:rPr sz="2800" spc="-120" dirty="0">
                <a:latin typeface="Microsoft Sans Serif"/>
                <a:cs typeface="Microsoft Sans Serif"/>
              </a:rPr>
              <a:t>bl</a:t>
            </a:r>
            <a:r>
              <a:rPr sz="2800" spc="-16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3048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918959" cy="16605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70" dirty="0">
                <a:latin typeface="Microsoft Sans Serif"/>
                <a:cs typeface="Microsoft Sans Serif"/>
              </a:rPr>
              <a:t>Union</a:t>
            </a:r>
            <a:endParaRPr sz="2400" dirty="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N°SS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nom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clients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employés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1550" y="3213112"/>
            <a:ext cx="7260590" cy="398145"/>
          </a:xfrm>
          <a:custGeom>
            <a:avLst/>
            <a:gdLst/>
            <a:ahLst/>
            <a:cxnLst/>
            <a:rect l="l" t="t" r="r" b="b"/>
            <a:pathLst>
              <a:path w="7260590" h="398145">
                <a:moveTo>
                  <a:pt x="7260450" y="0"/>
                </a:moveTo>
                <a:lnTo>
                  <a:pt x="0" y="0"/>
                </a:lnTo>
                <a:lnTo>
                  <a:pt x="0" y="200901"/>
                </a:lnTo>
                <a:lnTo>
                  <a:pt x="0" y="397941"/>
                </a:lnTo>
                <a:lnTo>
                  <a:pt x="7260450" y="397941"/>
                </a:lnTo>
                <a:lnTo>
                  <a:pt x="7260450" y="200901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47147" y="3172305"/>
            <a:ext cx="4216400" cy="43751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20"/>
              </a:spcBef>
            </a:pPr>
            <a:r>
              <a:rPr sz="1350" dirty="0">
                <a:latin typeface="Courier New"/>
                <a:cs typeface="Courier New"/>
              </a:rPr>
              <a:t>N°SS</a:t>
            </a:r>
            <a:r>
              <a:rPr sz="1350" spc="-40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as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N°INSEE,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nomClient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as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Courier New"/>
                <a:cs typeface="Courier New"/>
              </a:rPr>
              <a:t>nomPersonne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Client)</a:t>
            </a:r>
            <a:endParaRPr sz="13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71550" y="3611046"/>
            <a:ext cx="7260590" cy="201295"/>
            <a:chOff x="971550" y="3611046"/>
            <a:chExt cx="7260590" cy="201295"/>
          </a:xfrm>
        </p:grpSpPr>
        <p:sp>
          <p:nvSpPr>
            <p:cNvPr id="20" name="object 20"/>
            <p:cNvSpPr/>
            <p:nvPr/>
          </p:nvSpPr>
          <p:spPr>
            <a:xfrm>
              <a:off x="971550" y="3611054"/>
              <a:ext cx="7260590" cy="201295"/>
            </a:xfrm>
            <a:custGeom>
              <a:avLst/>
              <a:gdLst/>
              <a:ahLst/>
              <a:cxnLst/>
              <a:rect l="l" t="t" r="r" b="b"/>
              <a:pathLst>
                <a:path w="7260590" h="201295">
                  <a:moveTo>
                    <a:pt x="529539" y="0"/>
                  </a:moveTo>
                  <a:lnTo>
                    <a:pt x="0" y="0"/>
                  </a:lnTo>
                  <a:lnTo>
                    <a:pt x="0" y="200901"/>
                  </a:lnTo>
                  <a:lnTo>
                    <a:pt x="529539" y="200901"/>
                  </a:lnTo>
                  <a:lnTo>
                    <a:pt x="529539" y="0"/>
                  </a:lnTo>
                  <a:close/>
                </a:path>
                <a:path w="7260590" h="201295">
                  <a:moveTo>
                    <a:pt x="7260450" y="0"/>
                  </a:moveTo>
                  <a:lnTo>
                    <a:pt x="1041082" y="0"/>
                  </a:lnTo>
                  <a:lnTo>
                    <a:pt x="1041082" y="33845"/>
                  </a:lnTo>
                  <a:lnTo>
                    <a:pt x="1041082" y="200901"/>
                  </a:lnTo>
                  <a:lnTo>
                    <a:pt x="6296025" y="200901"/>
                  </a:lnTo>
                  <a:lnTo>
                    <a:pt x="6296025" y="33845"/>
                  </a:lnTo>
                  <a:lnTo>
                    <a:pt x="7260450" y="33845"/>
                  </a:lnTo>
                  <a:lnTo>
                    <a:pt x="726045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1090" y="3611046"/>
              <a:ext cx="511809" cy="201295"/>
            </a:xfrm>
            <a:custGeom>
              <a:avLst/>
              <a:gdLst/>
              <a:ahLst/>
              <a:cxnLst/>
              <a:rect l="l" t="t" r="r" b="b"/>
              <a:pathLst>
                <a:path w="511810" h="201295">
                  <a:moveTo>
                    <a:pt x="511547" y="0"/>
                  </a:moveTo>
                  <a:lnTo>
                    <a:pt x="0" y="0"/>
                  </a:lnTo>
                  <a:lnTo>
                    <a:pt x="0" y="200902"/>
                  </a:lnTo>
                  <a:lnTo>
                    <a:pt x="511547" y="200902"/>
                  </a:lnTo>
                  <a:lnTo>
                    <a:pt x="51154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88390" y="3172305"/>
            <a:ext cx="741680" cy="6350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ct val="96700"/>
              </a:lnSpc>
              <a:spcBef>
                <a:spcPts val="190"/>
              </a:spcBef>
            </a:pPr>
            <a:r>
              <a:rPr sz="1350" spc="-5" dirty="0">
                <a:latin typeface="Courier New"/>
                <a:cs typeface="Courier New"/>
              </a:rPr>
              <a:t>(SELECT  FROM </a:t>
            </a:r>
            <a:r>
              <a:rPr sz="135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UNION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1550" y="3811955"/>
            <a:ext cx="7260590" cy="200660"/>
          </a:xfrm>
          <a:custGeom>
            <a:avLst/>
            <a:gdLst/>
            <a:ahLst/>
            <a:cxnLst/>
            <a:rect l="l" t="t" r="r" b="b"/>
            <a:pathLst>
              <a:path w="7260590" h="200660">
                <a:moveTo>
                  <a:pt x="7260450" y="76784"/>
                </a:moveTo>
                <a:lnTo>
                  <a:pt x="6296025" y="76784"/>
                </a:lnTo>
                <a:lnTo>
                  <a:pt x="6296025" y="0"/>
                </a:lnTo>
                <a:lnTo>
                  <a:pt x="0" y="0"/>
                </a:lnTo>
                <a:lnTo>
                  <a:pt x="0" y="76784"/>
                </a:lnTo>
                <a:lnTo>
                  <a:pt x="0" y="200545"/>
                </a:lnTo>
                <a:lnTo>
                  <a:pt x="7260450" y="200545"/>
                </a:lnTo>
                <a:lnTo>
                  <a:pt x="7260450" y="76784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88390" y="3771150"/>
            <a:ext cx="74168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-5" dirty="0">
                <a:latin typeface="Courier New"/>
                <a:cs typeface="Courier New"/>
              </a:rPr>
              <a:t>(SELECT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47147" y="3771150"/>
            <a:ext cx="176530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latin typeface="Courier New"/>
                <a:cs typeface="Courier New"/>
              </a:rPr>
              <a:t>N°SS,</a:t>
            </a:r>
            <a:r>
              <a:rPr sz="1350" spc="-12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nom_Employé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1550" y="4012500"/>
            <a:ext cx="7260590" cy="197485"/>
          </a:xfrm>
          <a:custGeom>
            <a:avLst/>
            <a:gdLst/>
            <a:ahLst/>
            <a:cxnLst/>
            <a:rect l="l" t="t" r="r" b="b"/>
            <a:pathLst>
              <a:path w="7260590" h="197485">
                <a:moveTo>
                  <a:pt x="7260450" y="0"/>
                </a:moveTo>
                <a:lnTo>
                  <a:pt x="0" y="0"/>
                </a:lnTo>
                <a:lnTo>
                  <a:pt x="0" y="197390"/>
                </a:lnTo>
                <a:lnTo>
                  <a:pt x="7260450" y="197390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88390" y="3971702"/>
            <a:ext cx="43497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-5" dirty="0">
                <a:latin typeface="Courier New"/>
                <a:cs typeface="Courier New"/>
              </a:rPr>
              <a:t>FROM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47147" y="3971702"/>
            <a:ext cx="84455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-5" dirty="0">
                <a:latin typeface="Courier New"/>
                <a:cs typeface="Courier New"/>
              </a:rPr>
              <a:t>Employé)</a:t>
            </a:r>
            <a:endParaRPr sz="135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927725" y="3632200"/>
            <a:ext cx="2576830" cy="2727325"/>
            <a:chOff x="5927725" y="3632200"/>
            <a:chExt cx="2576830" cy="2727325"/>
          </a:xfrm>
        </p:grpSpPr>
        <p:sp>
          <p:nvSpPr>
            <p:cNvPr id="30" name="object 30"/>
            <p:cNvSpPr/>
            <p:nvPr/>
          </p:nvSpPr>
          <p:spPr>
            <a:xfrm>
              <a:off x="7267575" y="3644900"/>
              <a:ext cx="1224280" cy="243840"/>
            </a:xfrm>
            <a:custGeom>
              <a:avLst/>
              <a:gdLst/>
              <a:ahLst/>
              <a:cxnLst/>
              <a:rect l="l" t="t" r="r" b="b"/>
              <a:pathLst>
                <a:path w="1224279" h="243839">
                  <a:moveTo>
                    <a:pt x="1223962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223962" y="243839"/>
                  </a:lnTo>
                  <a:lnTo>
                    <a:pt x="1223962" y="0"/>
                  </a:lnTo>
                  <a:close/>
                </a:path>
              </a:pathLst>
            </a:custGeom>
            <a:solidFill>
              <a:srgbClr val="4F27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67575" y="3632200"/>
              <a:ext cx="0" cy="2727325"/>
            </a:xfrm>
            <a:custGeom>
              <a:avLst/>
              <a:gdLst/>
              <a:ahLst/>
              <a:cxnLst/>
              <a:rect l="l" t="t" r="r" b="b"/>
              <a:pathLst>
                <a:path h="2727325">
                  <a:moveTo>
                    <a:pt x="0" y="0"/>
                  </a:moveTo>
                  <a:lnTo>
                    <a:pt x="0" y="27273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27725" y="3632200"/>
              <a:ext cx="2576830" cy="2727325"/>
            </a:xfrm>
            <a:custGeom>
              <a:avLst/>
              <a:gdLst/>
              <a:ahLst/>
              <a:cxnLst/>
              <a:rect l="l" t="t" r="r" b="b"/>
              <a:pathLst>
                <a:path w="2576829" h="2727325">
                  <a:moveTo>
                    <a:pt x="0" y="256539"/>
                  </a:moveTo>
                  <a:lnTo>
                    <a:pt x="2576576" y="256539"/>
                  </a:lnTo>
                </a:path>
                <a:path w="2576829" h="2727325">
                  <a:moveTo>
                    <a:pt x="0" y="500380"/>
                  </a:moveTo>
                  <a:lnTo>
                    <a:pt x="2576576" y="500380"/>
                  </a:lnTo>
                </a:path>
                <a:path w="2576829" h="2727325">
                  <a:moveTo>
                    <a:pt x="0" y="744219"/>
                  </a:moveTo>
                  <a:lnTo>
                    <a:pt x="2576576" y="744219"/>
                  </a:lnTo>
                </a:path>
                <a:path w="2576829" h="2727325">
                  <a:moveTo>
                    <a:pt x="0" y="988060"/>
                  </a:moveTo>
                  <a:lnTo>
                    <a:pt x="2576576" y="988060"/>
                  </a:lnTo>
                </a:path>
                <a:path w="2576829" h="2727325">
                  <a:moveTo>
                    <a:pt x="0" y="1231900"/>
                  </a:moveTo>
                  <a:lnTo>
                    <a:pt x="2576576" y="1231900"/>
                  </a:lnTo>
                </a:path>
                <a:path w="2576829" h="2727325">
                  <a:moveTo>
                    <a:pt x="0" y="1475739"/>
                  </a:moveTo>
                  <a:lnTo>
                    <a:pt x="2576576" y="1475739"/>
                  </a:lnTo>
                </a:path>
                <a:path w="2576829" h="2727325">
                  <a:moveTo>
                    <a:pt x="0" y="1719580"/>
                  </a:moveTo>
                  <a:lnTo>
                    <a:pt x="2576576" y="1719580"/>
                  </a:lnTo>
                </a:path>
                <a:path w="2576829" h="2727325">
                  <a:moveTo>
                    <a:pt x="0" y="1963420"/>
                  </a:moveTo>
                  <a:lnTo>
                    <a:pt x="2576576" y="1963420"/>
                  </a:lnTo>
                </a:path>
                <a:path w="2576829" h="2727325">
                  <a:moveTo>
                    <a:pt x="0" y="2207260"/>
                  </a:moveTo>
                  <a:lnTo>
                    <a:pt x="2576576" y="2207260"/>
                  </a:lnTo>
                </a:path>
                <a:path w="2576829" h="2727325">
                  <a:moveTo>
                    <a:pt x="0" y="2470785"/>
                  </a:moveTo>
                  <a:lnTo>
                    <a:pt x="2576576" y="2470785"/>
                  </a:lnTo>
                </a:path>
                <a:path w="2576829" h="2727325">
                  <a:moveTo>
                    <a:pt x="2563876" y="0"/>
                  </a:moveTo>
                  <a:lnTo>
                    <a:pt x="2563876" y="2727325"/>
                  </a:lnTo>
                </a:path>
                <a:path w="2576829" h="2727325">
                  <a:moveTo>
                    <a:pt x="0" y="12700"/>
                  </a:moveTo>
                  <a:lnTo>
                    <a:pt x="2576576" y="12700"/>
                  </a:lnTo>
                </a:path>
                <a:path w="2576829" h="2727325">
                  <a:moveTo>
                    <a:pt x="0" y="2714625"/>
                  </a:moveTo>
                  <a:lnTo>
                    <a:pt x="2576576" y="271462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20180" y="3671061"/>
            <a:ext cx="619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N°</a:t>
            </a:r>
            <a:r>
              <a:rPr sz="1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INSEE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47584" y="3671061"/>
            <a:ext cx="8039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8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00" b="1" spc="5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mPer</a:t>
            </a:r>
            <a:r>
              <a:rPr sz="1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onne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0180" y="3913378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951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47584" y="3914902"/>
            <a:ext cx="796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FF0000"/>
                </a:solidFill>
                <a:latin typeface="Times New Roman"/>
                <a:cs typeface="Times New Roman"/>
              </a:rPr>
              <a:t>Hu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gh</a:t>
            </a:r>
            <a:r>
              <a:rPr sz="1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000" spc="-9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ec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20180" y="4157217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753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47584" y="4158741"/>
            <a:ext cx="678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1000" spc="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000" spc="-50" dirty="0">
                <a:solidFill>
                  <a:srgbClr val="FF0000"/>
                </a:solidFill>
                <a:latin typeface="Times New Roman"/>
                <a:cs typeface="Times New Roman"/>
              </a:rPr>
              <a:t>lla</a:t>
            </a:r>
            <a:r>
              <a:rPr sz="1000" spc="-5" dirty="0">
                <a:solidFill>
                  <a:srgbClr val="FF0000"/>
                </a:solidFill>
                <a:latin typeface="Times New Roman"/>
                <a:cs typeface="Times New Roman"/>
              </a:rPr>
              <a:t>rd</a:t>
            </a:r>
            <a:r>
              <a:rPr sz="1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0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0180" y="4401134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486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47584" y="4402658"/>
            <a:ext cx="746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7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San</a:t>
            </a:r>
            <a:r>
              <a:rPr sz="10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Le</a:t>
            </a:r>
            <a:r>
              <a:rPr sz="10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So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20180" y="4645278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197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47584" y="4646803"/>
            <a:ext cx="8528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000" spc="-10" dirty="0">
                <a:solidFill>
                  <a:srgbClr val="FF0000"/>
                </a:solidFill>
                <a:latin typeface="Times New Roman"/>
                <a:cs typeface="Times New Roman"/>
              </a:rPr>
              <a:t>mte</a:t>
            </a:r>
            <a:r>
              <a:rPr sz="10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20180" y="4889119"/>
            <a:ext cx="194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60" dirty="0">
                <a:solidFill>
                  <a:srgbClr val="006600"/>
                </a:solidFill>
                <a:latin typeface="Times New Roman"/>
                <a:cs typeface="Times New Roman"/>
              </a:rPr>
              <a:t>123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47584" y="4890642"/>
            <a:ext cx="5054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0" dirty="0">
                <a:solidFill>
                  <a:srgbClr val="006600"/>
                </a:solidFill>
                <a:latin typeface="Times New Roman"/>
                <a:cs typeface="Times New Roman"/>
              </a:rPr>
              <a:t>M</a:t>
            </a:r>
            <a:r>
              <a:rPr sz="1000" b="1" spc="5" dirty="0">
                <a:solidFill>
                  <a:srgbClr val="006600"/>
                </a:solidFill>
                <a:latin typeface="Times New Roman"/>
                <a:cs typeface="Times New Roman"/>
              </a:rPr>
              <a:t>.</a:t>
            </a:r>
            <a:r>
              <a:rPr sz="1000" b="1" spc="-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1000" b="1" spc="-50" dirty="0">
                <a:solidFill>
                  <a:srgbClr val="006600"/>
                </a:solidFill>
                <a:latin typeface="Times New Roman"/>
                <a:cs typeface="Times New Roman"/>
              </a:rPr>
              <a:t>Ba</a:t>
            </a:r>
            <a:r>
              <a:rPr sz="1000" b="1" spc="-35" dirty="0">
                <a:solidFill>
                  <a:srgbClr val="006600"/>
                </a:solidFill>
                <a:latin typeface="Times New Roman"/>
                <a:cs typeface="Times New Roman"/>
              </a:rPr>
              <a:t>r</a:t>
            </a:r>
            <a:r>
              <a:rPr sz="1000" b="1" spc="-15" dirty="0">
                <a:solidFill>
                  <a:srgbClr val="006600"/>
                </a:solidFill>
                <a:latin typeface="Times New Roman"/>
                <a:cs typeface="Times New Roman"/>
              </a:rPr>
              <a:t>th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0180" y="5132958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164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47584" y="5134483"/>
            <a:ext cx="838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0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000" spc="-20" dirty="0">
                <a:solidFill>
                  <a:srgbClr val="FF0000"/>
                </a:solidFill>
                <a:latin typeface="Times New Roman"/>
                <a:cs typeface="Times New Roman"/>
              </a:rPr>
              <a:t>mtess</a:t>
            </a:r>
            <a:r>
              <a:rPr sz="1000" spc="-3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Has</a:t>
            </a: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20180" y="5376798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188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47584" y="5378322"/>
            <a:ext cx="795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solidFill>
                  <a:srgbClr val="FF0000"/>
                </a:solidFill>
                <a:latin typeface="Times New Roman"/>
                <a:cs typeface="Times New Roman"/>
              </a:rPr>
              <a:t>Coco</a:t>
            </a:r>
            <a:r>
              <a:rPr sz="1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imes New Roman"/>
                <a:cs typeface="Times New Roman"/>
              </a:rPr>
              <a:t>McPoulet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20180" y="5620613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133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47584" y="5622137"/>
            <a:ext cx="678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1000" spc="1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000" spc="-50" dirty="0">
                <a:solidFill>
                  <a:srgbClr val="FF0000"/>
                </a:solidFill>
                <a:latin typeface="Times New Roman"/>
                <a:cs typeface="Times New Roman"/>
              </a:rPr>
              <a:t>lla</a:t>
            </a:r>
            <a:r>
              <a:rPr sz="1000" spc="-5" dirty="0">
                <a:solidFill>
                  <a:srgbClr val="FF0000"/>
                </a:solidFill>
                <a:latin typeface="Times New Roman"/>
                <a:cs typeface="Times New Roman"/>
              </a:rPr>
              <a:t>rd</a:t>
            </a:r>
            <a:r>
              <a:rPr sz="1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000" spc="-4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1000" spc="-3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000" spc="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20180" y="5864758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3333FF"/>
                </a:solidFill>
                <a:latin typeface="Times New Roman"/>
                <a:cs typeface="Times New Roman"/>
              </a:rPr>
              <a:t>456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47584" y="5864758"/>
            <a:ext cx="523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65" dirty="0">
                <a:solidFill>
                  <a:srgbClr val="3333FF"/>
                </a:solidFill>
                <a:latin typeface="Times New Roman"/>
                <a:cs typeface="Times New Roman"/>
              </a:rPr>
              <a:t>M</a:t>
            </a:r>
            <a:r>
              <a:rPr sz="1000" spc="-35" dirty="0">
                <a:solidFill>
                  <a:srgbClr val="3333FF"/>
                </a:solidFill>
                <a:latin typeface="Times New Roman"/>
                <a:cs typeface="Times New Roman"/>
              </a:rPr>
              <a:t>.</a:t>
            </a:r>
            <a:r>
              <a:rPr sz="1000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sz="1000" spc="-35" dirty="0">
                <a:solidFill>
                  <a:srgbClr val="3333FF"/>
                </a:solidFill>
                <a:latin typeface="Times New Roman"/>
                <a:cs typeface="Times New Roman"/>
              </a:rPr>
              <a:t>C</a:t>
            </a:r>
            <a:r>
              <a:rPr sz="1000" dirty="0">
                <a:solidFill>
                  <a:srgbClr val="3333FF"/>
                </a:solidFill>
                <a:latin typeface="Times New Roman"/>
                <a:cs typeface="Times New Roman"/>
              </a:rPr>
              <a:t>hb</a:t>
            </a:r>
            <a:r>
              <a:rPr sz="1000" spc="-30" dirty="0">
                <a:solidFill>
                  <a:srgbClr val="3333FF"/>
                </a:solidFill>
                <a:latin typeface="Times New Roman"/>
                <a:cs typeface="Times New Roman"/>
              </a:rPr>
              <a:t>eir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20180" y="6128105"/>
            <a:ext cx="203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solidFill>
                  <a:srgbClr val="3333FF"/>
                </a:solidFill>
                <a:latin typeface="Times New Roman"/>
                <a:cs typeface="Times New Roman"/>
              </a:rPr>
              <a:t>789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47584" y="6128105"/>
            <a:ext cx="667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solidFill>
                  <a:srgbClr val="3333FF"/>
                </a:solidFill>
                <a:latin typeface="Times New Roman"/>
                <a:cs typeface="Times New Roman"/>
              </a:rPr>
              <a:t>Mm</a:t>
            </a:r>
            <a:r>
              <a:rPr sz="1000" spc="-25" dirty="0">
                <a:solidFill>
                  <a:srgbClr val="3333FF"/>
                </a:solidFill>
                <a:latin typeface="Times New Roman"/>
                <a:cs typeface="Times New Roman"/>
              </a:rPr>
              <a:t>e</a:t>
            </a:r>
            <a:r>
              <a:rPr sz="1000" spc="5" dirty="0">
                <a:solidFill>
                  <a:srgbClr val="3333FF"/>
                </a:solidFill>
                <a:latin typeface="Times New Roman"/>
                <a:cs typeface="Times New Roman"/>
              </a:rPr>
              <a:t> K</a:t>
            </a:r>
            <a:r>
              <a:rPr sz="1000" spc="-40" dirty="0">
                <a:solidFill>
                  <a:srgbClr val="3333FF"/>
                </a:solidFill>
                <a:latin typeface="Times New Roman"/>
                <a:cs typeface="Times New Roman"/>
              </a:rPr>
              <a:t>a</a:t>
            </a:r>
            <a:r>
              <a:rPr sz="1000" spc="-30" dirty="0">
                <a:solidFill>
                  <a:srgbClr val="3333FF"/>
                </a:solidFill>
                <a:latin typeface="Times New Roman"/>
                <a:cs typeface="Times New Roman"/>
              </a:rPr>
              <a:t>c</a:t>
            </a:r>
            <a:r>
              <a:rPr sz="1000" spc="-40" dirty="0">
                <a:solidFill>
                  <a:srgbClr val="3333FF"/>
                </a:solidFill>
                <a:latin typeface="Times New Roman"/>
                <a:cs typeface="Times New Roman"/>
              </a:rPr>
              <a:t>imi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5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355080" cy="16605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 err="1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Intersect</a:t>
            </a:r>
            <a:endParaRPr sz="2400" dirty="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0" dirty="0">
                <a:latin typeface="Microsoft Sans Serif"/>
                <a:cs typeface="Microsoft Sans Serif"/>
              </a:rPr>
              <a:t>Afficher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185" dirty="0">
                <a:latin typeface="Microsoft Sans Serif"/>
                <a:cs typeface="Microsoft Sans Serif"/>
              </a:rPr>
              <a:t>N°SS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80" dirty="0">
                <a:latin typeface="Microsoft Sans Serif"/>
                <a:cs typeface="Microsoft Sans Serif"/>
              </a:rPr>
              <a:t>nom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clients qui </a:t>
            </a:r>
            <a:r>
              <a:rPr sz="2000" spc="-60" dirty="0">
                <a:latin typeface="Microsoft Sans Serif"/>
                <a:cs typeface="Microsoft Sans Serif"/>
              </a:rPr>
              <a:t>sont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225" dirty="0">
                <a:latin typeface="Microsoft Sans Serif"/>
                <a:cs typeface="Microsoft Sans Serif"/>
              </a:rPr>
              <a:t>ég</a:t>
            </a:r>
            <a:r>
              <a:rPr sz="2000" spc="-235" dirty="0">
                <a:latin typeface="Microsoft Sans Serif"/>
                <a:cs typeface="Microsoft Sans Serif"/>
              </a:rPr>
              <a:t>a</a:t>
            </a:r>
            <a:r>
              <a:rPr sz="2000" spc="-80" dirty="0">
                <a:latin typeface="Microsoft Sans Serif"/>
                <a:cs typeface="Microsoft Sans Serif"/>
              </a:rPr>
              <a:t>le</a:t>
            </a:r>
            <a:r>
              <a:rPr sz="2000" spc="-145" dirty="0">
                <a:latin typeface="Microsoft Sans Serif"/>
                <a:cs typeface="Microsoft Sans Serif"/>
              </a:rPr>
              <a:t>m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em</a:t>
            </a:r>
            <a:r>
              <a:rPr sz="2000" spc="-105" dirty="0">
                <a:latin typeface="Microsoft Sans Serif"/>
                <a:cs typeface="Microsoft Sans Serif"/>
              </a:rPr>
              <a:t>p</a:t>
            </a:r>
            <a:r>
              <a:rPr sz="2000" spc="-15" dirty="0">
                <a:latin typeface="Microsoft Sans Serif"/>
                <a:cs typeface="Microsoft Sans Serif"/>
              </a:rPr>
              <a:t>l</a:t>
            </a:r>
            <a:r>
              <a:rPr sz="2000" spc="-55" dirty="0">
                <a:latin typeface="Microsoft Sans Serif"/>
                <a:cs typeface="Microsoft Sans Serif"/>
              </a:rPr>
              <a:t>o</a:t>
            </a:r>
            <a:r>
              <a:rPr sz="2000" spc="-170" dirty="0">
                <a:latin typeface="Microsoft Sans Serif"/>
                <a:cs typeface="Microsoft Sans Serif"/>
              </a:rPr>
              <a:t>yés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1550" y="3357511"/>
            <a:ext cx="7260590" cy="398780"/>
          </a:xfrm>
          <a:custGeom>
            <a:avLst/>
            <a:gdLst/>
            <a:ahLst/>
            <a:cxnLst/>
            <a:rect l="l" t="t" r="r" b="b"/>
            <a:pathLst>
              <a:path w="7260590" h="398779">
                <a:moveTo>
                  <a:pt x="7260450" y="0"/>
                </a:moveTo>
                <a:lnTo>
                  <a:pt x="0" y="0"/>
                </a:lnTo>
                <a:lnTo>
                  <a:pt x="0" y="200901"/>
                </a:lnTo>
                <a:lnTo>
                  <a:pt x="0" y="398284"/>
                </a:lnTo>
                <a:lnTo>
                  <a:pt x="7260450" y="398284"/>
                </a:lnTo>
                <a:lnTo>
                  <a:pt x="7260450" y="200901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88390" y="3316663"/>
            <a:ext cx="741680" cy="43751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20"/>
              </a:spcBef>
            </a:pPr>
            <a:r>
              <a:rPr sz="1350" spc="-5" dirty="0">
                <a:latin typeface="Courier New"/>
                <a:cs typeface="Courier New"/>
              </a:rPr>
              <a:t>(SELECT  FROM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7147" y="3316663"/>
            <a:ext cx="4216400" cy="43751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20"/>
              </a:spcBef>
            </a:pPr>
            <a:r>
              <a:rPr sz="1350" dirty="0">
                <a:latin typeface="Courier New"/>
                <a:cs typeface="Courier New"/>
              </a:rPr>
              <a:t>N°SS</a:t>
            </a:r>
            <a:r>
              <a:rPr sz="1350" spc="-40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as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N°INSEE,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nomClient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as</a:t>
            </a:r>
            <a:r>
              <a:rPr sz="1350" spc="-35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Courier New"/>
                <a:cs typeface="Courier New"/>
              </a:rPr>
              <a:t>nomPersonne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Client)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1550" y="3755796"/>
            <a:ext cx="7260590" cy="201295"/>
          </a:xfrm>
          <a:custGeom>
            <a:avLst/>
            <a:gdLst/>
            <a:ahLst/>
            <a:cxnLst/>
            <a:rect l="l" t="t" r="r" b="b"/>
            <a:pathLst>
              <a:path w="7260590" h="201295">
                <a:moveTo>
                  <a:pt x="529539" y="0"/>
                </a:moveTo>
                <a:lnTo>
                  <a:pt x="0" y="0"/>
                </a:lnTo>
                <a:lnTo>
                  <a:pt x="0" y="200914"/>
                </a:lnTo>
                <a:lnTo>
                  <a:pt x="529539" y="200914"/>
                </a:lnTo>
                <a:lnTo>
                  <a:pt x="529539" y="0"/>
                </a:lnTo>
                <a:close/>
              </a:path>
              <a:path w="7260590" h="201295">
                <a:moveTo>
                  <a:pt x="7260450" y="0"/>
                </a:moveTo>
                <a:lnTo>
                  <a:pt x="1450670" y="0"/>
                </a:lnTo>
                <a:lnTo>
                  <a:pt x="1450670" y="200914"/>
                </a:lnTo>
                <a:lnTo>
                  <a:pt x="7260450" y="200914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01090" y="3755795"/>
            <a:ext cx="921385" cy="2012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50" spc="-5" dirty="0">
                <a:latin typeface="Courier New"/>
                <a:cs typeface="Courier New"/>
              </a:rPr>
              <a:t>INTERSECT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1550" y="3956710"/>
            <a:ext cx="7260590" cy="398145"/>
          </a:xfrm>
          <a:custGeom>
            <a:avLst/>
            <a:gdLst/>
            <a:ahLst/>
            <a:cxnLst/>
            <a:rect l="l" t="t" r="r" b="b"/>
            <a:pathLst>
              <a:path w="7260590" h="398145">
                <a:moveTo>
                  <a:pt x="7260450" y="0"/>
                </a:moveTo>
                <a:lnTo>
                  <a:pt x="0" y="0"/>
                </a:lnTo>
                <a:lnTo>
                  <a:pt x="0" y="200545"/>
                </a:lnTo>
                <a:lnTo>
                  <a:pt x="0" y="397929"/>
                </a:lnTo>
                <a:lnTo>
                  <a:pt x="7260450" y="397929"/>
                </a:lnTo>
                <a:lnTo>
                  <a:pt x="7260450" y="200545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88390" y="3915498"/>
            <a:ext cx="741680" cy="4381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20"/>
              </a:spcBef>
            </a:pPr>
            <a:r>
              <a:rPr sz="1350" spc="-5" dirty="0">
                <a:latin typeface="Courier New"/>
                <a:cs typeface="Courier New"/>
              </a:rPr>
              <a:t>(SELECT  FROM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47147" y="3915498"/>
            <a:ext cx="1765300" cy="4381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20"/>
              </a:spcBef>
            </a:pPr>
            <a:r>
              <a:rPr sz="1350" dirty="0">
                <a:latin typeface="Courier New"/>
                <a:cs typeface="Courier New"/>
              </a:rPr>
              <a:t>N°SS,</a:t>
            </a:r>
            <a:r>
              <a:rPr sz="1350" spc="-13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nom_Employé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Employé)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479800" y="4856098"/>
          <a:ext cx="2477135" cy="579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85" dirty="0"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4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40" dirty="0">
                          <a:latin typeface="Times New Roman"/>
                          <a:cs typeface="Times New Roman"/>
                        </a:rPr>
                        <a:t>INSEE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20" dirty="0">
                          <a:latin typeface="Times New Roman"/>
                          <a:cs typeface="Times New Roman"/>
                        </a:rPr>
                        <a:t>NomPersonne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200" spc="-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1331975" y="6021387"/>
            <a:ext cx="6911975" cy="3765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800" spc="-30" dirty="0">
                <a:latin typeface="Times New Roman"/>
                <a:cs typeface="Times New Roman"/>
              </a:rPr>
              <a:t>L'intersection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est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faite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sur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la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position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des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colonnes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810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355080" cy="16605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 err="1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Intersect</a:t>
            </a:r>
            <a:endParaRPr sz="2400" dirty="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0" dirty="0">
                <a:latin typeface="Microsoft Sans Serif"/>
                <a:cs typeface="Microsoft Sans Serif"/>
              </a:rPr>
              <a:t>Afficher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185" dirty="0">
                <a:latin typeface="Microsoft Sans Serif"/>
                <a:cs typeface="Microsoft Sans Serif"/>
              </a:rPr>
              <a:t>N°SS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80" dirty="0">
                <a:latin typeface="Microsoft Sans Serif"/>
                <a:cs typeface="Microsoft Sans Serif"/>
              </a:rPr>
              <a:t>nom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clients qui </a:t>
            </a:r>
            <a:r>
              <a:rPr sz="2000" spc="-60" dirty="0">
                <a:latin typeface="Microsoft Sans Serif"/>
                <a:cs typeface="Microsoft Sans Serif"/>
              </a:rPr>
              <a:t>sont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225" dirty="0">
                <a:latin typeface="Microsoft Sans Serif"/>
                <a:cs typeface="Microsoft Sans Serif"/>
              </a:rPr>
              <a:t>ég</a:t>
            </a:r>
            <a:r>
              <a:rPr sz="2000" spc="-235" dirty="0">
                <a:latin typeface="Microsoft Sans Serif"/>
                <a:cs typeface="Microsoft Sans Serif"/>
              </a:rPr>
              <a:t>a</a:t>
            </a:r>
            <a:r>
              <a:rPr sz="2000" spc="-80" dirty="0">
                <a:latin typeface="Microsoft Sans Serif"/>
                <a:cs typeface="Microsoft Sans Serif"/>
              </a:rPr>
              <a:t>le</a:t>
            </a:r>
            <a:r>
              <a:rPr sz="2000" spc="-145" dirty="0">
                <a:latin typeface="Microsoft Sans Serif"/>
                <a:cs typeface="Microsoft Sans Serif"/>
              </a:rPr>
              <a:t>m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em</a:t>
            </a:r>
            <a:r>
              <a:rPr sz="2000" spc="-105" dirty="0">
                <a:latin typeface="Microsoft Sans Serif"/>
                <a:cs typeface="Microsoft Sans Serif"/>
              </a:rPr>
              <a:t>p</a:t>
            </a:r>
            <a:r>
              <a:rPr sz="2000" spc="-15" dirty="0">
                <a:latin typeface="Microsoft Sans Serif"/>
                <a:cs typeface="Microsoft Sans Serif"/>
              </a:rPr>
              <a:t>l</a:t>
            </a:r>
            <a:r>
              <a:rPr sz="2000" spc="-55" dirty="0">
                <a:latin typeface="Microsoft Sans Serif"/>
                <a:cs typeface="Microsoft Sans Serif"/>
              </a:rPr>
              <a:t>o</a:t>
            </a:r>
            <a:r>
              <a:rPr sz="2000" spc="-170" dirty="0">
                <a:latin typeface="Microsoft Sans Serif"/>
                <a:cs typeface="Microsoft Sans Serif"/>
              </a:rPr>
              <a:t>yés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3137" y="3360695"/>
            <a:ext cx="7260590" cy="595630"/>
            <a:chOff x="973137" y="3360695"/>
            <a:chExt cx="7260590" cy="595630"/>
          </a:xfrm>
        </p:grpSpPr>
        <p:sp>
          <p:nvSpPr>
            <p:cNvPr id="18" name="object 18"/>
            <p:cNvSpPr/>
            <p:nvPr/>
          </p:nvSpPr>
          <p:spPr>
            <a:xfrm>
              <a:off x="973137" y="3360699"/>
              <a:ext cx="7260590" cy="595630"/>
            </a:xfrm>
            <a:custGeom>
              <a:avLst/>
              <a:gdLst/>
              <a:ahLst/>
              <a:cxnLst/>
              <a:rect l="l" t="t" r="r" b="b"/>
              <a:pathLst>
                <a:path w="7260590" h="595629">
                  <a:moveTo>
                    <a:pt x="7260450" y="0"/>
                  </a:moveTo>
                  <a:lnTo>
                    <a:pt x="0" y="0"/>
                  </a:lnTo>
                  <a:lnTo>
                    <a:pt x="0" y="199656"/>
                  </a:lnTo>
                  <a:lnTo>
                    <a:pt x="0" y="395820"/>
                  </a:lnTo>
                  <a:lnTo>
                    <a:pt x="0" y="595477"/>
                  </a:lnTo>
                  <a:lnTo>
                    <a:pt x="529539" y="595477"/>
                  </a:lnTo>
                  <a:lnTo>
                    <a:pt x="529539" y="395820"/>
                  </a:lnTo>
                  <a:lnTo>
                    <a:pt x="3907218" y="395820"/>
                  </a:lnTo>
                  <a:lnTo>
                    <a:pt x="3907218" y="595477"/>
                  </a:lnTo>
                  <a:lnTo>
                    <a:pt x="7260450" y="595477"/>
                  </a:lnTo>
                  <a:lnTo>
                    <a:pt x="7260450" y="395820"/>
                  </a:lnTo>
                  <a:lnTo>
                    <a:pt x="7260450" y="199656"/>
                  </a:lnTo>
                  <a:lnTo>
                    <a:pt x="726045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2677" y="3756512"/>
              <a:ext cx="3378200" cy="200025"/>
            </a:xfrm>
            <a:custGeom>
              <a:avLst/>
              <a:gdLst/>
              <a:ahLst/>
              <a:cxnLst/>
              <a:rect l="l" t="t" r="r" b="b"/>
              <a:pathLst>
                <a:path w="3378200" h="200025">
                  <a:moveTo>
                    <a:pt x="3377685" y="0"/>
                  </a:moveTo>
                  <a:lnTo>
                    <a:pt x="0" y="0"/>
                  </a:lnTo>
                  <a:lnTo>
                    <a:pt x="0" y="199656"/>
                  </a:lnTo>
                  <a:lnTo>
                    <a:pt x="3377685" y="199656"/>
                  </a:lnTo>
                  <a:lnTo>
                    <a:pt x="337768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89977" y="3320022"/>
            <a:ext cx="4154804" cy="6318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20"/>
              </a:spcBef>
              <a:tabLst>
                <a:tab pos="1071245" algn="l"/>
              </a:tabLst>
            </a:pPr>
            <a:r>
              <a:rPr sz="1350" spc="-5" dirty="0">
                <a:latin typeface="Courier New"/>
                <a:cs typeface="Courier New"/>
              </a:rPr>
              <a:t>(SELECT	</a:t>
            </a:r>
            <a:r>
              <a:rPr sz="1350" dirty="0">
                <a:latin typeface="Courier New"/>
                <a:cs typeface="Courier New"/>
              </a:rPr>
              <a:t>N°SS,</a:t>
            </a:r>
            <a:r>
              <a:rPr sz="1350" spc="-6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nomClient</a:t>
            </a:r>
            <a:r>
              <a:rPr sz="1350" spc="-50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as</a:t>
            </a:r>
            <a:r>
              <a:rPr sz="1350" spc="-5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nomPersonne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dirty="0">
                <a:latin typeface="Courier New"/>
                <a:cs typeface="Courier New"/>
              </a:rPr>
              <a:t>FROM	</a:t>
            </a:r>
            <a:r>
              <a:rPr sz="1350" spc="-5" dirty="0">
                <a:latin typeface="Courier New"/>
                <a:cs typeface="Courier New"/>
              </a:rPr>
              <a:t>Client)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05"/>
              </a:lnSpc>
            </a:pPr>
            <a:r>
              <a:rPr sz="1350" spc="-5" dirty="0">
                <a:latin typeface="Courier New"/>
                <a:cs typeface="Courier New"/>
              </a:rPr>
              <a:t>INTERSECT</a:t>
            </a:r>
            <a:r>
              <a:rPr sz="1350" spc="-4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CORRESPONDING</a:t>
            </a:r>
            <a:r>
              <a:rPr sz="1350" spc="-45" dirty="0">
                <a:latin typeface="Courier New"/>
                <a:cs typeface="Courier New"/>
              </a:rPr>
              <a:t> </a:t>
            </a:r>
            <a:r>
              <a:rPr sz="1350" spc="10" dirty="0">
                <a:latin typeface="Courier New"/>
                <a:cs typeface="Courier New"/>
              </a:rPr>
              <a:t>BY</a:t>
            </a:r>
            <a:r>
              <a:rPr sz="1350" spc="-45" dirty="0">
                <a:latin typeface="Courier New"/>
                <a:cs typeface="Courier New"/>
              </a:rPr>
              <a:t> </a:t>
            </a:r>
            <a:r>
              <a:rPr sz="1350" dirty="0">
                <a:latin typeface="Courier New"/>
                <a:cs typeface="Courier New"/>
              </a:rPr>
              <a:t>(N°SS)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3137" y="3956176"/>
            <a:ext cx="7260590" cy="396240"/>
          </a:xfrm>
          <a:custGeom>
            <a:avLst/>
            <a:gdLst/>
            <a:ahLst/>
            <a:cxnLst/>
            <a:rect l="l" t="t" r="r" b="b"/>
            <a:pathLst>
              <a:path w="7260590" h="396239">
                <a:moveTo>
                  <a:pt x="7260450" y="0"/>
                </a:moveTo>
                <a:lnTo>
                  <a:pt x="0" y="0"/>
                </a:lnTo>
                <a:lnTo>
                  <a:pt x="0" y="199656"/>
                </a:lnTo>
                <a:lnTo>
                  <a:pt x="0" y="395820"/>
                </a:lnTo>
                <a:lnTo>
                  <a:pt x="7260450" y="395820"/>
                </a:lnTo>
                <a:lnTo>
                  <a:pt x="7260450" y="199656"/>
                </a:lnTo>
                <a:lnTo>
                  <a:pt x="72604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89977" y="3915497"/>
            <a:ext cx="741680" cy="43560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20"/>
              </a:spcBef>
            </a:pPr>
            <a:r>
              <a:rPr sz="1350" spc="-5" dirty="0">
                <a:latin typeface="Courier New"/>
                <a:cs typeface="Courier New"/>
              </a:rPr>
              <a:t>(SELECT  FROM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48734" y="3915497"/>
            <a:ext cx="1765300" cy="43560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570"/>
              </a:lnSpc>
              <a:spcBef>
                <a:spcPts val="220"/>
              </a:spcBef>
            </a:pPr>
            <a:r>
              <a:rPr sz="1350" dirty="0">
                <a:latin typeface="Courier New"/>
                <a:cs typeface="Courier New"/>
              </a:rPr>
              <a:t>N°SS,</a:t>
            </a:r>
            <a:r>
              <a:rPr sz="1350" spc="-13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nom_Employé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Employé)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3479800" y="4856098"/>
          <a:ext cx="2477135" cy="579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NomPersonne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200" spc="-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1331975" y="6021387"/>
            <a:ext cx="6911975" cy="3765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25"/>
              </a:spcBef>
            </a:pPr>
            <a:r>
              <a:rPr sz="1800" spc="-30" dirty="0">
                <a:latin typeface="Times New Roman"/>
                <a:cs typeface="Times New Roman"/>
              </a:rPr>
              <a:t>L'intersection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est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faite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sur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80" dirty="0">
                <a:latin typeface="Times New Roman"/>
                <a:cs typeface="Times New Roman"/>
              </a:rPr>
              <a:t>la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colonne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N°SS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04800"/>
            <a:ext cx="55514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0" dirty="0"/>
              <a:t>Opérateurs</a:t>
            </a:r>
            <a:r>
              <a:rPr sz="4300" spc="5" dirty="0"/>
              <a:t> </a:t>
            </a:r>
            <a:r>
              <a:rPr sz="4300" spc="-260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355080" cy="16605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Intersect</a:t>
            </a:r>
            <a:endParaRPr sz="240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0" dirty="0">
                <a:latin typeface="Microsoft Sans Serif"/>
                <a:cs typeface="Microsoft Sans Serif"/>
              </a:rPr>
              <a:t>Afficher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185" dirty="0">
                <a:latin typeface="Microsoft Sans Serif"/>
                <a:cs typeface="Microsoft Sans Serif"/>
              </a:rPr>
              <a:t>N°SS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spc="-80" dirty="0">
                <a:latin typeface="Microsoft Sans Serif"/>
                <a:cs typeface="Microsoft Sans Serif"/>
              </a:rPr>
              <a:t>nom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tous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-1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clients qui </a:t>
            </a:r>
            <a:r>
              <a:rPr sz="2000" spc="-60" dirty="0">
                <a:latin typeface="Microsoft Sans Serif"/>
                <a:cs typeface="Microsoft Sans Serif"/>
              </a:rPr>
              <a:t>sont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225" dirty="0">
                <a:latin typeface="Microsoft Sans Serif"/>
                <a:cs typeface="Microsoft Sans Serif"/>
              </a:rPr>
              <a:t>ég</a:t>
            </a:r>
            <a:r>
              <a:rPr sz="2000" spc="-235" dirty="0">
                <a:latin typeface="Microsoft Sans Serif"/>
                <a:cs typeface="Microsoft Sans Serif"/>
              </a:rPr>
              <a:t>a</a:t>
            </a:r>
            <a:r>
              <a:rPr sz="2000" spc="-80" dirty="0">
                <a:latin typeface="Microsoft Sans Serif"/>
                <a:cs typeface="Microsoft Sans Serif"/>
              </a:rPr>
              <a:t>le</a:t>
            </a:r>
            <a:r>
              <a:rPr sz="2000" spc="-145" dirty="0">
                <a:latin typeface="Microsoft Sans Serif"/>
                <a:cs typeface="Microsoft Sans Serif"/>
              </a:rPr>
              <a:t>m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em</a:t>
            </a:r>
            <a:r>
              <a:rPr sz="2000" spc="-105" dirty="0">
                <a:latin typeface="Microsoft Sans Serif"/>
                <a:cs typeface="Microsoft Sans Serif"/>
              </a:rPr>
              <a:t>p</a:t>
            </a:r>
            <a:r>
              <a:rPr sz="2000" spc="-15" dirty="0">
                <a:latin typeface="Microsoft Sans Serif"/>
                <a:cs typeface="Microsoft Sans Serif"/>
              </a:rPr>
              <a:t>l</a:t>
            </a:r>
            <a:r>
              <a:rPr sz="2000" spc="-55" dirty="0">
                <a:latin typeface="Microsoft Sans Serif"/>
                <a:cs typeface="Microsoft Sans Serif"/>
              </a:rPr>
              <a:t>o</a:t>
            </a:r>
            <a:r>
              <a:rPr sz="2000" spc="-170" dirty="0">
                <a:latin typeface="Microsoft Sans Serif"/>
                <a:cs typeface="Microsoft Sans Serif"/>
              </a:rPr>
              <a:t>yés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3137" y="3360709"/>
            <a:ext cx="7260590" cy="994410"/>
            <a:chOff x="973137" y="3360709"/>
            <a:chExt cx="7260590" cy="994410"/>
          </a:xfrm>
        </p:grpSpPr>
        <p:sp>
          <p:nvSpPr>
            <p:cNvPr id="18" name="object 18"/>
            <p:cNvSpPr/>
            <p:nvPr/>
          </p:nvSpPr>
          <p:spPr>
            <a:xfrm>
              <a:off x="973137" y="3360711"/>
              <a:ext cx="7260590" cy="597535"/>
            </a:xfrm>
            <a:custGeom>
              <a:avLst/>
              <a:gdLst/>
              <a:ahLst/>
              <a:cxnLst/>
              <a:rect l="l" t="t" r="r" b="b"/>
              <a:pathLst>
                <a:path w="7260590" h="597535">
                  <a:moveTo>
                    <a:pt x="7260450" y="0"/>
                  </a:moveTo>
                  <a:lnTo>
                    <a:pt x="0" y="0"/>
                  </a:lnTo>
                  <a:lnTo>
                    <a:pt x="0" y="200291"/>
                  </a:lnTo>
                  <a:lnTo>
                    <a:pt x="0" y="397078"/>
                  </a:lnTo>
                  <a:lnTo>
                    <a:pt x="0" y="597014"/>
                  </a:lnTo>
                  <a:lnTo>
                    <a:pt x="529539" y="597014"/>
                  </a:lnTo>
                  <a:lnTo>
                    <a:pt x="529539" y="397078"/>
                  </a:lnTo>
                  <a:lnTo>
                    <a:pt x="2883687" y="397078"/>
                  </a:lnTo>
                  <a:lnTo>
                    <a:pt x="2883687" y="597014"/>
                  </a:lnTo>
                  <a:lnTo>
                    <a:pt x="7260450" y="597014"/>
                  </a:lnTo>
                  <a:lnTo>
                    <a:pt x="7260450" y="397078"/>
                  </a:lnTo>
                  <a:lnTo>
                    <a:pt x="7260450" y="200291"/>
                  </a:lnTo>
                  <a:lnTo>
                    <a:pt x="726045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2677" y="3757782"/>
              <a:ext cx="2354580" cy="200025"/>
            </a:xfrm>
            <a:custGeom>
              <a:avLst/>
              <a:gdLst/>
              <a:ahLst/>
              <a:cxnLst/>
              <a:rect l="l" t="t" r="r" b="b"/>
              <a:pathLst>
                <a:path w="2354579" h="200025">
                  <a:moveTo>
                    <a:pt x="2354148" y="0"/>
                  </a:moveTo>
                  <a:lnTo>
                    <a:pt x="0" y="0"/>
                  </a:lnTo>
                  <a:lnTo>
                    <a:pt x="0" y="199936"/>
                  </a:lnTo>
                  <a:lnTo>
                    <a:pt x="2354148" y="199936"/>
                  </a:lnTo>
                  <a:lnTo>
                    <a:pt x="235414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73137" y="3957726"/>
              <a:ext cx="7260590" cy="397510"/>
            </a:xfrm>
            <a:custGeom>
              <a:avLst/>
              <a:gdLst/>
              <a:ahLst/>
              <a:cxnLst/>
              <a:rect l="l" t="t" r="r" b="b"/>
              <a:pathLst>
                <a:path w="7260590" h="397510">
                  <a:moveTo>
                    <a:pt x="7260450" y="0"/>
                  </a:moveTo>
                  <a:lnTo>
                    <a:pt x="0" y="0"/>
                  </a:lnTo>
                  <a:lnTo>
                    <a:pt x="0" y="200291"/>
                  </a:lnTo>
                  <a:lnTo>
                    <a:pt x="0" y="397065"/>
                  </a:lnTo>
                  <a:lnTo>
                    <a:pt x="7260450" y="397065"/>
                  </a:lnTo>
                  <a:lnTo>
                    <a:pt x="7260450" y="200291"/>
                  </a:lnTo>
                  <a:lnTo>
                    <a:pt x="726045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89977" y="3319647"/>
            <a:ext cx="2378710" cy="10337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135"/>
              </a:spcBef>
              <a:tabLst>
                <a:tab pos="1071245" algn="l"/>
              </a:tabLst>
            </a:pPr>
            <a:r>
              <a:rPr sz="1350" spc="-5" dirty="0">
                <a:latin typeface="Courier New"/>
                <a:cs typeface="Courier New"/>
              </a:rPr>
              <a:t>(SELECT	</a:t>
            </a:r>
            <a:r>
              <a:rPr sz="1350" spc="25" dirty="0">
                <a:latin typeface="Courier New"/>
                <a:cs typeface="Courier New"/>
              </a:rPr>
              <a:t>*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ct val="96500"/>
              </a:lnSpc>
              <a:spcBef>
                <a:spcPts val="35"/>
              </a:spcBef>
              <a:tabLst>
                <a:tab pos="1071245" algn="l"/>
              </a:tabLst>
            </a:pPr>
            <a:r>
              <a:rPr sz="1350" dirty="0">
                <a:latin typeface="Courier New"/>
                <a:cs typeface="Courier New"/>
              </a:rPr>
              <a:t>FROM	</a:t>
            </a:r>
            <a:r>
              <a:rPr sz="1350" spc="-10" dirty="0">
                <a:latin typeface="Courier New"/>
                <a:cs typeface="Courier New"/>
              </a:rPr>
              <a:t>Client) </a:t>
            </a:r>
            <a:r>
              <a:rPr sz="1350" spc="-5" dirty="0">
                <a:latin typeface="Courier New"/>
                <a:cs typeface="Courier New"/>
              </a:rPr>
              <a:t> INTERSECT</a:t>
            </a:r>
            <a:r>
              <a:rPr sz="1350" spc="-100" dirty="0">
                <a:latin typeface="Courier New"/>
                <a:cs typeface="Courier New"/>
              </a:rPr>
              <a:t> </a:t>
            </a:r>
            <a:r>
              <a:rPr sz="1350" spc="-10" dirty="0">
                <a:latin typeface="Courier New"/>
                <a:cs typeface="Courier New"/>
              </a:rPr>
              <a:t>CORRESPONDING </a:t>
            </a:r>
            <a:r>
              <a:rPr sz="1350" spc="-800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(SELECT	</a:t>
            </a:r>
            <a:r>
              <a:rPr sz="1350" spc="25" dirty="0">
                <a:latin typeface="Courier New"/>
                <a:cs typeface="Courier New"/>
              </a:rPr>
              <a:t>*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575"/>
              </a:lnSpc>
              <a:tabLst>
                <a:tab pos="1071245" algn="l"/>
              </a:tabLst>
            </a:pPr>
            <a:r>
              <a:rPr sz="1350" dirty="0">
                <a:latin typeface="Courier New"/>
                <a:cs typeface="Courier New"/>
              </a:rPr>
              <a:t>FROM	</a:t>
            </a:r>
            <a:r>
              <a:rPr sz="1350" spc="-10" dirty="0">
                <a:latin typeface="Courier New"/>
                <a:cs typeface="Courier New"/>
              </a:rPr>
              <a:t>Employé)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479800" y="4856098"/>
          <a:ext cx="2477135" cy="579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b="1" spc="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N°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NomPersonne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4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123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200" spc="-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5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solidFill>
                            <a:srgbClr val="006600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1331975" y="6021387"/>
            <a:ext cx="6911975" cy="3765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800" spc="-30" dirty="0">
                <a:latin typeface="Times New Roman"/>
                <a:cs typeface="Times New Roman"/>
              </a:rPr>
              <a:t>L'intersection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est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45" dirty="0">
                <a:latin typeface="Times New Roman"/>
                <a:cs typeface="Times New Roman"/>
              </a:rPr>
              <a:t>faite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sur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toutes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65" dirty="0">
                <a:latin typeface="Times New Roman"/>
                <a:cs typeface="Times New Roman"/>
              </a:rPr>
              <a:t>les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colonnes communes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381000"/>
            <a:ext cx="355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Produit</a:t>
            </a:r>
            <a:r>
              <a:rPr sz="4000" spc="-15" dirty="0"/>
              <a:t> </a:t>
            </a:r>
            <a:r>
              <a:rPr sz="4000" spc="-175" dirty="0"/>
              <a:t>cartésien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90538"/>
            <a:ext cx="6867525" cy="188531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50" dirty="0">
                <a:latin typeface="Microsoft Sans Serif"/>
                <a:cs typeface="Microsoft Sans Serif"/>
              </a:rPr>
              <a:t>Définition</a:t>
            </a:r>
            <a:endParaRPr sz="28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55" dirty="0">
                <a:latin typeface="Microsoft Sans Serif"/>
                <a:cs typeface="Microsoft Sans Serif"/>
              </a:rPr>
              <a:t>Il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suffit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0" dirty="0">
                <a:latin typeface="Microsoft Sans Serif"/>
                <a:cs typeface="Microsoft Sans Serif"/>
              </a:rPr>
              <a:t>citer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u</a:t>
            </a:r>
            <a:r>
              <a:rPr sz="2800" spc="-190" dirty="0">
                <a:latin typeface="Microsoft Sans Serif"/>
                <a:cs typeface="Microsoft Sans Serif"/>
              </a:rPr>
              <a:t>ne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110" dirty="0">
                <a:latin typeface="Microsoft Sans Serif"/>
                <a:cs typeface="Microsoft Sans Serif"/>
              </a:rPr>
              <a:t>r</a:t>
            </a:r>
            <a:r>
              <a:rPr sz="2800" spc="-180" dirty="0">
                <a:latin typeface="Microsoft Sans Serif"/>
                <a:cs typeface="Microsoft Sans Serif"/>
              </a:rPr>
              <a:t>eq</a:t>
            </a:r>
            <a:r>
              <a:rPr sz="2800" spc="-170" dirty="0">
                <a:latin typeface="Microsoft Sans Serif"/>
                <a:cs typeface="Microsoft Sans Serif"/>
              </a:rPr>
              <a:t>u</a:t>
            </a:r>
            <a:r>
              <a:rPr sz="2800" spc="-95" dirty="0">
                <a:latin typeface="Microsoft Sans Serif"/>
                <a:cs typeface="Microsoft Sans Serif"/>
              </a:rPr>
              <a:t>ête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425" dirty="0">
                <a:latin typeface="Microsoft Sans Serif"/>
                <a:cs typeface="Microsoft Sans Serif"/>
              </a:rPr>
              <a:t>SEL</a:t>
            </a:r>
            <a:r>
              <a:rPr sz="2800" spc="-445" dirty="0">
                <a:latin typeface="Microsoft Sans Serif"/>
                <a:cs typeface="Microsoft Sans Serif"/>
              </a:rPr>
              <a:t>E</a:t>
            </a:r>
            <a:r>
              <a:rPr sz="2800" spc="-25" dirty="0">
                <a:latin typeface="Microsoft Sans Serif"/>
                <a:cs typeface="Microsoft Sans Serif"/>
              </a:rPr>
              <a:t>CT  </a:t>
            </a:r>
            <a:r>
              <a:rPr sz="2800" spc="-295" dirty="0">
                <a:latin typeface="Microsoft Sans Serif"/>
                <a:cs typeface="Microsoft Sans Serif"/>
              </a:rPr>
              <a:t>sans</a:t>
            </a:r>
            <a:r>
              <a:rPr sz="2800" spc="-33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WHERE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relations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qui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participent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70" dirty="0">
                <a:latin typeface="Microsoft Sans Serif"/>
                <a:cs typeface="Microsoft Sans Serif"/>
              </a:rPr>
              <a:t>au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produit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après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b="1" spc="-40" dirty="0">
                <a:latin typeface="Trebuchet MS"/>
                <a:cs typeface="Trebuchet MS"/>
              </a:rPr>
              <a:t>la</a:t>
            </a:r>
            <a:r>
              <a:rPr sz="2800" b="1" spc="-75" dirty="0">
                <a:latin typeface="Trebuchet MS"/>
                <a:cs typeface="Trebuchet MS"/>
              </a:rPr>
              <a:t> </a:t>
            </a:r>
            <a:r>
              <a:rPr sz="2800" b="1" spc="-35" dirty="0">
                <a:latin typeface="Trebuchet MS"/>
                <a:cs typeface="Trebuchet MS"/>
              </a:rPr>
              <a:t>clause</a:t>
            </a:r>
            <a:r>
              <a:rPr sz="2800" b="1" spc="-55" dirty="0">
                <a:latin typeface="Trebuchet MS"/>
                <a:cs typeface="Trebuchet MS"/>
              </a:rPr>
              <a:t> </a:t>
            </a:r>
            <a:r>
              <a:rPr sz="2800" b="1" spc="260" dirty="0">
                <a:latin typeface="Trebuchet MS"/>
                <a:cs typeface="Trebuchet MS"/>
              </a:rPr>
              <a:t>FROM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8750" y="4005204"/>
            <a:ext cx="5474335" cy="367030"/>
          </a:xfrm>
          <a:custGeom>
            <a:avLst/>
            <a:gdLst/>
            <a:ahLst/>
            <a:cxnLst/>
            <a:rect l="l" t="t" r="r" b="b"/>
            <a:pathLst>
              <a:path w="5474334" h="367029">
                <a:moveTo>
                  <a:pt x="0" y="366893"/>
                </a:moveTo>
                <a:lnTo>
                  <a:pt x="5473744" y="366893"/>
                </a:lnTo>
                <a:lnTo>
                  <a:pt x="5473744" y="0"/>
                </a:lnTo>
                <a:lnTo>
                  <a:pt x="0" y="0"/>
                </a:lnTo>
                <a:lnTo>
                  <a:pt x="0" y="36689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78999" y="3941369"/>
            <a:ext cx="23367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00" spc="335" dirty="0">
                <a:latin typeface="Courier New"/>
                <a:cs typeface="Courier New"/>
              </a:rPr>
              <a:t>*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98750" y="4372099"/>
            <a:ext cx="5474335" cy="360680"/>
          </a:xfrm>
          <a:custGeom>
            <a:avLst/>
            <a:gdLst/>
            <a:ahLst/>
            <a:cxnLst/>
            <a:rect l="l" t="t" r="r" b="b"/>
            <a:pathLst>
              <a:path w="5474334" h="360679">
                <a:moveTo>
                  <a:pt x="0" y="360501"/>
                </a:moveTo>
                <a:lnTo>
                  <a:pt x="5473744" y="360501"/>
                </a:lnTo>
                <a:lnTo>
                  <a:pt x="5473744" y="0"/>
                </a:lnTo>
                <a:lnTo>
                  <a:pt x="0" y="0"/>
                </a:lnTo>
                <a:lnTo>
                  <a:pt x="0" y="360501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58554" y="3941369"/>
            <a:ext cx="1356360" cy="7785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5080">
              <a:lnSpc>
                <a:spcPts val="2890"/>
              </a:lnSpc>
              <a:spcBef>
                <a:spcPts val="320"/>
              </a:spcBef>
            </a:pPr>
            <a:r>
              <a:rPr sz="2500" spc="260" dirty="0">
                <a:latin typeface="Courier New"/>
                <a:cs typeface="Courier New"/>
              </a:rPr>
              <a:t>SELECT  FROM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78999" y="4308262"/>
            <a:ext cx="135318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00" spc="285" dirty="0">
                <a:latin typeface="Courier New"/>
                <a:cs typeface="Courier New"/>
              </a:rPr>
              <a:t>R1,</a:t>
            </a:r>
            <a:r>
              <a:rPr sz="2500" spc="100" dirty="0">
                <a:latin typeface="Courier New"/>
                <a:cs typeface="Courier New"/>
              </a:rPr>
              <a:t> </a:t>
            </a:r>
            <a:r>
              <a:rPr sz="2500" spc="260" dirty="0">
                <a:latin typeface="Courier New"/>
                <a:cs typeface="Courier New"/>
              </a:rPr>
              <a:t>R2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87675" y="6021387"/>
            <a:ext cx="4856480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  <a:tabLst>
                <a:tab pos="3524885" algn="l"/>
              </a:tabLst>
            </a:pPr>
            <a:r>
              <a:rPr sz="2400" spc="95" dirty="0">
                <a:latin typeface="Cambria"/>
                <a:cs typeface="Cambria"/>
              </a:rPr>
              <a:t>Algèbre</a:t>
            </a:r>
            <a:r>
              <a:rPr sz="2400" spc="240" dirty="0">
                <a:latin typeface="Cambria"/>
                <a:cs typeface="Cambria"/>
              </a:rPr>
              <a:t> </a:t>
            </a:r>
            <a:r>
              <a:rPr sz="2400" spc="110" dirty="0">
                <a:latin typeface="Cambria"/>
                <a:cs typeface="Cambria"/>
              </a:rPr>
              <a:t>relationnelle</a:t>
            </a:r>
            <a:r>
              <a:rPr sz="2400" spc="265" dirty="0">
                <a:latin typeface="Cambria"/>
                <a:cs typeface="Cambria"/>
              </a:rPr>
              <a:t> </a:t>
            </a:r>
            <a:r>
              <a:rPr sz="2400" spc="130" dirty="0">
                <a:latin typeface="Cambria"/>
                <a:cs typeface="Cambria"/>
              </a:rPr>
              <a:t>:	</a:t>
            </a:r>
            <a:r>
              <a:rPr sz="2400" spc="195" dirty="0">
                <a:latin typeface="Cambria"/>
                <a:cs typeface="Cambria"/>
              </a:rPr>
              <a:t>R1</a:t>
            </a:r>
            <a:r>
              <a:rPr sz="2400" spc="180" dirty="0">
                <a:latin typeface="Cambria"/>
                <a:cs typeface="Cambria"/>
              </a:rPr>
              <a:t> </a:t>
            </a:r>
            <a:r>
              <a:rPr sz="2400" spc="355" dirty="0">
                <a:latin typeface="Cambria"/>
                <a:cs typeface="Cambria"/>
              </a:rPr>
              <a:t>X</a:t>
            </a:r>
            <a:r>
              <a:rPr sz="2400" spc="204" dirty="0">
                <a:latin typeface="Cambria"/>
                <a:cs typeface="Cambria"/>
              </a:rPr>
              <a:t> </a:t>
            </a:r>
            <a:r>
              <a:rPr sz="2400" spc="190" dirty="0">
                <a:latin typeface="Cambria"/>
                <a:cs typeface="Cambria"/>
              </a:rPr>
              <a:t>R2</a:t>
            </a:r>
            <a:endParaRPr sz="2400">
              <a:latin typeface="Cambria"/>
              <a:cs typeface="Cambri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719451" y="5011741"/>
          <a:ext cx="5452110" cy="781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0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013">
                <a:tc gridSpan="3">
                  <a:txBody>
                    <a:bodyPr/>
                    <a:lstStyle/>
                    <a:p>
                      <a:pPr marL="1048385">
                        <a:lnSpc>
                          <a:spcPts val="2825"/>
                        </a:lnSpc>
                        <a:tabLst>
                          <a:tab pos="3145790" algn="l"/>
                        </a:tabLst>
                      </a:pPr>
                      <a:r>
                        <a:rPr sz="2700" spc="-2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2700" spc="35" dirty="0">
                          <a:latin typeface="Courier New"/>
                          <a:cs typeface="Courier New"/>
                        </a:rPr>
                        <a:t>*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48">
                <a:tc>
                  <a:txBody>
                    <a:bodyPr/>
                    <a:lstStyle/>
                    <a:p>
                      <a:pPr marL="1048385">
                        <a:lnSpc>
                          <a:spcPts val="2825"/>
                        </a:lnSpc>
                      </a:pPr>
                      <a:r>
                        <a:rPr sz="2700" spc="-15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700" spc="-1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700" spc="-35" dirty="0">
                          <a:latin typeface="Courier New"/>
                          <a:cs typeface="Courier New"/>
                        </a:rPr>
                        <a:t>R1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825"/>
                        </a:lnSpc>
                      </a:pPr>
                      <a:r>
                        <a:rPr sz="2700" spc="-20" dirty="0">
                          <a:latin typeface="Courier New"/>
                          <a:cs typeface="Courier New"/>
                        </a:rPr>
                        <a:t>CROSS</a:t>
                      </a:r>
                      <a:r>
                        <a:rPr sz="2700" spc="-1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700" spc="-35" dirty="0">
                          <a:latin typeface="Courier New"/>
                          <a:cs typeface="Courier New"/>
                        </a:rPr>
                        <a:t>JOIN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2825"/>
                        </a:lnSpc>
                      </a:pPr>
                      <a:r>
                        <a:rPr sz="2700" spc="-35" dirty="0">
                          <a:latin typeface="Courier New"/>
                          <a:cs typeface="Courier New"/>
                        </a:rPr>
                        <a:t>R2</a:t>
                      </a:r>
                      <a:endParaRPr sz="2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1245819" y="4195317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Cambria"/>
                <a:cs typeface="Cambria"/>
              </a:rPr>
              <a:t>SQL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1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6571" y="5036946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Cambria"/>
                <a:cs typeface="Cambria"/>
              </a:rPr>
              <a:t>SQL</a:t>
            </a:r>
            <a:r>
              <a:rPr sz="1800" spc="75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2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81000"/>
            <a:ext cx="355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5" dirty="0"/>
              <a:t>Produit</a:t>
            </a:r>
            <a:r>
              <a:rPr sz="4000" spc="-15" dirty="0"/>
              <a:t> </a:t>
            </a:r>
            <a:r>
              <a:rPr sz="4000" spc="-175" dirty="0"/>
              <a:t>cartésien</a:t>
            </a:r>
            <a:endParaRPr sz="40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755650" y="3284544"/>
            <a:ext cx="7391400" cy="849630"/>
            <a:chOff x="755650" y="3284544"/>
            <a:chExt cx="7391400" cy="849630"/>
          </a:xfrm>
        </p:grpSpPr>
        <p:sp>
          <p:nvSpPr>
            <p:cNvPr id="17" name="object 17"/>
            <p:cNvSpPr/>
            <p:nvPr/>
          </p:nvSpPr>
          <p:spPr>
            <a:xfrm>
              <a:off x="755650" y="3284550"/>
              <a:ext cx="7391400" cy="849630"/>
            </a:xfrm>
            <a:custGeom>
              <a:avLst/>
              <a:gdLst/>
              <a:ahLst/>
              <a:cxnLst/>
              <a:rect l="l" t="t" r="r" b="b"/>
              <a:pathLst>
                <a:path w="7391400" h="849629">
                  <a:moveTo>
                    <a:pt x="7391222" y="0"/>
                  </a:moveTo>
                  <a:lnTo>
                    <a:pt x="0" y="0"/>
                  </a:lnTo>
                  <a:lnTo>
                    <a:pt x="0" y="428307"/>
                  </a:lnTo>
                  <a:lnTo>
                    <a:pt x="0" y="849160"/>
                  </a:lnTo>
                  <a:lnTo>
                    <a:pt x="1138694" y="849160"/>
                  </a:lnTo>
                  <a:lnTo>
                    <a:pt x="1138694" y="428307"/>
                  </a:lnTo>
                  <a:lnTo>
                    <a:pt x="6939013" y="428307"/>
                  </a:lnTo>
                  <a:lnTo>
                    <a:pt x="6939013" y="849160"/>
                  </a:lnTo>
                  <a:lnTo>
                    <a:pt x="7391222" y="849160"/>
                  </a:lnTo>
                  <a:lnTo>
                    <a:pt x="7391222" y="428307"/>
                  </a:lnTo>
                  <a:lnTo>
                    <a:pt x="739122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94346" y="3712853"/>
              <a:ext cx="5800725" cy="421005"/>
            </a:xfrm>
            <a:custGeom>
              <a:avLst/>
              <a:gdLst/>
              <a:ahLst/>
              <a:cxnLst/>
              <a:rect l="l" t="t" r="r" b="b"/>
              <a:pathLst>
                <a:path w="5800725" h="421004">
                  <a:moveTo>
                    <a:pt x="5800324" y="0"/>
                  </a:moveTo>
                  <a:lnTo>
                    <a:pt x="0" y="0"/>
                  </a:lnTo>
                  <a:lnTo>
                    <a:pt x="0" y="420846"/>
                  </a:lnTo>
                  <a:lnTo>
                    <a:pt x="5800324" y="420846"/>
                  </a:lnTo>
                  <a:lnTo>
                    <a:pt x="58003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96897" y="1376101"/>
            <a:ext cx="6925945" cy="27406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toutes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combinaisons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possibles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lignes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Client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Commande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Microsoft Sans Serif"/>
              <a:cs typeface="Microsoft Sans Serif"/>
            </a:endParaRPr>
          </a:p>
          <a:p>
            <a:pPr marL="297180">
              <a:lnSpc>
                <a:spcPts val="3454"/>
              </a:lnSpc>
              <a:tabLst>
                <a:tab pos="2574290" algn="l"/>
              </a:tabLst>
            </a:pPr>
            <a:r>
              <a:rPr sz="2950" spc="-30" dirty="0">
                <a:latin typeface="Courier New"/>
                <a:cs typeface="Courier New"/>
              </a:rPr>
              <a:t>SELECT	</a:t>
            </a:r>
            <a:r>
              <a:rPr sz="2950" spc="30" dirty="0">
                <a:latin typeface="Courier New"/>
                <a:cs typeface="Courier New"/>
              </a:rPr>
              <a:t>*</a:t>
            </a:r>
            <a:endParaRPr sz="2950">
              <a:latin typeface="Courier New"/>
              <a:cs typeface="Courier New"/>
            </a:endParaRPr>
          </a:p>
          <a:p>
            <a:pPr marL="297180">
              <a:lnSpc>
                <a:spcPts val="3454"/>
              </a:lnSpc>
              <a:tabLst>
                <a:tab pos="2574290" algn="l"/>
              </a:tabLst>
            </a:pPr>
            <a:r>
              <a:rPr sz="2950" spc="-25" dirty="0">
                <a:latin typeface="Courier New"/>
                <a:cs typeface="Courier New"/>
              </a:rPr>
              <a:t>FROM	</a:t>
            </a:r>
            <a:r>
              <a:rPr sz="2950" spc="-35" dirty="0">
                <a:latin typeface="Courier New"/>
                <a:cs typeface="Courier New"/>
              </a:rPr>
              <a:t>Client,</a:t>
            </a:r>
            <a:r>
              <a:rPr sz="2950" spc="-145" dirty="0">
                <a:latin typeface="Courier New"/>
                <a:cs typeface="Courier New"/>
              </a:rPr>
              <a:t> </a:t>
            </a:r>
            <a:r>
              <a:rPr sz="2950" spc="-45" dirty="0">
                <a:latin typeface="Courier New"/>
                <a:cs typeface="Courier New"/>
              </a:rPr>
              <a:t>Commande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7450" y="5576887"/>
            <a:ext cx="7129780" cy="58928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3200" spc="-95" dirty="0">
                <a:latin typeface="Times New Roman"/>
                <a:cs typeface="Times New Roman"/>
              </a:rPr>
              <a:t>Algèbr</a:t>
            </a:r>
            <a:r>
              <a:rPr sz="3200" spc="-8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relat</a:t>
            </a:r>
            <a:r>
              <a:rPr sz="3200" spc="-80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onn</a:t>
            </a:r>
            <a:r>
              <a:rPr sz="3200" spc="-15" dirty="0">
                <a:latin typeface="Times New Roman"/>
                <a:cs typeface="Times New Roman"/>
              </a:rPr>
              <a:t>e</a:t>
            </a:r>
            <a:r>
              <a:rPr sz="3200" spc="-135" dirty="0">
                <a:latin typeface="Times New Roman"/>
                <a:cs typeface="Times New Roman"/>
              </a:rPr>
              <a:t>lle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190" dirty="0">
                <a:latin typeface="Times New Roman"/>
                <a:cs typeface="Times New Roman"/>
              </a:rPr>
              <a:t>: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i="1" spc="-215" dirty="0">
                <a:latin typeface="Times New Roman"/>
                <a:cs typeface="Times New Roman"/>
              </a:rPr>
              <a:t>Client</a:t>
            </a:r>
            <a:r>
              <a:rPr sz="3200" i="1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Symbol"/>
                <a:cs typeface="Symbol"/>
              </a:rPr>
              <a:t>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i="1" spc="-295" dirty="0">
                <a:latin typeface="Times New Roman"/>
                <a:cs typeface="Times New Roman"/>
              </a:rPr>
              <a:t>Com</a:t>
            </a:r>
            <a:r>
              <a:rPr sz="3200" i="1" spc="-335" dirty="0">
                <a:latin typeface="Times New Roman"/>
                <a:cs typeface="Times New Roman"/>
              </a:rPr>
              <a:t>m</a:t>
            </a:r>
            <a:r>
              <a:rPr sz="3200" i="1" spc="-285" dirty="0">
                <a:latin typeface="Times New Roman"/>
                <a:cs typeface="Times New Roman"/>
              </a:rPr>
              <a:t>an</a:t>
            </a:r>
            <a:r>
              <a:rPr sz="3200" i="1" spc="-295" dirty="0">
                <a:latin typeface="Times New Roman"/>
                <a:cs typeface="Times New Roman"/>
              </a:rPr>
              <a:t>d</a:t>
            </a:r>
            <a:r>
              <a:rPr sz="3200" i="1" spc="-490" dirty="0"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752600" y="304800"/>
            <a:ext cx="57769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Conflits</a:t>
            </a:r>
            <a:r>
              <a:rPr sz="4000" spc="35" dirty="0"/>
              <a:t> </a:t>
            </a:r>
            <a:r>
              <a:rPr sz="4000" spc="-250" dirty="0"/>
              <a:t>de</a:t>
            </a:r>
            <a:r>
              <a:rPr sz="4000" spc="40" dirty="0"/>
              <a:t> </a:t>
            </a:r>
            <a:r>
              <a:rPr sz="4000" spc="-240" dirty="0"/>
              <a:t>noms</a:t>
            </a:r>
            <a:r>
              <a:rPr sz="4000" spc="40" dirty="0"/>
              <a:t> </a:t>
            </a:r>
            <a:r>
              <a:rPr sz="4000" spc="-70" dirty="0"/>
              <a:t>d'attributs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176770" cy="2497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Pour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lever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5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ambiguïtés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ou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pour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faciliter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l</a:t>
            </a:r>
            <a:r>
              <a:rPr sz="3200" spc="-315" dirty="0">
                <a:latin typeface="Microsoft Sans Serif"/>
                <a:cs typeface="Microsoft Sans Serif"/>
              </a:rPr>
              <a:t>a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compréhe</a:t>
            </a:r>
            <a:r>
              <a:rPr sz="3200" spc="-130" dirty="0">
                <a:latin typeface="Microsoft Sans Serif"/>
                <a:cs typeface="Microsoft Sans Serif"/>
              </a:rPr>
              <a:t>n</a:t>
            </a:r>
            <a:r>
              <a:rPr sz="3200" spc="-114" dirty="0">
                <a:latin typeface="Microsoft Sans Serif"/>
                <a:cs typeface="Microsoft Sans Serif"/>
              </a:rPr>
              <a:t>si</a:t>
            </a:r>
            <a:r>
              <a:rPr sz="3200" spc="-185" dirty="0">
                <a:latin typeface="Microsoft Sans Serif"/>
                <a:cs typeface="Microsoft Sans Serif"/>
              </a:rPr>
              <a:t>o</a:t>
            </a:r>
            <a:r>
              <a:rPr sz="3200" spc="-180" dirty="0">
                <a:latin typeface="Microsoft Sans Serif"/>
                <a:cs typeface="Microsoft Sans Serif"/>
              </a:rPr>
              <a:t>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135" dirty="0">
                <a:latin typeface="Microsoft Sans Serif"/>
                <a:cs typeface="Microsoft Sans Serif"/>
              </a:rPr>
              <a:t>r</a:t>
            </a:r>
            <a:r>
              <a:rPr sz="3200" spc="-200" dirty="0">
                <a:latin typeface="Microsoft Sans Serif"/>
                <a:cs typeface="Microsoft Sans Serif"/>
              </a:rPr>
              <a:t>eq</a:t>
            </a:r>
            <a:r>
              <a:rPr sz="3200" spc="-195" dirty="0">
                <a:latin typeface="Microsoft Sans Serif"/>
                <a:cs typeface="Microsoft Sans Serif"/>
              </a:rPr>
              <a:t>u</a:t>
            </a:r>
            <a:r>
              <a:rPr sz="3200" spc="-175" dirty="0">
                <a:latin typeface="Microsoft Sans Serif"/>
                <a:cs typeface="Microsoft Sans Serif"/>
              </a:rPr>
              <a:t>êtes,</a:t>
            </a:r>
            <a:r>
              <a:rPr sz="3200" spc="-30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deux  tech</a:t>
            </a:r>
            <a:r>
              <a:rPr sz="3200" spc="-135" dirty="0">
                <a:latin typeface="Microsoft Sans Serif"/>
                <a:cs typeface="Microsoft Sans Serif"/>
              </a:rPr>
              <a:t>n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145" dirty="0">
                <a:latin typeface="Microsoft Sans Serif"/>
                <a:cs typeface="Microsoft Sans Serif"/>
              </a:rPr>
              <a:t>q</a:t>
            </a:r>
            <a:r>
              <a:rPr sz="3200" spc="-265" dirty="0">
                <a:latin typeface="Microsoft Sans Serif"/>
                <a:cs typeface="Microsoft Sans Serif"/>
              </a:rPr>
              <a:t>ues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sont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ut</a:t>
            </a:r>
            <a:r>
              <a:rPr sz="3200" spc="-5" dirty="0">
                <a:latin typeface="Microsoft Sans Serif"/>
                <a:cs typeface="Microsoft Sans Serif"/>
              </a:rPr>
              <a:t>i</a:t>
            </a:r>
            <a:r>
              <a:rPr sz="3200" spc="-35" dirty="0">
                <a:latin typeface="Microsoft Sans Serif"/>
                <a:cs typeface="Microsoft Sans Serif"/>
              </a:rPr>
              <a:t>l</a:t>
            </a:r>
            <a:r>
              <a:rPr sz="3200" spc="-25" dirty="0">
                <a:latin typeface="Microsoft Sans Serif"/>
                <a:cs typeface="Microsoft Sans Serif"/>
              </a:rPr>
              <a:t>i</a:t>
            </a:r>
            <a:r>
              <a:rPr sz="3200" spc="-310" dirty="0">
                <a:latin typeface="Microsoft Sans Serif"/>
                <a:cs typeface="Microsoft Sans Serif"/>
              </a:rPr>
              <a:t>sées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45" dirty="0">
                <a:latin typeface="Microsoft Sans Serif"/>
                <a:cs typeface="Microsoft Sans Serif"/>
              </a:rPr>
              <a:t>SQL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75" dirty="0">
                <a:latin typeface="Microsoft Sans Serif"/>
                <a:cs typeface="Microsoft Sans Serif"/>
              </a:rPr>
              <a:t>Préfixage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25" dirty="0">
                <a:latin typeface="Microsoft Sans Serif"/>
                <a:cs typeface="Microsoft Sans Serif"/>
              </a:rPr>
              <a:t>Renommage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81000"/>
            <a:ext cx="57769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Conflits</a:t>
            </a:r>
            <a:r>
              <a:rPr sz="4000" spc="35" dirty="0"/>
              <a:t> </a:t>
            </a:r>
            <a:r>
              <a:rPr sz="4000" spc="-250" dirty="0"/>
              <a:t>de</a:t>
            </a:r>
            <a:r>
              <a:rPr sz="4000" spc="40" dirty="0"/>
              <a:t> </a:t>
            </a:r>
            <a:r>
              <a:rPr sz="4000" spc="-240" dirty="0"/>
              <a:t>noms</a:t>
            </a:r>
            <a:r>
              <a:rPr sz="4000" spc="40" dirty="0"/>
              <a:t> </a:t>
            </a:r>
            <a:r>
              <a:rPr sz="4000" spc="-70" dirty="0"/>
              <a:t>d'attributs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611620" cy="34201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00" dirty="0">
                <a:latin typeface="Microsoft Sans Serif"/>
                <a:cs typeface="Microsoft Sans Serif"/>
              </a:rPr>
              <a:t>Préfixer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attributs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peuvent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être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préfixés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par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 </a:t>
            </a:r>
            <a:r>
              <a:rPr sz="2800" spc="-19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n</a:t>
            </a:r>
            <a:r>
              <a:rPr sz="2800" spc="-85" dirty="0">
                <a:latin typeface="Microsoft Sans Serif"/>
                <a:cs typeface="Microsoft Sans Serif"/>
              </a:rPr>
              <a:t>o</a:t>
            </a:r>
            <a:r>
              <a:rPr sz="2800" spc="-254" dirty="0">
                <a:latin typeface="Microsoft Sans Serif"/>
                <a:cs typeface="Microsoft Sans Serif"/>
              </a:rPr>
              <a:t>ms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100" dirty="0">
                <a:latin typeface="Microsoft Sans Serif"/>
                <a:cs typeface="Microsoft Sans Serif"/>
              </a:rPr>
              <a:t>r</a:t>
            </a:r>
            <a:r>
              <a:rPr sz="2800" spc="-95" dirty="0">
                <a:latin typeface="Microsoft Sans Serif"/>
                <a:cs typeface="Microsoft Sans Serif"/>
              </a:rPr>
              <a:t>elation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di</a:t>
            </a:r>
            <a:r>
              <a:rPr sz="2800" spc="-190" dirty="0">
                <a:latin typeface="Microsoft Sans Serif"/>
                <a:cs typeface="Microsoft Sans Serif"/>
              </a:rPr>
              <a:t>v</a:t>
            </a:r>
            <a:r>
              <a:rPr sz="2800" spc="-140" dirty="0">
                <a:latin typeface="Microsoft Sans Serif"/>
                <a:cs typeface="Microsoft Sans Serif"/>
              </a:rPr>
              <a:t>ers</a:t>
            </a:r>
            <a:r>
              <a:rPr sz="2800" spc="-16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cl</a:t>
            </a:r>
            <a:r>
              <a:rPr sz="2800" spc="-260" dirty="0">
                <a:latin typeface="Microsoft Sans Serif"/>
                <a:cs typeface="Microsoft Sans Serif"/>
              </a:rPr>
              <a:t>a</a:t>
            </a:r>
            <a:r>
              <a:rPr sz="2800" spc="-254" dirty="0">
                <a:latin typeface="Microsoft Sans Serif"/>
                <a:cs typeface="Microsoft Sans Serif"/>
              </a:rPr>
              <a:t>u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04" dirty="0">
                <a:latin typeface="Microsoft Sans Serif"/>
                <a:cs typeface="Microsoft Sans Serif"/>
              </a:rPr>
              <a:t>Syntaxe</a:t>
            </a:r>
            <a:endParaRPr sz="2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3891A7"/>
              </a:buClr>
              <a:buFont typeface="Verdana"/>
              <a:buChar char="◦"/>
            </a:pPr>
            <a:endParaRPr sz="3550">
              <a:latin typeface="Microsoft Sans Serif"/>
              <a:cs typeface="Microsoft Sans Serif"/>
            </a:endParaRPr>
          </a:p>
          <a:p>
            <a:pPr marL="2248535">
              <a:lnSpc>
                <a:spcPct val="100000"/>
              </a:lnSpc>
              <a:spcBef>
                <a:spcPts val="5"/>
              </a:spcBef>
            </a:pPr>
            <a:r>
              <a:rPr sz="2400" spc="70" dirty="0">
                <a:latin typeface="Microsoft Sans Serif"/>
                <a:cs typeface="Microsoft Sans Serif"/>
              </a:rPr>
              <a:t>N</a:t>
            </a:r>
            <a:r>
              <a:rPr sz="2400" spc="45" dirty="0">
                <a:latin typeface="Microsoft Sans Serif"/>
                <a:cs typeface="Microsoft Sans Serif"/>
              </a:rPr>
              <a:t>o</a:t>
            </a:r>
            <a:r>
              <a:rPr sz="2400" spc="-90" dirty="0">
                <a:latin typeface="Microsoft Sans Serif"/>
                <a:cs typeface="Microsoft Sans Serif"/>
              </a:rPr>
              <a:t>m</a:t>
            </a:r>
            <a:r>
              <a:rPr sz="2400" spc="-70" dirty="0">
                <a:latin typeface="Microsoft Sans Serif"/>
                <a:cs typeface="Microsoft Sans Serif"/>
              </a:rPr>
              <a:t>_</a:t>
            </a:r>
            <a:r>
              <a:rPr sz="2400" spc="-105" dirty="0">
                <a:latin typeface="Microsoft Sans Serif"/>
                <a:cs typeface="Microsoft Sans Serif"/>
              </a:rPr>
              <a:t>table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b="1" spc="-235" dirty="0">
                <a:latin typeface="Trebuchet MS"/>
                <a:cs typeface="Trebuchet MS"/>
              </a:rPr>
              <a:t>.</a:t>
            </a:r>
            <a:r>
              <a:rPr sz="2400" b="1" spc="-2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no</a:t>
            </a:r>
            <a:r>
              <a:rPr sz="2400" spc="-140" dirty="0">
                <a:latin typeface="Microsoft Sans Serif"/>
                <a:cs typeface="Microsoft Sans Serif"/>
              </a:rPr>
              <a:t>m</a:t>
            </a:r>
            <a:r>
              <a:rPr sz="2400" spc="-40" dirty="0">
                <a:latin typeface="Microsoft Sans Serif"/>
                <a:cs typeface="Microsoft Sans Serif"/>
              </a:rPr>
              <a:t>_col</a:t>
            </a:r>
            <a:r>
              <a:rPr sz="2400" spc="-55" dirty="0">
                <a:latin typeface="Microsoft Sans Serif"/>
                <a:cs typeface="Microsoft Sans Serif"/>
              </a:rPr>
              <a:t>o</a:t>
            </a:r>
            <a:r>
              <a:rPr sz="2400" spc="-155" dirty="0">
                <a:latin typeface="Microsoft Sans Serif"/>
                <a:cs typeface="Microsoft Sans Serif"/>
              </a:rPr>
              <a:t>nne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5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00401" y="5586171"/>
            <a:ext cx="2762250" cy="739140"/>
          </a:xfrm>
          <a:custGeom>
            <a:avLst/>
            <a:gdLst/>
            <a:ahLst/>
            <a:cxnLst/>
            <a:rect l="l" t="t" r="r" b="b"/>
            <a:pathLst>
              <a:path w="2762250" h="739139">
                <a:moveTo>
                  <a:pt x="2762250" y="0"/>
                </a:moveTo>
                <a:lnTo>
                  <a:pt x="0" y="0"/>
                </a:lnTo>
                <a:lnTo>
                  <a:pt x="0" y="738670"/>
                </a:lnTo>
                <a:lnTo>
                  <a:pt x="2762250" y="738670"/>
                </a:lnTo>
                <a:lnTo>
                  <a:pt x="2762250" y="0"/>
                </a:lnTo>
                <a:close/>
              </a:path>
            </a:pathLst>
          </a:custGeom>
          <a:solidFill>
            <a:srgbClr val="4F27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79522" y="5587390"/>
            <a:ext cx="280733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2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Client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Nom,…, </a:t>
            </a:r>
            <a:r>
              <a:rPr sz="1800" spc="-10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r>
              <a:rPr sz="18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Client,</a:t>
            </a:r>
            <a:r>
              <a:rPr sz="1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04800"/>
            <a:ext cx="57769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Conflits</a:t>
            </a:r>
            <a:r>
              <a:rPr sz="4000" spc="35" dirty="0"/>
              <a:t> </a:t>
            </a:r>
            <a:r>
              <a:rPr sz="4000" spc="-250" dirty="0"/>
              <a:t>de</a:t>
            </a:r>
            <a:r>
              <a:rPr sz="4000" spc="40" dirty="0"/>
              <a:t> </a:t>
            </a:r>
            <a:r>
              <a:rPr sz="4000" spc="-240" dirty="0"/>
              <a:t>noms</a:t>
            </a:r>
            <a:r>
              <a:rPr sz="4000" spc="40" dirty="0"/>
              <a:t> </a:t>
            </a:r>
            <a:r>
              <a:rPr sz="4000" spc="-70" dirty="0"/>
              <a:t>d'attributs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7037070" cy="25273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40" dirty="0">
                <a:latin typeface="Microsoft Sans Serif"/>
                <a:cs typeface="Microsoft Sans Serif"/>
              </a:rPr>
              <a:t>Renommer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relations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  <a:tab pos="5062855" algn="l"/>
              </a:tabLst>
            </a:pPr>
            <a:r>
              <a:rPr sz="2400" spc="-45" dirty="0">
                <a:latin typeface="Microsoft Sans Serif"/>
                <a:cs typeface="Microsoft Sans Serif"/>
              </a:rPr>
              <a:t>Il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parfois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utile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renommer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	</a:t>
            </a:r>
            <a:r>
              <a:rPr sz="2400" spc="-80" dirty="0">
                <a:latin typeface="Microsoft Sans Serif"/>
                <a:cs typeface="Microsoft Sans Serif"/>
              </a:rPr>
              <a:t>relations</a:t>
            </a:r>
            <a:endParaRPr sz="24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0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10" dirty="0">
                <a:latin typeface="Microsoft Sans Serif"/>
                <a:cs typeface="Microsoft Sans Serif"/>
              </a:rPr>
              <a:t>Nom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00" dirty="0">
                <a:latin typeface="Microsoft Sans Serif"/>
                <a:cs typeface="Microsoft Sans Serif"/>
              </a:rPr>
              <a:t>long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d'une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relation</a:t>
            </a:r>
            <a:endParaRPr sz="20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8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" dirty="0">
                <a:latin typeface="Microsoft Sans Serif"/>
                <a:cs typeface="Microsoft Sans Serif"/>
              </a:rPr>
              <a:t>Auto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jointure</a:t>
            </a:r>
            <a:endParaRPr sz="20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5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45" dirty="0">
                <a:latin typeface="Microsoft Sans Serif"/>
                <a:cs typeface="Microsoft Sans Serif"/>
              </a:rPr>
              <a:t>Il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suffit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mettre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nouveau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nom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après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relation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r</a:t>
            </a:r>
            <a:r>
              <a:rPr sz="2400" spc="-120" dirty="0">
                <a:latin typeface="Microsoft Sans Serif"/>
                <a:cs typeface="Microsoft Sans Serif"/>
              </a:rPr>
              <a:t>enom</a:t>
            </a:r>
            <a:r>
              <a:rPr sz="2400" spc="-170" dirty="0">
                <a:latin typeface="Microsoft Sans Serif"/>
                <a:cs typeface="Microsoft Sans Serif"/>
              </a:rPr>
              <a:t>m</a:t>
            </a:r>
            <a:r>
              <a:rPr sz="2400" spc="-20" dirty="0">
                <a:latin typeface="Microsoft Sans Serif"/>
                <a:cs typeface="Microsoft Sans Serif"/>
              </a:rPr>
              <a:t>er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(</a:t>
            </a:r>
            <a:r>
              <a:rPr sz="2400" spc="-295" dirty="0">
                <a:latin typeface="Microsoft Sans Serif"/>
                <a:cs typeface="Microsoft Sans Serif"/>
              </a:rPr>
              <a:t>a</a:t>
            </a:r>
            <a:r>
              <a:rPr sz="2400" spc="-195" dirty="0">
                <a:latin typeface="Microsoft Sans Serif"/>
                <a:cs typeface="Microsoft Sans Serif"/>
              </a:rPr>
              <a:t>v</a:t>
            </a:r>
            <a:r>
              <a:rPr sz="2400" spc="-170" dirty="0">
                <a:latin typeface="Microsoft Sans Serif"/>
                <a:cs typeface="Microsoft Sans Serif"/>
              </a:rPr>
              <a:t>ec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sans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l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m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140" dirty="0">
                <a:latin typeface="Microsoft Sans Serif"/>
                <a:cs typeface="Microsoft Sans Serif"/>
              </a:rPr>
              <a:t>t</a:t>
            </a:r>
            <a:r>
              <a:rPr sz="2400" spc="-25" dirty="0">
                <a:latin typeface="Microsoft Sans Serif"/>
                <a:cs typeface="Microsoft Sans Serif"/>
              </a:rPr>
              <a:t>-</a:t>
            </a:r>
            <a:r>
              <a:rPr sz="2400" spc="-85" dirty="0">
                <a:latin typeface="Microsoft Sans Serif"/>
                <a:cs typeface="Microsoft Sans Serif"/>
              </a:rPr>
              <a:t>cl</a:t>
            </a:r>
            <a:r>
              <a:rPr sz="2400" spc="-190" dirty="0">
                <a:latin typeface="Microsoft Sans Serif"/>
                <a:cs typeface="Microsoft Sans Serif"/>
              </a:rPr>
              <a:t>é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AS)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04800"/>
            <a:ext cx="57769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Conflits</a:t>
            </a:r>
            <a:r>
              <a:rPr sz="4000" spc="35" dirty="0"/>
              <a:t> </a:t>
            </a:r>
            <a:r>
              <a:rPr sz="4000" spc="-250" dirty="0"/>
              <a:t>de</a:t>
            </a:r>
            <a:r>
              <a:rPr sz="4000" spc="40" dirty="0"/>
              <a:t> </a:t>
            </a:r>
            <a:r>
              <a:rPr sz="4000" spc="-240" dirty="0"/>
              <a:t>noms</a:t>
            </a:r>
            <a:r>
              <a:rPr sz="4000" spc="40" dirty="0"/>
              <a:t> </a:t>
            </a:r>
            <a:r>
              <a:rPr sz="4000" spc="-70" dirty="0"/>
              <a:t>d'attributs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80402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40" dirty="0">
                <a:latin typeface="Microsoft Sans Serif"/>
                <a:cs typeface="Microsoft Sans Serif"/>
              </a:rPr>
              <a:t>Renommer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relations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r>
              <a:rPr sz="2400" spc="-459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coordonnées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Clients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endParaRPr sz="24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5" dirty="0">
                <a:latin typeface="Microsoft Sans Serif"/>
                <a:cs typeface="Microsoft Sans Serif"/>
              </a:rPr>
              <a:t>ont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ef</a:t>
            </a:r>
            <a:r>
              <a:rPr sz="2400" spc="-105" dirty="0">
                <a:latin typeface="Microsoft Sans Serif"/>
                <a:cs typeface="Microsoft Sans Serif"/>
              </a:rPr>
              <a:t>f</a:t>
            </a:r>
            <a:r>
              <a:rPr sz="2400" spc="-170" dirty="0">
                <a:latin typeface="Microsoft Sans Serif"/>
                <a:cs typeface="Microsoft Sans Serif"/>
              </a:rPr>
              <a:t>ec</a:t>
            </a:r>
            <a:r>
              <a:rPr sz="2400" spc="-65" dirty="0">
                <a:latin typeface="Microsoft Sans Serif"/>
                <a:cs typeface="Microsoft Sans Serif"/>
              </a:rPr>
              <a:t>tué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co</a:t>
            </a:r>
            <a:r>
              <a:rPr sz="2400" spc="-150" dirty="0">
                <a:latin typeface="Microsoft Sans Serif"/>
                <a:cs typeface="Microsoft Sans Serif"/>
              </a:rPr>
              <a:t>m</a:t>
            </a:r>
            <a:r>
              <a:rPr sz="2400" spc="-280" dirty="0">
                <a:latin typeface="Microsoft Sans Serif"/>
                <a:cs typeface="Microsoft Sans Serif"/>
              </a:rPr>
              <a:t>m</a:t>
            </a:r>
            <a:r>
              <a:rPr sz="2400" spc="-195" dirty="0">
                <a:latin typeface="Microsoft Sans Serif"/>
                <a:cs typeface="Microsoft Sans Serif"/>
              </a:rPr>
              <a:t>a</a:t>
            </a:r>
            <a:r>
              <a:rPr sz="2400" spc="-180" dirty="0">
                <a:latin typeface="Microsoft Sans Serif"/>
                <a:cs typeface="Microsoft Sans Serif"/>
              </a:rPr>
              <a:t>ndes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0887" y="4103710"/>
            <a:ext cx="7687309" cy="218440"/>
          </a:xfrm>
          <a:custGeom>
            <a:avLst/>
            <a:gdLst/>
            <a:ahLst/>
            <a:cxnLst/>
            <a:rect l="l" t="t" r="r" b="b"/>
            <a:pathLst>
              <a:path w="7687309" h="218439">
                <a:moveTo>
                  <a:pt x="7686878" y="0"/>
                </a:moveTo>
                <a:lnTo>
                  <a:pt x="0" y="0"/>
                </a:lnTo>
                <a:lnTo>
                  <a:pt x="0" y="218249"/>
                </a:lnTo>
                <a:lnTo>
                  <a:pt x="7686878" y="218249"/>
                </a:lnTo>
                <a:lnTo>
                  <a:pt x="768687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55165" y="4060486"/>
            <a:ext cx="74104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latin typeface="Courier New"/>
                <a:cs typeface="Courier New"/>
              </a:rPr>
              <a:t>SELECT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89087" y="4060486"/>
            <a:ext cx="5742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5" dirty="0">
                <a:latin typeface="Courier New"/>
                <a:cs typeface="Courier New"/>
              </a:rPr>
              <a:t>Cl.noClient,</a:t>
            </a:r>
            <a:r>
              <a:rPr sz="1500" spc="10" dirty="0">
                <a:latin typeface="Courier New"/>
                <a:cs typeface="Courier New"/>
              </a:rPr>
              <a:t> </a:t>
            </a:r>
            <a:r>
              <a:rPr sz="1500" spc="35" dirty="0">
                <a:latin typeface="Courier New"/>
                <a:cs typeface="Courier New"/>
              </a:rPr>
              <a:t>nomClient,</a:t>
            </a:r>
            <a:r>
              <a:rPr sz="1500" spc="10" dirty="0">
                <a:latin typeface="Courier New"/>
                <a:cs typeface="Courier New"/>
              </a:rPr>
              <a:t> </a:t>
            </a:r>
            <a:r>
              <a:rPr sz="1500" spc="35" dirty="0">
                <a:latin typeface="Courier New"/>
                <a:cs typeface="Courier New"/>
              </a:rPr>
              <a:t>noTéléphone,</a:t>
            </a:r>
            <a:r>
              <a:rPr sz="1500" spc="15" dirty="0">
                <a:latin typeface="Courier New"/>
                <a:cs typeface="Courier New"/>
              </a:rPr>
              <a:t> </a:t>
            </a:r>
            <a:r>
              <a:rPr sz="1500" spc="30" dirty="0">
                <a:latin typeface="Courier New"/>
                <a:cs typeface="Courier New"/>
              </a:rPr>
              <a:t>noCommande,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0887" y="4321960"/>
            <a:ext cx="7687309" cy="214629"/>
          </a:xfrm>
          <a:custGeom>
            <a:avLst/>
            <a:gdLst/>
            <a:ahLst/>
            <a:cxnLst/>
            <a:rect l="l" t="t" r="r" b="b"/>
            <a:pathLst>
              <a:path w="7687309" h="214629">
                <a:moveTo>
                  <a:pt x="7686878" y="0"/>
                </a:moveTo>
                <a:lnTo>
                  <a:pt x="0" y="0"/>
                </a:lnTo>
                <a:lnTo>
                  <a:pt x="0" y="214434"/>
                </a:lnTo>
                <a:lnTo>
                  <a:pt x="7686878" y="214434"/>
                </a:lnTo>
                <a:lnTo>
                  <a:pt x="768687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67186" y="4278736"/>
            <a:ext cx="145605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latin typeface="Courier New"/>
                <a:cs typeface="Courier New"/>
              </a:rPr>
              <a:t>dateCommande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0887" y="4536395"/>
            <a:ext cx="7687309" cy="218440"/>
            <a:chOff x="750887" y="4536395"/>
            <a:chExt cx="7687309" cy="218440"/>
          </a:xfrm>
        </p:grpSpPr>
        <p:sp>
          <p:nvSpPr>
            <p:cNvPr id="23" name="object 23"/>
            <p:cNvSpPr/>
            <p:nvPr/>
          </p:nvSpPr>
          <p:spPr>
            <a:xfrm>
              <a:off x="750887" y="4536401"/>
              <a:ext cx="7687309" cy="218440"/>
            </a:xfrm>
            <a:custGeom>
              <a:avLst/>
              <a:gdLst/>
              <a:ahLst/>
              <a:cxnLst/>
              <a:rect l="l" t="t" r="r" b="b"/>
              <a:pathLst>
                <a:path w="7687309" h="218439">
                  <a:moveTo>
                    <a:pt x="2685834" y="0"/>
                  </a:moveTo>
                  <a:lnTo>
                    <a:pt x="0" y="0"/>
                  </a:lnTo>
                  <a:lnTo>
                    <a:pt x="0" y="218249"/>
                  </a:lnTo>
                  <a:lnTo>
                    <a:pt x="2685834" y="218249"/>
                  </a:lnTo>
                  <a:lnTo>
                    <a:pt x="2685834" y="0"/>
                  </a:lnTo>
                  <a:close/>
                </a:path>
                <a:path w="7687309" h="218439">
                  <a:moveTo>
                    <a:pt x="4593755" y="0"/>
                  </a:moveTo>
                  <a:lnTo>
                    <a:pt x="3282251" y="0"/>
                  </a:lnTo>
                  <a:lnTo>
                    <a:pt x="3282251" y="218249"/>
                  </a:lnTo>
                  <a:lnTo>
                    <a:pt x="4593755" y="218249"/>
                  </a:lnTo>
                  <a:lnTo>
                    <a:pt x="4593755" y="0"/>
                  </a:lnTo>
                  <a:close/>
                </a:path>
                <a:path w="7687309" h="218439">
                  <a:moveTo>
                    <a:pt x="7686878" y="0"/>
                  </a:moveTo>
                  <a:lnTo>
                    <a:pt x="5190185" y="0"/>
                  </a:lnTo>
                  <a:lnTo>
                    <a:pt x="5190185" y="218249"/>
                  </a:lnTo>
                  <a:lnTo>
                    <a:pt x="7686878" y="218249"/>
                  </a:lnTo>
                  <a:lnTo>
                    <a:pt x="768687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6721" y="4536401"/>
              <a:ext cx="2504440" cy="218440"/>
            </a:xfrm>
            <a:custGeom>
              <a:avLst/>
              <a:gdLst/>
              <a:ahLst/>
              <a:cxnLst/>
              <a:rect l="l" t="t" r="r" b="b"/>
              <a:pathLst>
                <a:path w="2504440" h="218439">
                  <a:moveTo>
                    <a:pt x="596417" y="0"/>
                  </a:moveTo>
                  <a:lnTo>
                    <a:pt x="0" y="0"/>
                  </a:lnTo>
                  <a:lnTo>
                    <a:pt x="0" y="218249"/>
                  </a:lnTo>
                  <a:lnTo>
                    <a:pt x="596417" y="218249"/>
                  </a:lnTo>
                  <a:lnTo>
                    <a:pt x="596417" y="0"/>
                  </a:lnTo>
                  <a:close/>
                </a:path>
                <a:path w="2504440" h="218439">
                  <a:moveTo>
                    <a:pt x="2504351" y="0"/>
                  </a:moveTo>
                  <a:lnTo>
                    <a:pt x="1907921" y="0"/>
                  </a:lnTo>
                  <a:lnTo>
                    <a:pt x="1907921" y="218249"/>
                  </a:lnTo>
                  <a:lnTo>
                    <a:pt x="2504351" y="218249"/>
                  </a:lnTo>
                  <a:lnTo>
                    <a:pt x="250435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55165" y="4493170"/>
            <a:ext cx="502284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latin typeface="Courier New"/>
                <a:cs typeface="Courier New"/>
              </a:rPr>
              <a:t>FROM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89087" y="4493170"/>
            <a:ext cx="3364229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40" dirty="0">
                <a:latin typeface="Courier New"/>
                <a:cs typeface="Courier New"/>
              </a:rPr>
              <a:t>Client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50" dirty="0">
                <a:latin typeface="Courier New"/>
                <a:cs typeface="Courier New"/>
              </a:rPr>
              <a:t>AS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45" dirty="0">
                <a:latin typeface="Courier New"/>
                <a:cs typeface="Courier New"/>
              </a:rPr>
              <a:t>Cl,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35" dirty="0">
                <a:latin typeface="Courier New"/>
                <a:cs typeface="Courier New"/>
              </a:rPr>
              <a:t>Commande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50" dirty="0">
                <a:latin typeface="Courier New"/>
                <a:cs typeface="Courier New"/>
              </a:rPr>
              <a:t>AS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30" dirty="0">
                <a:latin typeface="Courier New"/>
                <a:cs typeface="Courier New"/>
              </a:rPr>
              <a:t>Co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0887" y="4754652"/>
            <a:ext cx="7687309" cy="218440"/>
          </a:xfrm>
          <a:custGeom>
            <a:avLst/>
            <a:gdLst/>
            <a:ahLst/>
            <a:cxnLst/>
            <a:rect l="l" t="t" r="r" b="b"/>
            <a:pathLst>
              <a:path w="7687309" h="218439">
                <a:moveTo>
                  <a:pt x="7686878" y="0"/>
                </a:moveTo>
                <a:lnTo>
                  <a:pt x="0" y="0"/>
                </a:lnTo>
                <a:lnTo>
                  <a:pt x="0" y="218249"/>
                </a:lnTo>
                <a:lnTo>
                  <a:pt x="7686878" y="218249"/>
                </a:lnTo>
                <a:lnTo>
                  <a:pt x="768687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55165" y="4711426"/>
            <a:ext cx="62166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latin typeface="Courier New"/>
                <a:cs typeface="Courier New"/>
              </a:rPr>
              <a:t>WHERE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89087" y="4711426"/>
            <a:ext cx="300545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5" dirty="0">
                <a:latin typeface="Courier New"/>
                <a:cs typeface="Courier New"/>
              </a:rPr>
              <a:t>Cl.noClient</a:t>
            </a:r>
            <a:r>
              <a:rPr sz="1500" spc="-5" dirty="0">
                <a:latin typeface="Courier New"/>
                <a:cs typeface="Courier New"/>
              </a:rPr>
              <a:t> </a:t>
            </a:r>
            <a:r>
              <a:rPr sz="1500" spc="70" dirty="0">
                <a:latin typeface="Courier New"/>
                <a:cs typeface="Courier New"/>
              </a:rPr>
              <a:t>=</a:t>
            </a:r>
            <a:r>
              <a:rPr sz="1500" dirty="0">
                <a:latin typeface="Courier New"/>
                <a:cs typeface="Courier New"/>
              </a:rPr>
              <a:t> </a:t>
            </a:r>
            <a:r>
              <a:rPr sz="1500" spc="30" dirty="0">
                <a:latin typeface="Courier New"/>
                <a:cs typeface="Courier New"/>
              </a:rPr>
              <a:t>Co.noClient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5650" y="3141626"/>
            <a:ext cx="7686040" cy="207010"/>
          </a:xfrm>
          <a:custGeom>
            <a:avLst/>
            <a:gdLst/>
            <a:ahLst/>
            <a:cxnLst/>
            <a:rect l="l" t="t" r="r" b="b"/>
            <a:pathLst>
              <a:path w="7686040" h="207010">
                <a:moveTo>
                  <a:pt x="7685902" y="0"/>
                </a:moveTo>
                <a:lnTo>
                  <a:pt x="0" y="0"/>
                </a:lnTo>
                <a:lnTo>
                  <a:pt x="0" y="206657"/>
                </a:lnTo>
                <a:lnTo>
                  <a:pt x="7685902" y="206657"/>
                </a:lnTo>
                <a:lnTo>
                  <a:pt x="768590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17502" y="3100023"/>
            <a:ext cx="6915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0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5650" y="3348291"/>
            <a:ext cx="7686040" cy="616585"/>
          </a:xfrm>
          <a:custGeom>
            <a:avLst/>
            <a:gdLst/>
            <a:ahLst/>
            <a:cxnLst/>
            <a:rect l="l" t="t" r="r" b="b"/>
            <a:pathLst>
              <a:path w="7686040" h="616585">
                <a:moveTo>
                  <a:pt x="7685900" y="0"/>
                </a:moveTo>
                <a:lnTo>
                  <a:pt x="0" y="0"/>
                </a:lnTo>
                <a:lnTo>
                  <a:pt x="0" y="203047"/>
                </a:lnTo>
                <a:lnTo>
                  <a:pt x="0" y="409702"/>
                </a:lnTo>
                <a:lnTo>
                  <a:pt x="0" y="616369"/>
                </a:lnTo>
                <a:lnTo>
                  <a:pt x="7685900" y="616369"/>
                </a:lnTo>
                <a:lnTo>
                  <a:pt x="7685900" y="409702"/>
                </a:lnTo>
                <a:lnTo>
                  <a:pt x="7685900" y="203047"/>
                </a:lnTo>
                <a:lnTo>
                  <a:pt x="76859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17502" y="3509725"/>
            <a:ext cx="581025" cy="4502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225"/>
              </a:spcBef>
            </a:pPr>
            <a:r>
              <a:rPr sz="1400" spc="30" dirty="0">
                <a:latin typeface="Courier New"/>
                <a:cs typeface="Courier New"/>
              </a:rPr>
              <a:t>FROM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WHERE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6257" y="3100023"/>
            <a:ext cx="5793740" cy="8597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4455" marR="5080" indent="-72390">
              <a:lnSpc>
                <a:spcPts val="1630"/>
              </a:lnSpc>
              <a:spcBef>
                <a:spcPts val="225"/>
              </a:spcBef>
            </a:pPr>
            <a:r>
              <a:rPr sz="1400" spc="35" dirty="0">
                <a:latin typeface="Courier New"/>
                <a:cs typeface="Courier New"/>
              </a:rPr>
              <a:t>Client.noClient,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35" dirty="0">
                <a:latin typeface="Courier New"/>
                <a:cs typeface="Courier New"/>
              </a:rPr>
              <a:t>nomClient,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noTéléphone,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noCommande,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dateCommande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525"/>
              </a:lnSpc>
            </a:pPr>
            <a:r>
              <a:rPr sz="1400" spc="35" dirty="0">
                <a:latin typeface="Courier New"/>
                <a:cs typeface="Courier New"/>
              </a:rPr>
              <a:t>Client,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Commande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5"/>
              </a:lnSpc>
            </a:pPr>
            <a:r>
              <a:rPr sz="1400" spc="35" dirty="0">
                <a:latin typeface="Courier New"/>
                <a:cs typeface="Courier New"/>
              </a:rPr>
              <a:t>Client.noClient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65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30" dirty="0">
                <a:latin typeface="Courier New"/>
                <a:cs typeface="Courier New"/>
              </a:rPr>
              <a:t>Commande.noClient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686050" y="573088"/>
            <a:ext cx="6457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latin typeface="Verdana"/>
                <a:cs typeface="Verdana"/>
              </a:rPr>
              <a:t>Le</a:t>
            </a:r>
            <a:r>
              <a:rPr sz="3200" spc="-320" dirty="0">
                <a:latin typeface="Verdana"/>
                <a:cs typeface="Verdana"/>
              </a:rPr>
              <a:t>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185" dirty="0">
                <a:latin typeface="Verdana"/>
                <a:cs typeface="Verdana"/>
              </a:rPr>
              <a:t>l</a:t>
            </a:r>
            <a:r>
              <a:rPr sz="3200" spc="-175" dirty="0">
                <a:latin typeface="Verdana"/>
                <a:cs typeface="Verdana"/>
              </a:rPr>
              <a:t>i</a:t>
            </a:r>
            <a:r>
              <a:rPr sz="3200" spc="-365" dirty="0">
                <a:latin typeface="Verdana"/>
                <a:cs typeface="Verdana"/>
              </a:rPr>
              <a:t>mites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555" dirty="0">
                <a:latin typeface="Verdana"/>
                <a:cs typeface="Verdana"/>
              </a:rPr>
              <a:t>à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375" dirty="0">
                <a:latin typeface="Verdana"/>
                <a:cs typeface="Verdana"/>
              </a:rPr>
              <a:t>l‟</a:t>
            </a:r>
            <a:r>
              <a:rPr sz="3200" spc="-630" dirty="0">
                <a:latin typeface="Verdana"/>
                <a:cs typeface="Verdana"/>
              </a:rPr>
              <a:t>u</a:t>
            </a:r>
            <a:r>
              <a:rPr sz="3200" spc="-195" dirty="0">
                <a:latin typeface="Verdana"/>
                <a:cs typeface="Verdana"/>
              </a:rPr>
              <a:t>ti</a:t>
            </a:r>
            <a:r>
              <a:rPr sz="3200" spc="-155" dirty="0">
                <a:latin typeface="Verdana"/>
                <a:cs typeface="Verdana"/>
              </a:rPr>
              <a:t>l</a:t>
            </a:r>
            <a:r>
              <a:rPr sz="3200" spc="-340" dirty="0">
                <a:latin typeface="Verdana"/>
                <a:cs typeface="Verdana"/>
              </a:rPr>
              <a:t>isat</a:t>
            </a:r>
            <a:r>
              <a:rPr sz="3200" spc="-220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on </a:t>
            </a:r>
            <a:r>
              <a:rPr sz="3200" spc="-390" dirty="0">
                <a:latin typeface="Verdana"/>
                <a:cs typeface="Verdana"/>
              </a:rPr>
              <a:t>des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280" dirty="0">
                <a:latin typeface="Verdana"/>
                <a:cs typeface="Verdana"/>
              </a:rPr>
              <a:t>f</a:t>
            </a:r>
            <a:r>
              <a:rPr sz="3200" spc="-210" dirty="0">
                <a:latin typeface="Verdana"/>
                <a:cs typeface="Verdana"/>
              </a:rPr>
              <a:t>i</a:t>
            </a:r>
            <a:r>
              <a:rPr sz="3200" spc="-350" dirty="0">
                <a:latin typeface="Verdana"/>
                <a:cs typeface="Verdana"/>
              </a:rPr>
              <a:t>ch</a:t>
            </a:r>
            <a:r>
              <a:rPr sz="3200" spc="-165" dirty="0">
                <a:latin typeface="Verdana"/>
                <a:cs typeface="Verdana"/>
              </a:rPr>
              <a:t>i</a:t>
            </a:r>
            <a:r>
              <a:rPr sz="3200" spc="-300" dirty="0">
                <a:latin typeface="Verdana"/>
                <a:cs typeface="Verdana"/>
              </a:rPr>
              <a:t>ers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85" dirty="0"/>
              <a:t>(3)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897" y="1374186"/>
            <a:ext cx="6845934" cy="246570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85" dirty="0">
                <a:latin typeface="Microsoft Sans Serif"/>
                <a:cs typeface="Microsoft Sans Serif"/>
              </a:rPr>
              <a:t>Sou</a:t>
            </a:r>
            <a:r>
              <a:rPr sz="3200" spc="-190" dirty="0">
                <a:latin typeface="Microsoft Sans Serif"/>
                <a:cs typeface="Microsoft Sans Serif"/>
              </a:rPr>
              <a:t>r</a:t>
            </a:r>
            <a:r>
              <a:rPr sz="3200" spc="-225" dirty="0">
                <a:latin typeface="Microsoft Sans Serif"/>
                <a:cs typeface="Microsoft Sans Serif"/>
              </a:rPr>
              <a:t>ce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dif</a:t>
            </a:r>
            <a:r>
              <a:rPr sz="3200" spc="-70" dirty="0">
                <a:latin typeface="Microsoft Sans Serif"/>
                <a:cs typeface="Microsoft Sans Serif"/>
              </a:rPr>
              <a:t>f</a:t>
            </a:r>
            <a:r>
              <a:rPr sz="3200" spc="-120" dirty="0">
                <a:latin typeface="Microsoft Sans Serif"/>
                <a:cs typeface="Microsoft Sans Serif"/>
              </a:rPr>
              <a:t>ic</a:t>
            </a:r>
            <a:r>
              <a:rPr sz="3200" spc="-170" dirty="0">
                <a:latin typeface="Microsoft Sans Serif"/>
                <a:cs typeface="Microsoft Sans Serif"/>
              </a:rPr>
              <a:t>u</a:t>
            </a:r>
            <a:r>
              <a:rPr sz="3200" spc="-110" dirty="0">
                <a:latin typeface="Microsoft Sans Serif"/>
                <a:cs typeface="Microsoft Sans Serif"/>
              </a:rPr>
              <a:t>lté</a:t>
            </a:r>
            <a:r>
              <a:rPr sz="3200" spc="-15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525" dirty="0">
                <a:latin typeface="Microsoft Sans Serif"/>
                <a:cs typeface="Microsoft Sans Serif"/>
              </a:rPr>
              <a:t>a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225" dirty="0">
                <a:latin typeface="Microsoft Sans Serif"/>
                <a:cs typeface="Microsoft Sans Serif"/>
              </a:rPr>
              <a:t>ec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le</a:t>
            </a:r>
            <a:r>
              <a:rPr sz="3200" spc="-250" dirty="0">
                <a:latin typeface="Microsoft Sans Serif"/>
                <a:cs typeface="Microsoft Sans Serif"/>
              </a:rPr>
              <a:t>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fi</a:t>
            </a:r>
            <a:r>
              <a:rPr sz="3200" spc="-155" dirty="0">
                <a:latin typeface="Microsoft Sans Serif"/>
                <a:cs typeface="Microsoft Sans Serif"/>
              </a:rPr>
              <a:t>c</a:t>
            </a:r>
            <a:r>
              <a:rPr sz="3200" spc="-150" dirty="0">
                <a:latin typeface="Microsoft Sans Serif"/>
                <a:cs typeface="Microsoft Sans Serif"/>
              </a:rPr>
              <a:t>h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140" dirty="0">
                <a:latin typeface="Microsoft Sans Serif"/>
                <a:cs typeface="Microsoft Sans Serif"/>
              </a:rPr>
              <a:t>ers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L</a:t>
            </a:r>
            <a:r>
              <a:rPr sz="2800" spc="-204" dirty="0">
                <a:latin typeface="Microsoft Sans Serif"/>
                <a:cs typeface="Microsoft Sans Serif"/>
              </a:rPr>
              <a:t>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mod</a:t>
            </a:r>
            <a:r>
              <a:rPr sz="2800" spc="-114" dirty="0">
                <a:latin typeface="Microsoft Sans Serif"/>
                <a:cs typeface="Microsoft Sans Serif"/>
              </a:rPr>
              <a:t>è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don</a:t>
            </a:r>
            <a:r>
              <a:rPr sz="2800" spc="-110" dirty="0">
                <a:latin typeface="Microsoft Sans Serif"/>
                <a:cs typeface="Microsoft Sans Serif"/>
              </a:rPr>
              <a:t>n</a:t>
            </a:r>
            <a:r>
              <a:rPr sz="2800" spc="-254" dirty="0">
                <a:latin typeface="Microsoft Sans Serif"/>
                <a:cs typeface="Microsoft Sans Serif"/>
              </a:rPr>
              <a:t>ées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int</a:t>
            </a:r>
            <a:r>
              <a:rPr sz="2800" spc="-80" dirty="0">
                <a:latin typeface="Microsoft Sans Serif"/>
                <a:cs typeface="Microsoft Sans Serif"/>
              </a:rPr>
              <a:t>é</a:t>
            </a:r>
            <a:r>
              <a:rPr sz="2800" spc="-120" dirty="0">
                <a:latin typeface="Microsoft Sans Serif"/>
                <a:cs typeface="Microsoft Sans Serif"/>
              </a:rPr>
              <a:t>g</a:t>
            </a:r>
            <a:r>
              <a:rPr sz="2800" spc="-90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é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les  </a:t>
            </a:r>
            <a:r>
              <a:rPr sz="2800" spc="-155" dirty="0">
                <a:latin typeface="Microsoft Sans Serif"/>
                <a:cs typeface="Microsoft Sans Serif"/>
              </a:rPr>
              <a:t>programmes</a:t>
            </a:r>
            <a:endParaRPr sz="2800">
              <a:latin typeface="Microsoft Sans Serif"/>
              <a:cs typeface="Microsoft Sans Serif"/>
            </a:endParaRPr>
          </a:p>
          <a:p>
            <a:pPr marL="570230" marR="734695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800" spc="-280" dirty="0">
                <a:latin typeface="Verdana"/>
                <a:cs typeface="Verdana"/>
              </a:rPr>
              <a:t>Abs</a:t>
            </a:r>
            <a:r>
              <a:rPr sz="2800" spc="-270" dirty="0">
                <a:latin typeface="Verdana"/>
                <a:cs typeface="Verdana"/>
              </a:rPr>
              <a:t>e</a:t>
            </a:r>
            <a:r>
              <a:rPr sz="2800" spc="-315" dirty="0">
                <a:latin typeface="Verdana"/>
                <a:cs typeface="Verdana"/>
              </a:rPr>
              <a:t>nce</a:t>
            </a:r>
            <a:r>
              <a:rPr sz="2800" spc="-235" dirty="0">
                <a:latin typeface="Verdana"/>
                <a:cs typeface="Verdana"/>
              </a:rPr>
              <a:t> </a:t>
            </a:r>
            <a:r>
              <a:rPr sz="2800" spc="-325" dirty="0">
                <a:latin typeface="Verdana"/>
                <a:cs typeface="Verdana"/>
              </a:rPr>
              <a:t>de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260" dirty="0">
                <a:latin typeface="Verdana"/>
                <a:cs typeface="Verdana"/>
              </a:rPr>
              <a:t>con</a:t>
            </a:r>
            <a:r>
              <a:rPr sz="2800" spc="-170" dirty="0">
                <a:latin typeface="Verdana"/>
                <a:cs typeface="Verdana"/>
              </a:rPr>
              <a:t>t</a:t>
            </a:r>
            <a:r>
              <a:rPr sz="2800" spc="-185" dirty="0">
                <a:latin typeface="Verdana"/>
                <a:cs typeface="Verdana"/>
              </a:rPr>
              <a:t>rôle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4" dirty="0">
                <a:latin typeface="Verdana"/>
                <a:cs typeface="Verdana"/>
              </a:rPr>
              <a:t>p</a:t>
            </a:r>
            <a:r>
              <a:rPr sz="2800" spc="-245" dirty="0">
                <a:latin typeface="Verdana"/>
                <a:cs typeface="Verdana"/>
              </a:rPr>
              <a:t>o</a:t>
            </a:r>
            <a:r>
              <a:rPr sz="2800" spc="-235" dirty="0">
                <a:latin typeface="Verdana"/>
                <a:cs typeface="Verdana"/>
              </a:rPr>
              <a:t>ur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70" dirty="0">
                <a:latin typeface="Verdana"/>
                <a:cs typeface="Verdana"/>
              </a:rPr>
              <a:t>l‟</a:t>
            </a:r>
            <a:r>
              <a:rPr sz="2800" spc="-610" dirty="0">
                <a:latin typeface="Verdana"/>
                <a:cs typeface="Verdana"/>
              </a:rPr>
              <a:t>a</a:t>
            </a:r>
            <a:r>
              <a:rPr sz="2800" spc="-295" dirty="0">
                <a:latin typeface="Verdana"/>
                <a:cs typeface="Verdana"/>
              </a:rPr>
              <a:t>ccès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4" dirty="0">
                <a:latin typeface="Verdana"/>
                <a:cs typeface="Verdana"/>
              </a:rPr>
              <a:t>et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00" dirty="0">
                <a:latin typeface="Verdana"/>
                <a:cs typeface="Verdana"/>
              </a:rPr>
              <a:t>la  </a:t>
            </a:r>
            <a:r>
              <a:rPr sz="2800" spc="-175" dirty="0">
                <a:latin typeface="Microsoft Sans Serif"/>
                <a:cs typeface="Microsoft Sans Serif"/>
              </a:rPr>
              <a:t>manipu</a:t>
            </a:r>
            <a:r>
              <a:rPr sz="2800" spc="-75" dirty="0">
                <a:latin typeface="Microsoft Sans Serif"/>
                <a:cs typeface="Microsoft Sans Serif"/>
              </a:rPr>
              <a:t>latio</a:t>
            </a:r>
            <a:r>
              <a:rPr sz="2800" spc="-100" dirty="0">
                <a:latin typeface="Microsoft Sans Serif"/>
                <a:cs typeface="Microsoft Sans Serif"/>
              </a:rPr>
              <a:t>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</a:t>
            </a:r>
            <a:r>
              <a:rPr sz="2800" spc="-170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100" dirty="0">
                <a:latin typeface="Microsoft Sans Serif"/>
                <a:cs typeface="Microsoft Sans Serif"/>
              </a:rPr>
              <a:t>n</a:t>
            </a:r>
            <a:r>
              <a:rPr sz="2800" spc="-200" dirty="0">
                <a:latin typeface="Microsoft Sans Serif"/>
                <a:cs typeface="Microsoft Sans Serif"/>
              </a:rPr>
              <a:t>né</a:t>
            </a:r>
            <a:r>
              <a:rPr sz="2800" spc="-19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65372" y="4511802"/>
            <a:ext cx="2835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F0000"/>
                </a:solidFill>
                <a:latin typeface="Microsoft Sans Serif"/>
                <a:cs typeface="Microsoft Sans Serif"/>
              </a:rPr>
              <a:t>Solution</a:t>
            </a:r>
            <a:r>
              <a:rPr sz="48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4800" spc="-1075" dirty="0">
                <a:solidFill>
                  <a:srgbClr val="FF0000"/>
                </a:solidFill>
                <a:latin typeface="Microsoft Sans Serif"/>
                <a:cs typeface="Microsoft Sans Serif"/>
              </a:rPr>
              <a:t>???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577691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Conflits</a:t>
            </a:r>
            <a:r>
              <a:rPr sz="4000" spc="35" dirty="0"/>
              <a:t> </a:t>
            </a:r>
            <a:r>
              <a:rPr sz="4000" spc="-250" dirty="0"/>
              <a:t>de</a:t>
            </a:r>
            <a:r>
              <a:rPr sz="4000" spc="40" dirty="0"/>
              <a:t> </a:t>
            </a:r>
            <a:r>
              <a:rPr sz="4000" spc="-240" dirty="0"/>
              <a:t>noms</a:t>
            </a:r>
            <a:r>
              <a:rPr sz="4000" spc="40" dirty="0"/>
              <a:t> </a:t>
            </a:r>
            <a:r>
              <a:rPr sz="4000" spc="-70" dirty="0"/>
              <a:t>d'attributs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70877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5" dirty="0">
                <a:latin typeface="Microsoft Sans Serif"/>
                <a:cs typeface="Microsoft Sans Serif"/>
              </a:rPr>
              <a:t>Attention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20" dirty="0">
                <a:latin typeface="Microsoft Sans Serif"/>
                <a:cs typeface="Microsoft Sans Serif"/>
              </a:rPr>
              <a:t>Quand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renomme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relation,</a:t>
            </a:r>
            <a:r>
              <a:rPr sz="2400" spc="-2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peut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plus</a:t>
            </a:r>
            <a:endParaRPr sz="24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50" dirty="0">
                <a:latin typeface="Microsoft Sans Serif"/>
                <a:cs typeface="Microsoft Sans Serif"/>
              </a:rPr>
              <a:t>préfixer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attributs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235" dirty="0">
                <a:latin typeface="Microsoft Sans Serif"/>
                <a:cs typeface="Microsoft Sans Serif"/>
              </a:rPr>
              <a:t>avec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l'ancien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nom</a:t>
            </a:r>
            <a:endParaRPr sz="240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8662" y="3571872"/>
            <a:ext cx="7652384" cy="234950"/>
            <a:chOff x="728662" y="3571872"/>
            <a:chExt cx="7652384" cy="234950"/>
          </a:xfrm>
        </p:grpSpPr>
        <p:sp>
          <p:nvSpPr>
            <p:cNvPr id="18" name="object 18"/>
            <p:cNvSpPr/>
            <p:nvPr/>
          </p:nvSpPr>
          <p:spPr>
            <a:xfrm>
              <a:off x="728662" y="3571874"/>
              <a:ext cx="7652384" cy="234950"/>
            </a:xfrm>
            <a:custGeom>
              <a:avLst/>
              <a:gdLst/>
              <a:ahLst/>
              <a:cxnLst/>
              <a:rect l="l" t="t" r="r" b="b"/>
              <a:pathLst>
                <a:path w="7652384" h="234950">
                  <a:moveTo>
                    <a:pt x="1842490" y="0"/>
                  </a:moveTo>
                  <a:lnTo>
                    <a:pt x="0" y="0"/>
                  </a:lnTo>
                  <a:lnTo>
                    <a:pt x="0" y="234327"/>
                  </a:lnTo>
                  <a:lnTo>
                    <a:pt x="1842490" y="234327"/>
                  </a:lnTo>
                  <a:lnTo>
                    <a:pt x="1842490" y="0"/>
                  </a:lnTo>
                  <a:close/>
                </a:path>
                <a:path w="7652384" h="234950">
                  <a:moveTo>
                    <a:pt x="7651978" y="0"/>
                  </a:moveTo>
                  <a:lnTo>
                    <a:pt x="2673527" y="0"/>
                  </a:lnTo>
                  <a:lnTo>
                    <a:pt x="2673527" y="234327"/>
                  </a:lnTo>
                  <a:lnTo>
                    <a:pt x="7651978" y="234327"/>
                  </a:lnTo>
                  <a:lnTo>
                    <a:pt x="765197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71160" y="3571872"/>
              <a:ext cx="831215" cy="234950"/>
            </a:xfrm>
            <a:custGeom>
              <a:avLst/>
              <a:gdLst/>
              <a:ahLst/>
              <a:cxnLst/>
              <a:rect l="l" t="t" r="r" b="b"/>
              <a:pathLst>
                <a:path w="831214" h="234950">
                  <a:moveTo>
                    <a:pt x="831042" y="0"/>
                  </a:moveTo>
                  <a:lnTo>
                    <a:pt x="0" y="0"/>
                  </a:lnTo>
                  <a:lnTo>
                    <a:pt x="0" y="234327"/>
                  </a:lnTo>
                  <a:lnTo>
                    <a:pt x="831042" y="234327"/>
                  </a:lnTo>
                  <a:lnTo>
                    <a:pt x="8310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30139" y="3526047"/>
            <a:ext cx="73787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30" dirty="0">
                <a:latin typeface="Courier New"/>
                <a:cs typeface="Courier New"/>
              </a:rPr>
              <a:t>SELECT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58460" y="3526047"/>
            <a:ext cx="453263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latin typeface="Courier New"/>
                <a:cs typeface="Courier New"/>
              </a:rPr>
              <a:t>Client.noClient,</a:t>
            </a:r>
            <a:r>
              <a:rPr sz="1600" spc="-9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nomClient,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spc="-35" dirty="0">
                <a:latin typeface="Courier New"/>
                <a:cs typeface="Courier New"/>
              </a:rPr>
              <a:t>noCommande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28662" y="3806199"/>
            <a:ext cx="7652384" cy="230504"/>
            <a:chOff x="728662" y="3806199"/>
            <a:chExt cx="7652384" cy="230504"/>
          </a:xfrm>
        </p:grpSpPr>
        <p:sp>
          <p:nvSpPr>
            <p:cNvPr id="23" name="object 23"/>
            <p:cNvSpPr/>
            <p:nvPr/>
          </p:nvSpPr>
          <p:spPr>
            <a:xfrm>
              <a:off x="728662" y="3806202"/>
              <a:ext cx="7652384" cy="230504"/>
            </a:xfrm>
            <a:custGeom>
              <a:avLst/>
              <a:gdLst/>
              <a:ahLst/>
              <a:cxnLst/>
              <a:rect l="l" t="t" r="r" b="b"/>
              <a:pathLst>
                <a:path w="7652384" h="230504">
                  <a:moveTo>
                    <a:pt x="2673642" y="0"/>
                  </a:moveTo>
                  <a:lnTo>
                    <a:pt x="0" y="0"/>
                  </a:lnTo>
                  <a:lnTo>
                    <a:pt x="0" y="230238"/>
                  </a:lnTo>
                  <a:lnTo>
                    <a:pt x="2673642" y="230238"/>
                  </a:lnTo>
                  <a:lnTo>
                    <a:pt x="2673642" y="0"/>
                  </a:lnTo>
                  <a:close/>
                </a:path>
                <a:path w="7652384" h="230504">
                  <a:moveTo>
                    <a:pt x="4572901" y="0"/>
                  </a:moveTo>
                  <a:lnTo>
                    <a:pt x="3267354" y="0"/>
                  </a:lnTo>
                  <a:lnTo>
                    <a:pt x="3267354" y="230238"/>
                  </a:lnTo>
                  <a:lnTo>
                    <a:pt x="4572901" y="230238"/>
                  </a:lnTo>
                  <a:lnTo>
                    <a:pt x="4572901" y="0"/>
                  </a:lnTo>
                  <a:close/>
                </a:path>
                <a:path w="7652384" h="230504">
                  <a:moveTo>
                    <a:pt x="7651978" y="0"/>
                  </a:moveTo>
                  <a:lnTo>
                    <a:pt x="5166626" y="0"/>
                  </a:lnTo>
                  <a:lnTo>
                    <a:pt x="5166626" y="230238"/>
                  </a:lnTo>
                  <a:lnTo>
                    <a:pt x="7651978" y="230238"/>
                  </a:lnTo>
                  <a:lnTo>
                    <a:pt x="765197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02304" y="3806202"/>
              <a:ext cx="2493010" cy="230504"/>
            </a:xfrm>
            <a:custGeom>
              <a:avLst/>
              <a:gdLst/>
              <a:ahLst/>
              <a:cxnLst/>
              <a:rect l="l" t="t" r="r" b="b"/>
              <a:pathLst>
                <a:path w="2493010" h="230504">
                  <a:moveTo>
                    <a:pt x="593712" y="0"/>
                  </a:moveTo>
                  <a:lnTo>
                    <a:pt x="0" y="0"/>
                  </a:lnTo>
                  <a:lnTo>
                    <a:pt x="0" y="230238"/>
                  </a:lnTo>
                  <a:lnTo>
                    <a:pt x="593712" y="230238"/>
                  </a:lnTo>
                  <a:lnTo>
                    <a:pt x="593712" y="0"/>
                  </a:lnTo>
                  <a:close/>
                </a:path>
                <a:path w="2493010" h="230504">
                  <a:moveTo>
                    <a:pt x="2492984" y="0"/>
                  </a:moveTo>
                  <a:lnTo>
                    <a:pt x="1899259" y="0"/>
                  </a:lnTo>
                  <a:lnTo>
                    <a:pt x="1899259" y="230238"/>
                  </a:lnTo>
                  <a:lnTo>
                    <a:pt x="2492984" y="230238"/>
                  </a:lnTo>
                  <a:lnTo>
                    <a:pt x="249298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30139" y="3760783"/>
            <a:ext cx="50038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30" dirty="0">
                <a:latin typeface="Courier New"/>
                <a:cs typeface="Courier New"/>
              </a:rPr>
              <a:t>FROM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58460" y="3760783"/>
            <a:ext cx="33496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latin typeface="Courier New"/>
                <a:cs typeface="Courier New"/>
              </a:rPr>
              <a:t>Client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AS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spc="-15" dirty="0">
                <a:latin typeface="Courier New"/>
                <a:cs typeface="Courier New"/>
              </a:rPr>
              <a:t>Cl,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Commande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AS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30" dirty="0">
                <a:latin typeface="Courier New"/>
                <a:cs typeface="Courier New"/>
              </a:rPr>
              <a:t>Co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8662" y="4036437"/>
            <a:ext cx="7652384" cy="234950"/>
          </a:xfrm>
          <a:custGeom>
            <a:avLst/>
            <a:gdLst/>
            <a:ahLst/>
            <a:cxnLst/>
            <a:rect l="l" t="t" r="r" b="b"/>
            <a:pathLst>
              <a:path w="7652384" h="234950">
                <a:moveTo>
                  <a:pt x="7651983" y="0"/>
                </a:moveTo>
                <a:lnTo>
                  <a:pt x="0" y="0"/>
                </a:lnTo>
                <a:lnTo>
                  <a:pt x="0" y="234736"/>
                </a:lnTo>
                <a:lnTo>
                  <a:pt x="7651983" y="234736"/>
                </a:lnTo>
                <a:lnTo>
                  <a:pt x="765198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30139" y="3991021"/>
            <a:ext cx="61912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30" dirty="0">
                <a:latin typeface="Courier New"/>
                <a:cs typeface="Courier New"/>
              </a:rPr>
              <a:t>WHERE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58460" y="3991021"/>
            <a:ext cx="2992120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latin typeface="Courier New"/>
                <a:cs typeface="Courier New"/>
              </a:rPr>
              <a:t>Cl.noClient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10" dirty="0">
                <a:latin typeface="Courier New"/>
                <a:cs typeface="Courier New"/>
              </a:rPr>
              <a:t>=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30" dirty="0">
                <a:latin typeface="Courier New"/>
                <a:cs typeface="Courier New"/>
              </a:rPr>
              <a:t>Co.noClient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76651" y="2924175"/>
            <a:ext cx="3456304" cy="2376805"/>
          </a:xfrm>
          <a:custGeom>
            <a:avLst/>
            <a:gdLst/>
            <a:ahLst/>
            <a:cxnLst/>
            <a:rect l="l" t="t" r="r" b="b"/>
            <a:pathLst>
              <a:path w="3456304" h="2376804">
                <a:moveTo>
                  <a:pt x="3240024" y="0"/>
                </a:moveTo>
                <a:lnTo>
                  <a:pt x="287274" y="2305050"/>
                </a:lnTo>
              </a:path>
              <a:path w="3456304" h="2376804">
                <a:moveTo>
                  <a:pt x="0" y="0"/>
                </a:moveTo>
                <a:lnTo>
                  <a:pt x="3455924" y="2376551"/>
                </a:lnTo>
              </a:path>
            </a:pathLst>
          </a:custGeom>
          <a:ln w="28575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2946400" y="509588"/>
            <a:ext cx="6197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/>
              <a:t>Thêta-produit</a:t>
            </a:r>
            <a:r>
              <a:rPr sz="4000" spc="15" dirty="0"/>
              <a:t> </a:t>
            </a:r>
            <a:r>
              <a:rPr sz="4000" spc="-80" dirty="0"/>
              <a:t>(thêta-jointure)</a:t>
            </a:r>
            <a:endParaRPr sz="4000" dirty="0"/>
          </a:p>
        </p:txBody>
      </p:sp>
      <p:sp>
        <p:nvSpPr>
          <p:cNvPr id="20" name="object 20"/>
          <p:cNvSpPr txBox="1"/>
          <p:nvPr/>
        </p:nvSpPr>
        <p:spPr>
          <a:xfrm>
            <a:off x="1596897" y="1376101"/>
            <a:ext cx="692594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toutes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combinaisons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possibles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lignes</a:t>
            </a:r>
            <a:endParaRPr sz="24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Client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10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Commande</a:t>
            </a:r>
            <a:endParaRPr sz="2400" dirty="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33437" y="3060695"/>
            <a:ext cx="7805420" cy="626110"/>
            <a:chOff x="833437" y="3060695"/>
            <a:chExt cx="7805420" cy="626110"/>
          </a:xfrm>
        </p:grpSpPr>
        <p:sp>
          <p:nvSpPr>
            <p:cNvPr id="22" name="object 22"/>
            <p:cNvSpPr/>
            <p:nvPr/>
          </p:nvSpPr>
          <p:spPr>
            <a:xfrm>
              <a:off x="833437" y="3060699"/>
              <a:ext cx="7805420" cy="626110"/>
            </a:xfrm>
            <a:custGeom>
              <a:avLst/>
              <a:gdLst/>
              <a:ahLst/>
              <a:cxnLst/>
              <a:rect l="l" t="t" r="r" b="b"/>
              <a:pathLst>
                <a:path w="7805420" h="626110">
                  <a:moveTo>
                    <a:pt x="7805052" y="0"/>
                  </a:moveTo>
                  <a:lnTo>
                    <a:pt x="0" y="0"/>
                  </a:lnTo>
                  <a:lnTo>
                    <a:pt x="0" y="207784"/>
                  </a:lnTo>
                  <a:lnTo>
                    <a:pt x="0" y="417410"/>
                  </a:lnTo>
                  <a:lnTo>
                    <a:pt x="0" y="625563"/>
                  </a:lnTo>
                  <a:lnTo>
                    <a:pt x="555040" y="625563"/>
                  </a:lnTo>
                  <a:lnTo>
                    <a:pt x="555040" y="417410"/>
                  </a:lnTo>
                  <a:lnTo>
                    <a:pt x="1950440" y="417410"/>
                  </a:lnTo>
                  <a:lnTo>
                    <a:pt x="1950440" y="625563"/>
                  </a:lnTo>
                  <a:lnTo>
                    <a:pt x="2914307" y="625563"/>
                  </a:lnTo>
                  <a:lnTo>
                    <a:pt x="2914307" y="417410"/>
                  </a:lnTo>
                  <a:lnTo>
                    <a:pt x="3450856" y="417410"/>
                  </a:lnTo>
                  <a:lnTo>
                    <a:pt x="3450856" y="625563"/>
                  </a:lnTo>
                  <a:lnTo>
                    <a:pt x="7805052" y="625563"/>
                  </a:lnTo>
                  <a:lnTo>
                    <a:pt x="7805052" y="417410"/>
                  </a:lnTo>
                  <a:lnTo>
                    <a:pt x="7805052" y="207784"/>
                  </a:lnTo>
                  <a:lnTo>
                    <a:pt x="780505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8478" y="3478110"/>
              <a:ext cx="2896235" cy="208279"/>
            </a:xfrm>
            <a:custGeom>
              <a:avLst/>
              <a:gdLst/>
              <a:ahLst/>
              <a:cxnLst/>
              <a:rect l="l" t="t" r="r" b="b"/>
              <a:pathLst>
                <a:path w="2896235" h="208279">
                  <a:moveTo>
                    <a:pt x="1395399" y="0"/>
                  </a:moveTo>
                  <a:lnTo>
                    <a:pt x="0" y="0"/>
                  </a:lnTo>
                  <a:lnTo>
                    <a:pt x="0" y="208153"/>
                  </a:lnTo>
                  <a:lnTo>
                    <a:pt x="1395399" y="208153"/>
                  </a:lnTo>
                  <a:lnTo>
                    <a:pt x="1395399" y="0"/>
                  </a:lnTo>
                  <a:close/>
                </a:path>
                <a:path w="2896235" h="208279">
                  <a:moveTo>
                    <a:pt x="2895816" y="0"/>
                  </a:moveTo>
                  <a:lnTo>
                    <a:pt x="2359266" y="0"/>
                  </a:lnTo>
                  <a:lnTo>
                    <a:pt x="2359266" y="208153"/>
                  </a:lnTo>
                  <a:lnTo>
                    <a:pt x="2895816" y="208153"/>
                  </a:lnTo>
                  <a:lnTo>
                    <a:pt x="289581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75786" y="3022297"/>
            <a:ext cx="6605270" cy="663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89"/>
              </a:lnSpc>
              <a:spcBef>
                <a:spcPts val="95"/>
              </a:spcBef>
              <a:tabLst>
                <a:tab pos="1122680" algn="l"/>
              </a:tabLst>
            </a:pPr>
            <a:r>
              <a:rPr sz="1450" spc="-25" dirty="0">
                <a:latin typeface="Courier New"/>
                <a:cs typeface="Courier New"/>
              </a:rPr>
              <a:t>SELECT	</a:t>
            </a:r>
            <a:r>
              <a:rPr sz="1450" i="1" spc="-30" dirty="0">
                <a:latin typeface="Courier New"/>
                <a:cs typeface="Courier New"/>
              </a:rPr>
              <a:t>Client.noClient</a:t>
            </a:r>
            <a:r>
              <a:rPr sz="1450" spc="-30" dirty="0">
                <a:latin typeface="Courier New"/>
                <a:cs typeface="Courier New"/>
              </a:rPr>
              <a:t>,</a:t>
            </a:r>
            <a:r>
              <a:rPr sz="1450" spc="-70" dirty="0">
                <a:latin typeface="Courier New"/>
                <a:cs typeface="Courier New"/>
              </a:rPr>
              <a:t> </a:t>
            </a:r>
            <a:r>
              <a:rPr sz="1450" i="1" spc="-30" dirty="0">
                <a:latin typeface="Courier New"/>
                <a:cs typeface="Courier New"/>
              </a:rPr>
              <a:t>nomClient,</a:t>
            </a:r>
            <a:r>
              <a:rPr sz="1450" i="1" spc="-50" dirty="0">
                <a:latin typeface="Courier New"/>
                <a:cs typeface="Courier New"/>
              </a:rPr>
              <a:t> </a:t>
            </a:r>
            <a:r>
              <a:rPr sz="1450" i="1" spc="-30" dirty="0">
                <a:latin typeface="Courier New"/>
                <a:cs typeface="Courier New"/>
              </a:rPr>
              <a:t>noTéléphone,</a:t>
            </a:r>
            <a:r>
              <a:rPr sz="1450" i="1" spc="-50" dirty="0">
                <a:latin typeface="Courier New"/>
                <a:cs typeface="Courier New"/>
              </a:rPr>
              <a:t> </a:t>
            </a:r>
            <a:r>
              <a:rPr sz="1450" i="1" spc="-30" dirty="0">
                <a:latin typeface="Courier New"/>
                <a:cs typeface="Courier New"/>
              </a:rPr>
              <a:t>noCommande</a:t>
            </a:r>
            <a:endParaRPr sz="1450">
              <a:latin typeface="Courier New"/>
              <a:cs typeface="Courier New"/>
            </a:endParaRPr>
          </a:p>
          <a:p>
            <a:pPr marL="12700" marR="3688079">
              <a:lnSpc>
                <a:spcPts val="1650"/>
              </a:lnSpc>
              <a:spcBef>
                <a:spcPts val="80"/>
              </a:spcBef>
              <a:tabLst>
                <a:tab pos="1122680" algn="l"/>
              </a:tabLst>
            </a:pPr>
            <a:r>
              <a:rPr sz="1450" spc="-25" dirty="0">
                <a:latin typeface="Courier New"/>
                <a:cs typeface="Courier New"/>
              </a:rPr>
              <a:t>FROM	Client, </a:t>
            </a:r>
            <a:r>
              <a:rPr sz="1450" spc="-30" dirty="0">
                <a:latin typeface="Courier New"/>
                <a:cs typeface="Courier New"/>
              </a:rPr>
              <a:t>Commande </a:t>
            </a:r>
            <a:r>
              <a:rPr sz="1450" spc="-860" dirty="0">
                <a:latin typeface="Courier New"/>
                <a:cs typeface="Courier New"/>
              </a:rPr>
              <a:t> </a:t>
            </a:r>
            <a:r>
              <a:rPr sz="1450" spc="-25" dirty="0">
                <a:latin typeface="Courier New"/>
                <a:cs typeface="Courier New"/>
              </a:rPr>
              <a:t>WHERE</a:t>
            </a:r>
            <a:r>
              <a:rPr sz="1450" spc="-75" dirty="0">
                <a:latin typeface="Courier New"/>
                <a:cs typeface="Courier New"/>
              </a:rPr>
              <a:t> </a:t>
            </a:r>
            <a:r>
              <a:rPr sz="1450" spc="-25" dirty="0">
                <a:latin typeface="Courier New"/>
                <a:cs typeface="Courier New"/>
              </a:rPr>
              <a:t>Client.</a:t>
            </a:r>
            <a:r>
              <a:rPr sz="1450" spc="-65" dirty="0">
                <a:latin typeface="Courier New"/>
                <a:cs typeface="Courier New"/>
              </a:rPr>
              <a:t> </a:t>
            </a:r>
            <a:r>
              <a:rPr sz="1450" spc="-30" dirty="0">
                <a:latin typeface="Courier New"/>
                <a:cs typeface="Courier New"/>
              </a:rPr>
              <a:t>noClient</a:t>
            </a:r>
            <a:r>
              <a:rPr sz="1450" spc="-75" dirty="0">
                <a:latin typeface="Courier New"/>
                <a:cs typeface="Courier New"/>
              </a:rPr>
              <a:t> </a:t>
            </a:r>
            <a:r>
              <a:rPr sz="1450" spc="5" dirty="0">
                <a:latin typeface="Courier New"/>
                <a:cs typeface="Courier New"/>
              </a:rPr>
              <a:t>=</a:t>
            </a:r>
            <a:r>
              <a:rPr sz="1450" spc="-70" dirty="0">
                <a:latin typeface="Courier New"/>
                <a:cs typeface="Courier New"/>
              </a:rPr>
              <a:t> </a:t>
            </a:r>
            <a:r>
              <a:rPr sz="1450" spc="-30" dirty="0">
                <a:latin typeface="Courier New"/>
                <a:cs typeface="Courier New"/>
              </a:rPr>
              <a:t>10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1962" y="5583237"/>
            <a:ext cx="8221980" cy="1027430"/>
            <a:chOff x="461962" y="5583237"/>
            <a:chExt cx="8221980" cy="1027430"/>
          </a:xfrm>
        </p:grpSpPr>
        <p:sp>
          <p:nvSpPr>
            <p:cNvPr id="26" name="object 26"/>
            <p:cNvSpPr/>
            <p:nvPr/>
          </p:nvSpPr>
          <p:spPr>
            <a:xfrm>
              <a:off x="468312" y="5589587"/>
              <a:ext cx="8209280" cy="1014730"/>
            </a:xfrm>
            <a:custGeom>
              <a:avLst/>
              <a:gdLst/>
              <a:ahLst/>
              <a:cxnLst/>
              <a:rect l="l" t="t" r="r" b="b"/>
              <a:pathLst>
                <a:path w="8209280" h="1014729">
                  <a:moveTo>
                    <a:pt x="8208899" y="0"/>
                  </a:moveTo>
                  <a:lnTo>
                    <a:pt x="0" y="0"/>
                  </a:lnTo>
                  <a:lnTo>
                    <a:pt x="0" y="1014412"/>
                  </a:lnTo>
                  <a:lnTo>
                    <a:pt x="8208899" y="1014412"/>
                  </a:lnTo>
                  <a:lnTo>
                    <a:pt x="8208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8312" y="5589587"/>
              <a:ext cx="8209280" cy="1014730"/>
            </a:xfrm>
            <a:custGeom>
              <a:avLst/>
              <a:gdLst/>
              <a:ahLst/>
              <a:cxnLst/>
              <a:rect l="l" t="t" r="r" b="b"/>
              <a:pathLst>
                <a:path w="8209280" h="1014729">
                  <a:moveTo>
                    <a:pt x="0" y="1014412"/>
                  </a:moveTo>
                  <a:lnTo>
                    <a:pt x="8208899" y="1014412"/>
                  </a:lnTo>
                  <a:lnTo>
                    <a:pt x="8208899" y="0"/>
                  </a:lnTo>
                  <a:lnTo>
                    <a:pt x="0" y="0"/>
                  </a:lnTo>
                  <a:lnTo>
                    <a:pt x="0" y="101441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4517" y="5662066"/>
            <a:ext cx="6062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04" baseline="11574" dirty="0">
                <a:latin typeface="Times New Roman"/>
                <a:cs typeface="Times New Roman"/>
              </a:rPr>
              <a:t>Algèbre</a:t>
            </a:r>
            <a:r>
              <a:rPr sz="3600" spc="-15" baseline="11574" dirty="0">
                <a:latin typeface="Times New Roman"/>
                <a:cs typeface="Times New Roman"/>
              </a:rPr>
              <a:t> </a:t>
            </a:r>
            <a:r>
              <a:rPr sz="3600" spc="-82" baseline="11574" dirty="0">
                <a:latin typeface="Times New Roman"/>
                <a:cs typeface="Times New Roman"/>
              </a:rPr>
              <a:t>relationnelle</a:t>
            </a:r>
            <a:r>
              <a:rPr sz="3600" spc="30" baseline="11574" dirty="0">
                <a:latin typeface="Times New Roman"/>
                <a:cs typeface="Times New Roman"/>
              </a:rPr>
              <a:t> </a:t>
            </a:r>
            <a:r>
              <a:rPr sz="3600" spc="-217" baseline="11574" dirty="0">
                <a:latin typeface="Times New Roman"/>
                <a:cs typeface="Times New Roman"/>
              </a:rPr>
              <a:t>:</a:t>
            </a:r>
            <a:r>
              <a:rPr sz="3600" spc="60" baseline="11574" dirty="0">
                <a:latin typeface="Times New Roman"/>
                <a:cs typeface="Times New Roman"/>
              </a:rPr>
              <a:t> </a:t>
            </a:r>
            <a:r>
              <a:rPr sz="3000" baseline="13888" dirty="0">
                <a:latin typeface="Symbol"/>
                <a:cs typeface="Symbol"/>
              </a:rPr>
              <a:t></a:t>
            </a:r>
            <a:r>
              <a:rPr sz="3000" spc="15" baseline="13888" dirty="0">
                <a:latin typeface="Times New Roman"/>
                <a:cs typeface="Times New Roman"/>
              </a:rPr>
              <a:t> </a:t>
            </a:r>
            <a:r>
              <a:rPr sz="1300" i="1" spc="-85" dirty="0">
                <a:latin typeface="Times New Roman"/>
                <a:cs typeface="Times New Roman"/>
              </a:rPr>
              <a:t>Client.noClient</a:t>
            </a:r>
            <a:r>
              <a:rPr sz="1300" spc="-85" dirty="0">
                <a:latin typeface="Times New Roman"/>
                <a:cs typeface="Times New Roman"/>
              </a:rPr>
              <a:t>,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i="1" spc="-95" dirty="0">
                <a:latin typeface="Times New Roman"/>
                <a:cs typeface="Times New Roman"/>
              </a:rPr>
              <a:t>nomClient,</a:t>
            </a:r>
            <a:r>
              <a:rPr sz="1300" i="1" spc="60" dirty="0">
                <a:latin typeface="Times New Roman"/>
                <a:cs typeface="Times New Roman"/>
              </a:rPr>
              <a:t> </a:t>
            </a:r>
            <a:r>
              <a:rPr sz="1300" i="1" spc="-120" dirty="0">
                <a:latin typeface="Times New Roman"/>
                <a:cs typeface="Times New Roman"/>
              </a:rPr>
              <a:t>noTéléphone,</a:t>
            </a:r>
            <a:r>
              <a:rPr sz="1300" i="1" spc="50" dirty="0">
                <a:latin typeface="Times New Roman"/>
                <a:cs typeface="Times New Roman"/>
              </a:rPr>
              <a:t> </a:t>
            </a:r>
            <a:r>
              <a:rPr sz="1300" i="1" spc="-125" dirty="0">
                <a:latin typeface="Times New Roman"/>
                <a:cs typeface="Times New Roman"/>
              </a:rPr>
              <a:t>noCommande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74342" y="6148222"/>
            <a:ext cx="709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Times New Roman"/>
                <a:cs typeface="Times New Roman"/>
              </a:rPr>
              <a:t>(</a:t>
            </a:r>
            <a:r>
              <a:rPr sz="2400" i="1" spc="-165" dirty="0">
                <a:latin typeface="Times New Roman"/>
                <a:cs typeface="Times New Roman"/>
              </a:rPr>
              <a:t>Client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01341" y="6222898"/>
            <a:ext cx="234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imes New Roman"/>
                <a:cs typeface="Times New Roman"/>
              </a:rPr>
              <a:t>noClient=10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3600" i="1" spc="-345" baseline="13888" dirty="0">
                <a:latin typeface="Times New Roman"/>
                <a:cs typeface="Times New Roman"/>
              </a:rPr>
              <a:t>Commande)</a:t>
            </a:r>
            <a:endParaRPr sz="3600" baseline="13888">
              <a:latin typeface="Times New Roman"/>
              <a:cs typeface="Times New Roman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76300" y="3943372"/>
          <a:ext cx="7734298" cy="832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861">
                <a:tc gridSpan="7">
                  <a:txBody>
                    <a:bodyPr/>
                    <a:lstStyle/>
                    <a:p>
                      <a:pPr marL="545465">
                        <a:lnSpc>
                          <a:spcPts val="1560"/>
                        </a:lnSpc>
                        <a:tabLst>
                          <a:tab pos="1637030" algn="l"/>
                        </a:tabLst>
                      </a:pPr>
                      <a:r>
                        <a:rPr sz="1450" spc="-4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450" i="1" spc="-40" dirty="0">
                          <a:latin typeface="Courier New"/>
                          <a:cs typeface="Courier New"/>
                        </a:rPr>
                        <a:t>Client.noClient</a:t>
                      </a:r>
                      <a:r>
                        <a:rPr sz="1450" spc="-4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450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50" i="1" spc="-40" dirty="0">
                          <a:latin typeface="Courier New"/>
                          <a:cs typeface="Courier New"/>
                        </a:rPr>
                        <a:t>nomClient,</a:t>
                      </a:r>
                      <a:r>
                        <a:rPr sz="1450" i="1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50" i="1" spc="-45" dirty="0">
                          <a:latin typeface="Courier New"/>
                          <a:cs typeface="Courier New"/>
                        </a:rPr>
                        <a:t>noTéléphone,</a:t>
                      </a:r>
                      <a:r>
                        <a:rPr sz="1450" i="1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50" i="1" spc="-45" dirty="0">
                          <a:latin typeface="Courier New"/>
                          <a:cs typeface="Courier New"/>
                        </a:rPr>
                        <a:t>noCommande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095">
                <a:tc gridSpan="3">
                  <a:txBody>
                    <a:bodyPr/>
                    <a:lstStyle/>
                    <a:p>
                      <a:pPr marL="545465">
                        <a:lnSpc>
                          <a:spcPts val="1560"/>
                        </a:lnSpc>
                        <a:tabLst>
                          <a:tab pos="1637030" algn="l"/>
                        </a:tabLst>
                      </a:pPr>
                      <a:r>
                        <a:rPr sz="1450" spc="-3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450" spc="-45" dirty="0">
                          <a:latin typeface="Courier New"/>
                          <a:cs typeface="Courier New"/>
                        </a:rPr>
                        <a:t>Client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560"/>
                        </a:lnSpc>
                      </a:pPr>
                      <a:r>
                        <a:rPr sz="1450" spc="-35" dirty="0">
                          <a:latin typeface="Courier New"/>
                          <a:cs typeface="Courier New"/>
                        </a:rPr>
                        <a:t>JOIN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5410">
                        <a:lnSpc>
                          <a:spcPts val="1560"/>
                        </a:lnSpc>
                      </a:pPr>
                      <a:r>
                        <a:rPr sz="1450" spc="-40" dirty="0">
                          <a:latin typeface="Courier New"/>
                          <a:cs typeface="Courier New"/>
                        </a:rPr>
                        <a:t>Commande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60"/>
                        </a:lnSpc>
                      </a:pPr>
                      <a:r>
                        <a:rPr sz="1450" spc="-25" dirty="0"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145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50" spc="-45" dirty="0">
                          <a:latin typeface="Courier New"/>
                          <a:cs typeface="Courier New"/>
                        </a:rPr>
                        <a:t>Client.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560"/>
                        </a:lnSpc>
                      </a:pPr>
                      <a:r>
                        <a:rPr sz="1450" i="1" spc="-35" dirty="0">
                          <a:latin typeface="Courier New"/>
                          <a:cs typeface="Courier New"/>
                        </a:rPr>
                        <a:t>noClie</a:t>
                      </a:r>
                      <a:r>
                        <a:rPr sz="1450" i="1" spc="-5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450" i="1" dirty="0">
                          <a:latin typeface="Courier New"/>
                          <a:cs typeface="Courier New"/>
                        </a:rPr>
                        <a:t>t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5410">
                        <a:lnSpc>
                          <a:spcPts val="1560"/>
                        </a:lnSpc>
                      </a:pPr>
                      <a:r>
                        <a:rPr sz="1450" spc="-1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450" spc="-1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50" spc="-45" dirty="0">
                          <a:latin typeface="Courier New"/>
                          <a:cs typeface="Courier New"/>
                        </a:rPr>
                        <a:t>10</a:t>
                      </a:r>
                      <a:endParaRPr sz="1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904875" y="4799076"/>
          <a:ext cx="7639682" cy="603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64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0551">
                <a:tc gridSpan="7">
                  <a:txBody>
                    <a:bodyPr/>
                    <a:lstStyle/>
                    <a:p>
                      <a:pPr marL="537845">
                        <a:lnSpc>
                          <a:spcPts val="1480"/>
                        </a:lnSpc>
                        <a:tabLst>
                          <a:tab pos="1614170" algn="l"/>
                        </a:tabLst>
                      </a:pPr>
                      <a:r>
                        <a:rPr sz="1400" spc="-2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400" i="1" spc="-20" dirty="0">
                          <a:latin typeface="Courier New"/>
                          <a:cs typeface="Courier New"/>
                        </a:rPr>
                        <a:t>Client.noClient</a:t>
                      </a:r>
                      <a:r>
                        <a:rPr sz="1400" spc="-2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4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i="1" spc="-25" dirty="0">
                          <a:latin typeface="Courier New"/>
                          <a:cs typeface="Courier New"/>
                        </a:rPr>
                        <a:t>nomClient,</a:t>
                      </a:r>
                      <a:r>
                        <a:rPr sz="1400" i="1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i="1" spc="-25" dirty="0">
                          <a:latin typeface="Courier New"/>
                          <a:cs typeface="Courier New"/>
                        </a:rPr>
                        <a:t>noTéléphone,</a:t>
                      </a:r>
                      <a:r>
                        <a:rPr sz="1400" i="1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i="1" spc="-25" dirty="0">
                          <a:latin typeface="Courier New"/>
                          <a:cs typeface="Courier New"/>
                        </a:rPr>
                        <a:t>noCommande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27">
                <a:tc gridSpan="3">
                  <a:txBody>
                    <a:bodyPr/>
                    <a:lstStyle/>
                    <a:p>
                      <a:pPr marL="537845">
                        <a:lnSpc>
                          <a:spcPts val="1480"/>
                        </a:lnSpc>
                        <a:tabLst>
                          <a:tab pos="1614170" algn="l"/>
                        </a:tabLst>
                      </a:pPr>
                      <a:r>
                        <a:rPr sz="1400" spc="-1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Client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</a:pPr>
                      <a:r>
                        <a:rPr sz="1400" spc="-30" dirty="0">
                          <a:latin typeface="Courier New"/>
                          <a:cs typeface="Courier New"/>
                        </a:rPr>
                        <a:t>JOIN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03505">
                        <a:lnSpc>
                          <a:spcPts val="1480"/>
                        </a:lnSpc>
                      </a:pPr>
                      <a:r>
                        <a:rPr sz="1400" spc="-20" dirty="0">
                          <a:latin typeface="Courier New"/>
                          <a:cs typeface="Courier New"/>
                        </a:rPr>
                        <a:t>Commande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9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</a:pPr>
                      <a:r>
                        <a:rPr sz="1400" spc="-20" dirty="0">
                          <a:latin typeface="Courier New"/>
                          <a:cs typeface="Courier New"/>
                        </a:rPr>
                        <a:t>USING</a:t>
                      </a:r>
                      <a:r>
                        <a:rPr sz="14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5" dirty="0">
                          <a:latin typeface="Courier New"/>
                          <a:cs typeface="Courier New"/>
                        </a:rPr>
                        <a:t>(Client.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</a:pPr>
                      <a:r>
                        <a:rPr sz="1400" i="1" spc="-30" dirty="0">
                          <a:latin typeface="Courier New"/>
                          <a:cs typeface="Courier New"/>
                        </a:rPr>
                        <a:t>no</a:t>
                      </a:r>
                      <a:r>
                        <a:rPr sz="1400" i="1" spc="-45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400" i="1" spc="-30" dirty="0">
                          <a:latin typeface="Courier New"/>
                          <a:cs typeface="Courier New"/>
                        </a:rPr>
                        <a:t>lien</a:t>
                      </a:r>
                      <a:r>
                        <a:rPr sz="1400" i="1" dirty="0">
                          <a:latin typeface="Courier New"/>
                          <a:cs typeface="Courier New"/>
                        </a:rPr>
                        <a:t>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480"/>
                        </a:lnSpc>
                      </a:pPr>
                      <a:r>
                        <a:rPr sz="1400" spc="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4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5" dirty="0">
                          <a:latin typeface="Courier New"/>
                          <a:cs typeface="Courier New"/>
                        </a:rPr>
                        <a:t>10)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2266924" y="6306692"/>
            <a:ext cx="283210" cy="218440"/>
          </a:xfrm>
          <a:custGeom>
            <a:avLst/>
            <a:gdLst/>
            <a:ahLst/>
            <a:cxnLst/>
            <a:rect l="l" t="t" r="r" b="b"/>
            <a:pathLst>
              <a:path w="283210" h="218440">
                <a:moveTo>
                  <a:pt x="283133" y="15671"/>
                </a:moveTo>
                <a:lnTo>
                  <a:pt x="277888" y="9232"/>
                </a:lnTo>
                <a:lnTo>
                  <a:pt x="275691" y="9232"/>
                </a:lnTo>
                <a:lnTo>
                  <a:pt x="272427" y="2324"/>
                </a:lnTo>
                <a:lnTo>
                  <a:pt x="265252" y="0"/>
                </a:lnTo>
                <a:lnTo>
                  <a:pt x="259689" y="3975"/>
                </a:lnTo>
                <a:lnTo>
                  <a:pt x="259689" y="37261"/>
                </a:lnTo>
                <a:lnTo>
                  <a:pt x="259689" y="175526"/>
                </a:lnTo>
                <a:lnTo>
                  <a:pt x="162801" y="106400"/>
                </a:lnTo>
                <a:lnTo>
                  <a:pt x="259689" y="37261"/>
                </a:lnTo>
                <a:lnTo>
                  <a:pt x="259689" y="3975"/>
                </a:lnTo>
                <a:lnTo>
                  <a:pt x="139471" y="89750"/>
                </a:lnTo>
                <a:lnTo>
                  <a:pt x="116141" y="73113"/>
                </a:lnTo>
                <a:lnTo>
                  <a:pt x="116141" y="106400"/>
                </a:lnTo>
                <a:lnTo>
                  <a:pt x="25120" y="171348"/>
                </a:lnTo>
                <a:lnTo>
                  <a:pt x="25120" y="41452"/>
                </a:lnTo>
                <a:lnTo>
                  <a:pt x="116141" y="106400"/>
                </a:lnTo>
                <a:lnTo>
                  <a:pt x="116141" y="73113"/>
                </a:lnTo>
                <a:lnTo>
                  <a:pt x="24460" y="7683"/>
                </a:lnTo>
                <a:lnTo>
                  <a:pt x="19875" y="2044"/>
                </a:lnTo>
                <a:lnTo>
                  <a:pt x="16560" y="2044"/>
                </a:lnTo>
                <a:lnTo>
                  <a:pt x="13690" y="0"/>
                </a:lnTo>
                <a:lnTo>
                  <a:pt x="7366" y="2044"/>
                </a:lnTo>
                <a:lnTo>
                  <a:pt x="6921" y="2044"/>
                </a:lnTo>
                <a:lnTo>
                  <a:pt x="6756" y="2247"/>
                </a:lnTo>
                <a:lnTo>
                  <a:pt x="6515" y="2324"/>
                </a:lnTo>
                <a:lnTo>
                  <a:pt x="6261" y="2844"/>
                </a:lnTo>
                <a:lnTo>
                  <a:pt x="1663" y="8483"/>
                </a:lnTo>
                <a:lnTo>
                  <a:pt x="1663" y="12573"/>
                </a:lnTo>
                <a:lnTo>
                  <a:pt x="0" y="16078"/>
                </a:lnTo>
                <a:lnTo>
                  <a:pt x="1663" y="23774"/>
                </a:lnTo>
                <a:lnTo>
                  <a:pt x="1663" y="189014"/>
                </a:lnTo>
                <a:lnTo>
                  <a:pt x="0" y="196710"/>
                </a:lnTo>
                <a:lnTo>
                  <a:pt x="1663" y="200228"/>
                </a:lnTo>
                <a:lnTo>
                  <a:pt x="1663" y="204292"/>
                </a:lnTo>
                <a:lnTo>
                  <a:pt x="6273" y="209969"/>
                </a:lnTo>
                <a:lnTo>
                  <a:pt x="6515" y="210451"/>
                </a:lnTo>
                <a:lnTo>
                  <a:pt x="6743" y="210527"/>
                </a:lnTo>
                <a:lnTo>
                  <a:pt x="6921" y="210743"/>
                </a:lnTo>
                <a:lnTo>
                  <a:pt x="7404" y="210743"/>
                </a:lnTo>
                <a:lnTo>
                  <a:pt x="13690" y="212788"/>
                </a:lnTo>
                <a:lnTo>
                  <a:pt x="16548" y="210743"/>
                </a:lnTo>
                <a:lnTo>
                  <a:pt x="19875" y="210743"/>
                </a:lnTo>
                <a:lnTo>
                  <a:pt x="24447" y="205117"/>
                </a:lnTo>
                <a:lnTo>
                  <a:pt x="139471" y="123050"/>
                </a:lnTo>
                <a:lnTo>
                  <a:pt x="259689" y="208826"/>
                </a:lnTo>
                <a:lnTo>
                  <a:pt x="259689" y="211493"/>
                </a:lnTo>
                <a:lnTo>
                  <a:pt x="264934" y="217932"/>
                </a:lnTo>
                <a:lnTo>
                  <a:pt x="277888" y="217932"/>
                </a:lnTo>
                <a:lnTo>
                  <a:pt x="283133" y="211493"/>
                </a:lnTo>
                <a:lnTo>
                  <a:pt x="283133" y="23622"/>
                </a:lnTo>
                <a:lnTo>
                  <a:pt x="283133" y="15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228600"/>
            <a:ext cx="4581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4" dirty="0"/>
              <a:t>Jointure</a:t>
            </a:r>
            <a:r>
              <a:rPr sz="4300" spc="15" dirty="0"/>
              <a:t> </a:t>
            </a:r>
            <a:r>
              <a:rPr sz="4300" spc="-155" dirty="0"/>
              <a:t>naturelle</a:t>
            </a:r>
            <a:r>
              <a:rPr sz="4300" spc="50" dirty="0"/>
              <a:t> </a:t>
            </a:r>
            <a:r>
              <a:rPr sz="4300" spc="5" dirty="0"/>
              <a:t>(*)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718756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toutes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informations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sujet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leurs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i="1" spc="-185" dirty="0">
                <a:latin typeface="Trebuchet MS"/>
                <a:cs typeface="Trebuchet MS"/>
              </a:rPr>
              <a:t>Commandes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8975" y="2990831"/>
            <a:ext cx="7913370" cy="656590"/>
            <a:chOff x="688975" y="2990831"/>
            <a:chExt cx="7913370" cy="656590"/>
          </a:xfrm>
        </p:grpSpPr>
        <p:sp>
          <p:nvSpPr>
            <p:cNvPr id="18" name="object 18"/>
            <p:cNvSpPr/>
            <p:nvPr/>
          </p:nvSpPr>
          <p:spPr>
            <a:xfrm>
              <a:off x="688975" y="2990837"/>
              <a:ext cx="7913370" cy="656590"/>
            </a:xfrm>
            <a:custGeom>
              <a:avLst/>
              <a:gdLst/>
              <a:ahLst/>
              <a:cxnLst/>
              <a:rect l="l" t="t" r="r" b="b"/>
              <a:pathLst>
                <a:path w="7913370" h="656589">
                  <a:moveTo>
                    <a:pt x="7912963" y="0"/>
                  </a:moveTo>
                  <a:lnTo>
                    <a:pt x="0" y="0"/>
                  </a:lnTo>
                  <a:lnTo>
                    <a:pt x="0" y="219989"/>
                  </a:lnTo>
                  <a:lnTo>
                    <a:pt x="0" y="436524"/>
                  </a:lnTo>
                  <a:lnTo>
                    <a:pt x="0" y="656513"/>
                  </a:lnTo>
                  <a:lnTo>
                    <a:pt x="580491" y="656513"/>
                  </a:lnTo>
                  <a:lnTo>
                    <a:pt x="580491" y="436524"/>
                  </a:lnTo>
                  <a:lnTo>
                    <a:pt x="5664949" y="436524"/>
                  </a:lnTo>
                  <a:lnTo>
                    <a:pt x="5664949" y="656513"/>
                  </a:lnTo>
                  <a:lnTo>
                    <a:pt x="7912963" y="656513"/>
                  </a:lnTo>
                  <a:lnTo>
                    <a:pt x="7912963" y="436524"/>
                  </a:lnTo>
                  <a:lnTo>
                    <a:pt x="7912963" y="219989"/>
                  </a:lnTo>
                  <a:lnTo>
                    <a:pt x="791296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9467" y="3427356"/>
              <a:ext cx="5085080" cy="220345"/>
            </a:xfrm>
            <a:custGeom>
              <a:avLst/>
              <a:gdLst/>
              <a:ahLst/>
              <a:cxnLst/>
              <a:rect l="l" t="t" r="r" b="b"/>
              <a:pathLst>
                <a:path w="5085080" h="220345">
                  <a:moveTo>
                    <a:pt x="5084466" y="0"/>
                  </a:moveTo>
                  <a:lnTo>
                    <a:pt x="0" y="0"/>
                  </a:lnTo>
                  <a:lnTo>
                    <a:pt x="0" y="219987"/>
                  </a:lnTo>
                  <a:lnTo>
                    <a:pt x="5084466" y="219987"/>
                  </a:lnTo>
                  <a:lnTo>
                    <a:pt x="508446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56767" y="2947087"/>
            <a:ext cx="6903084" cy="694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770"/>
              </a:lnSpc>
              <a:spcBef>
                <a:spcPts val="120"/>
              </a:spcBef>
              <a:tabLst>
                <a:tab pos="1173480" algn="l"/>
              </a:tabLst>
            </a:pPr>
            <a:r>
              <a:rPr sz="1500" spc="-15" dirty="0">
                <a:latin typeface="Courier New"/>
                <a:cs typeface="Courier New"/>
              </a:rPr>
              <a:t>SELECT	</a:t>
            </a:r>
            <a:r>
              <a:rPr sz="1500" i="1" spc="-20" dirty="0">
                <a:latin typeface="Courier New"/>
                <a:cs typeface="Courier New"/>
              </a:rPr>
              <a:t>Client.noClient</a:t>
            </a:r>
            <a:r>
              <a:rPr sz="1500" spc="-20" dirty="0">
                <a:latin typeface="Courier New"/>
                <a:cs typeface="Courier New"/>
              </a:rPr>
              <a:t>,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i="1" spc="-20" dirty="0">
                <a:latin typeface="Courier New"/>
                <a:cs typeface="Courier New"/>
              </a:rPr>
              <a:t>nomClient,</a:t>
            </a:r>
            <a:r>
              <a:rPr sz="1500" i="1" spc="-50" dirty="0">
                <a:latin typeface="Courier New"/>
                <a:cs typeface="Courier New"/>
              </a:rPr>
              <a:t> </a:t>
            </a:r>
            <a:r>
              <a:rPr sz="1500" i="1" spc="-20" dirty="0">
                <a:latin typeface="Courier New"/>
                <a:cs typeface="Courier New"/>
              </a:rPr>
              <a:t>noTéléphone,</a:t>
            </a:r>
            <a:r>
              <a:rPr sz="1500" i="1" spc="-50" dirty="0">
                <a:latin typeface="Courier New"/>
                <a:cs typeface="Courier New"/>
              </a:rPr>
              <a:t> </a:t>
            </a:r>
            <a:r>
              <a:rPr sz="1500" i="1" spc="-20" dirty="0">
                <a:latin typeface="Courier New"/>
                <a:cs typeface="Courier New"/>
              </a:rPr>
              <a:t>noCommande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20"/>
              </a:lnSpc>
              <a:tabLst>
                <a:tab pos="1173480" algn="l"/>
              </a:tabLst>
            </a:pPr>
            <a:r>
              <a:rPr sz="1500" spc="-10" dirty="0">
                <a:latin typeface="Courier New"/>
                <a:cs typeface="Courier New"/>
              </a:rPr>
              <a:t>FROM	</a:t>
            </a:r>
            <a:r>
              <a:rPr sz="1500" spc="-15" dirty="0">
                <a:latin typeface="Courier New"/>
                <a:cs typeface="Courier New"/>
              </a:rPr>
              <a:t>Client,</a:t>
            </a:r>
            <a:r>
              <a:rPr sz="1500" spc="-114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Commande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50"/>
              </a:lnSpc>
              <a:tabLst>
                <a:tab pos="1173480" algn="l"/>
              </a:tabLst>
            </a:pPr>
            <a:r>
              <a:rPr sz="1500" spc="-15" dirty="0">
                <a:latin typeface="Courier New"/>
                <a:cs typeface="Courier New"/>
              </a:rPr>
              <a:t>WHERE	</a:t>
            </a:r>
            <a:r>
              <a:rPr sz="1500" spc="-20" dirty="0">
                <a:latin typeface="Courier New"/>
                <a:cs typeface="Courier New"/>
              </a:rPr>
              <a:t>Client.noClient</a:t>
            </a:r>
            <a:r>
              <a:rPr sz="1500" spc="-75" dirty="0">
                <a:latin typeface="Courier New"/>
                <a:cs typeface="Courier New"/>
              </a:rPr>
              <a:t> </a:t>
            </a:r>
            <a:r>
              <a:rPr sz="1500" spc="20" dirty="0">
                <a:latin typeface="Courier New"/>
                <a:cs typeface="Courier New"/>
              </a:rPr>
              <a:t>=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Commande.noClient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7875" y="5589587"/>
            <a:ext cx="6193155" cy="863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35"/>
              </a:spcBef>
            </a:pPr>
            <a:r>
              <a:rPr sz="3000" baseline="13888" dirty="0">
                <a:latin typeface="Symbol"/>
                <a:cs typeface="Symbol"/>
              </a:rPr>
              <a:t></a:t>
            </a:r>
            <a:r>
              <a:rPr sz="3000" spc="-7" baseline="13888" dirty="0">
                <a:latin typeface="Times New Roman"/>
                <a:cs typeface="Times New Roman"/>
              </a:rPr>
              <a:t> </a:t>
            </a:r>
            <a:r>
              <a:rPr sz="1300" i="1" spc="-85" dirty="0">
                <a:latin typeface="Times New Roman"/>
                <a:cs typeface="Times New Roman"/>
              </a:rPr>
              <a:t>Client.noClient</a:t>
            </a:r>
            <a:r>
              <a:rPr sz="1300" spc="-85" dirty="0">
                <a:latin typeface="Times New Roman"/>
                <a:cs typeface="Times New Roman"/>
              </a:rPr>
              <a:t>,</a:t>
            </a:r>
            <a:r>
              <a:rPr sz="1300" spc="70" dirty="0">
                <a:latin typeface="Times New Roman"/>
                <a:cs typeface="Times New Roman"/>
              </a:rPr>
              <a:t> </a:t>
            </a:r>
            <a:r>
              <a:rPr sz="1300" i="1" spc="-95" dirty="0">
                <a:latin typeface="Times New Roman"/>
                <a:cs typeface="Times New Roman"/>
              </a:rPr>
              <a:t>nomClient,</a:t>
            </a:r>
            <a:r>
              <a:rPr sz="1300" i="1" spc="75" dirty="0">
                <a:latin typeface="Times New Roman"/>
                <a:cs typeface="Times New Roman"/>
              </a:rPr>
              <a:t> </a:t>
            </a:r>
            <a:r>
              <a:rPr sz="1300" i="1" spc="-120" dirty="0">
                <a:latin typeface="Times New Roman"/>
                <a:cs typeface="Times New Roman"/>
              </a:rPr>
              <a:t>noTéléphone,</a:t>
            </a:r>
            <a:r>
              <a:rPr sz="1300" i="1" spc="45" dirty="0">
                <a:latin typeface="Times New Roman"/>
                <a:cs typeface="Times New Roman"/>
              </a:rPr>
              <a:t> </a:t>
            </a:r>
            <a:r>
              <a:rPr sz="1300" i="1" spc="-125" dirty="0">
                <a:latin typeface="Times New Roman"/>
                <a:cs typeface="Times New Roman"/>
              </a:rPr>
              <a:t>noCommande</a:t>
            </a:r>
            <a:endParaRPr sz="1300">
              <a:latin typeface="Times New Roman"/>
              <a:cs typeface="Times New Roman"/>
            </a:endParaRPr>
          </a:p>
          <a:p>
            <a:pPr marL="401320" algn="ctr">
              <a:lnSpc>
                <a:spcPct val="100000"/>
              </a:lnSpc>
              <a:spcBef>
                <a:spcPts val="1200"/>
              </a:spcBef>
            </a:pPr>
            <a:r>
              <a:rPr sz="3000" spc="-60" baseline="13888" dirty="0">
                <a:latin typeface="Times New Roman"/>
                <a:cs typeface="Times New Roman"/>
              </a:rPr>
              <a:t>(</a:t>
            </a:r>
            <a:r>
              <a:rPr sz="3000" spc="-60" baseline="13888" dirty="0">
                <a:latin typeface="Symbol"/>
                <a:cs typeface="Symbol"/>
              </a:rPr>
              <a:t></a:t>
            </a:r>
            <a:r>
              <a:rPr sz="3000" spc="-15" baseline="13888" dirty="0">
                <a:latin typeface="Times New Roman"/>
                <a:cs typeface="Times New Roman"/>
              </a:rPr>
              <a:t> </a:t>
            </a:r>
            <a:r>
              <a:rPr sz="1300" i="1" spc="-95" dirty="0">
                <a:latin typeface="Times New Roman"/>
                <a:cs typeface="Times New Roman"/>
              </a:rPr>
              <a:t>Client.noCliente</a:t>
            </a:r>
            <a:r>
              <a:rPr sz="1300" i="1" spc="60" dirty="0">
                <a:latin typeface="Times New Roman"/>
                <a:cs typeface="Times New Roman"/>
              </a:rPr>
              <a:t> </a:t>
            </a:r>
            <a:r>
              <a:rPr sz="1300" spc="150" dirty="0">
                <a:latin typeface="Times New Roman"/>
                <a:cs typeface="Times New Roman"/>
              </a:rPr>
              <a:t>=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i="1" spc="-105" dirty="0">
                <a:latin typeface="Times New Roman"/>
                <a:cs typeface="Times New Roman"/>
              </a:rPr>
              <a:t>Commande</a:t>
            </a:r>
            <a:r>
              <a:rPr sz="1300" spc="-105" dirty="0">
                <a:latin typeface="Times New Roman"/>
                <a:cs typeface="Times New Roman"/>
              </a:rPr>
              <a:t>.</a:t>
            </a:r>
            <a:r>
              <a:rPr sz="1300" i="1" spc="-105" dirty="0">
                <a:latin typeface="Times New Roman"/>
                <a:cs typeface="Times New Roman"/>
              </a:rPr>
              <a:t>noClient</a:t>
            </a:r>
            <a:r>
              <a:rPr sz="1300" i="1" spc="30" dirty="0">
                <a:latin typeface="Times New Roman"/>
                <a:cs typeface="Times New Roman"/>
              </a:rPr>
              <a:t> </a:t>
            </a:r>
            <a:r>
              <a:rPr sz="3000" spc="-195" baseline="13888" dirty="0">
                <a:latin typeface="Times New Roman"/>
                <a:cs typeface="Times New Roman"/>
              </a:rPr>
              <a:t>(</a:t>
            </a:r>
            <a:r>
              <a:rPr sz="3000" i="1" spc="-195" baseline="13888" dirty="0">
                <a:latin typeface="Times New Roman"/>
                <a:cs typeface="Times New Roman"/>
              </a:rPr>
              <a:t>Client</a:t>
            </a:r>
            <a:r>
              <a:rPr sz="3000" i="1" baseline="13888" dirty="0">
                <a:latin typeface="Times New Roman"/>
                <a:cs typeface="Times New Roman"/>
              </a:rPr>
              <a:t> </a:t>
            </a:r>
            <a:r>
              <a:rPr sz="3000" baseline="13888" dirty="0">
                <a:latin typeface="Symbol"/>
                <a:cs typeface="Symbol"/>
              </a:rPr>
              <a:t></a:t>
            </a:r>
            <a:r>
              <a:rPr sz="3000" spc="7" baseline="13888" dirty="0">
                <a:latin typeface="Times New Roman"/>
                <a:cs typeface="Times New Roman"/>
              </a:rPr>
              <a:t> </a:t>
            </a:r>
            <a:r>
              <a:rPr sz="3000" i="1" spc="-262" baseline="13888" dirty="0">
                <a:latin typeface="Times New Roman"/>
                <a:cs typeface="Times New Roman"/>
              </a:rPr>
              <a:t>Commande</a:t>
            </a:r>
            <a:r>
              <a:rPr sz="3000" spc="-262" baseline="13888" dirty="0">
                <a:latin typeface="Times New Roman"/>
                <a:cs typeface="Times New Roman"/>
              </a:rPr>
              <a:t>))</a:t>
            </a:r>
            <a:endParaRPr sz="3000" baseline="13888">
              <a:latin typeface="Times New Roman"/>
              <a:cs typeface="Times New Roman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88975" y="3930699"/>
          <a:ext cx="7865109" cy="436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7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984">
                <a:tc gridSpan="3">
                  <a:txBody>
                    <a:bodyPr/>
                    <a:lstStyle/>
                    <a:p>
                      <a:pPr marL="579120">
                        <a:lnSpc>
                          <a:spcPts val="1575"/>
                        </a:lnSpc>
                        <a:tabLst>
                          <a:tab pos="1737995" algn="l"/>
                        </a:tabLst>
                      </a:pPr>
                      <a:r>
                        <a:rPr sz="1500" spc="-1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500" i="1" spc="-20" dirty="0">
                          <a:latin typeface="Courier New"/>
                          <a:cs typeface="Courier New"/>
                        </a:rPr>
                        <a:t>Client.noClient</a:t>
                      </a:r>
                      <a:r>
                        <a:rPr sz="1500" spc="-2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50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i="1" spc="-20" dirty="0">
                          <a:latin typeface="Courier New"/>
                          <a:cs typeface="Courier New"/>
                        </a:rPr>
                        <a:t>nomClient,</a:t>
                      </a:r>
                      <a:r>
                        <a:rPr sz="1500" i="1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i="1" spc="-20" dirty="0">
                          <a:latin typeface="Courier New"/>
                          <a:cs typeface="Courier New"/>
                        </a:rPr>
                        <a:t>noTéléphone,</a:t>
                      </a:r>
                      <a:r>
                        <a:rPr sz="1500" i="1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i="1" spc="-25" dirty="0">
                          <a:latin typeface="Courier New"/>
                          <a:cs typeface="Courier New"/>
                        </a:rPr>
                        <a:t>noCommande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158">
                <a:tc>
                  <a:txBody>
                    <a:bodyPr/>
                    <a:lstStyle/>
                    <a:p>
                      <a:pPr marL="579120">
                        <a:lnSpc>
                          <a:spcPts val="1575"/>
                        </a:lnSpc>
                        <a:tabLst>
                          <a:tab pos="1737995" algn="l"/>
                        </a:tabLst>
                      </a:pPr>
                      <a:r>
                        <a:rPr sz="1500" spc="-1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500" spc="-25" dirty="0">
                          <a:latin typeface="Courier New"/>
                          <a:cs typeface="Courier New"/>
                        </a:rPr>
                        <a:t>Client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</a:pPr>
                      <a:r>
                        <a:rPr sz="1500" spc="-15" dirty="0">
                          <a:latin typeface="Courier New"/>
                          <a:cs typeface="Courier New"/>
                        </a:rPr>
                        <a:t>NATURAL</a:t>
                      </a:r>
                      <a:r>
                        <a:rPr sz="1500" spc="-11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25" dirty="0">
                          <a:latin typeface="Courier New"/>
                          <a:cs typeface="Courier New"/>
                        </a:rPr>
                        <a:t>JOIN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ts val="1575"/>
                        </a:lnSpc>
                      </a:pPr>
                      <a:r>
                        <a:rPr sz="1500" spc="-25" dirty="0">
                          <a:latin typeface="Courier New"/>
                          <a:cs typeface="Courier New"/>
                        </a:rPr>
                        <a:t>Commande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1042987" y="4797425"/>
            <a:ext cx="7058025" cy="711200"/>
          </a:xfrm>
          <a:custGeom>
            <a:avLst/>
            <a:gdLst/>
            <a:ahLst/>
            <a:cxnLst/>
            <a:rect l="l" t="t" r="r" b="b"/>
            <a:pathLst>
              <a:path w="7058025" h="711200">
                <a:moveTo>
                  <a:pt x="7058025" y="0"/>
                </a:moveTo>
                <a:lnTo>
                  <a:pt x="0" y="0"/>
                </a:lnTo>
                <a:lnTo>
                  <a:pt x="0" y="711200"/>
                </a:lnTo>
                <a:lnTo>
                  <a:pt x="7058025" y="711200"/>
                </a:lnTo>
                <a:lnTo>
                  <a:pt x="70580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42987" y="4797425"/>
            <a:ext cx="7058025" cy="711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338705" marR="171450" indent="-2161540">
              <a:lnSpc>
                <a:spcPct val="100000"/>
              </a:lnSpc>
              <a:spcBef>
                <a:spcPts val="200"/>
              </a:spcBef>
            </a:pPr>
            <a:r>
              <a:rPr sz="2000" b="1" spc="-55" dirty="0">
                <a:latin typeface="Times New Roman"/>
                <a:cs typeface="Times New Roman"/>
              </a:rPr>
              <a:t>La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jointure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avec</a:t>
            </a:r>
            <a:r>
              <a:rPr sz="2000" b="1" spc="-10" dirty="0">
                <a:latin typeface="Times New Roman"/>
                <a:cs typeface="Times New Roman"/>
              </a:rPr>
              <a:t> NATURAL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Times New Roman"/>
                <a:cs typeface="Times New Roman"/>
              </a:rPr>
              <a:t>JOIN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Times New Roman"/>
                <a:cs typeface="Times New Roman"/>
              </a:rPr>
              <a:t>est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faite </a:t>
            </a:r>
            <a:r>
              <a:rPr sz="2000" b="1" spc="-50" dirty="0">
                <a:latin typeface="Times New Roman"/>
                <a:cs typeface="Times New Roman"/>
              </a:rPr>
              <a:t>sur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les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Times New Roman"/>
                <a:cs typeface="Times New Roman"/>
              </a:rPr>
              <a:t>colonnes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de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35" dirty="0">
                <a:latin typeface="Times New Roman"/>
                <a:cs typeface="Times New Roman"/>
              </a:rPr>
              <a:t>même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nom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(noClient)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81000"/>
            <a:ext cx="4581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4" dirty="0"/>
              <a:t>Jointure</a:t>
            </a:r>
            <a:r>
              <a:rPr sz="4300" spc="15" dirty="0"/>
              <a:t> </a:t>
            </a:r>
            <a:r>
              <a:rPr sz="4300" spc="-155" dirty="0"/>
              <a:t>naturelle</a:t>
            </a:r>
            <a:r>
              <a:rPr sz="4300" spc="50" dirty="0"/>
              <a:t> </a:t>
            </a:r>
            <a:r>
              <a:rPr sz="4300" spc="5" dirty="0"/>
              <a:t>(*)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718756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toutes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informations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sujet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leurs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i="1" spc="-185" dirty="0">
                <a:latin typeface="Trebuchet MS"/>
                <a:cs typeface="Trebuchet MS"/>
              </a:rPr>
              <a:t>Commandes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7875" y="4581525"/>
            <a:ext cx="6193155" cy="7112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92250" marR="432434" indent="-1054735">
              <a:lnSpc>
                <a:spcPct val="100000"/>
              </a:lnSpc>
              <a:spcBef>
                <a:spcPts val="204"/>
              </a:spcBef>
            </a:pPr>
            <a:r>
              <a:rPr sz="2000" spc="5" dirty="0">
                <a:latin typeface="Times New Roman"/>
                <a:cs typeface="Times New Roman"/>
              </a:rPr>
              <a:t>Quand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les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noms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des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colonnes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sont </a:t>
            </a:r>
            <a:r>
              <a:rPr sz="2000" spc="-35" dirty="0">
                <a:latin typeface="Times New Roman"/>
                <a:cs typeface="Times New Roman"/>
              </a:rPr>
              <a:t>différents,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on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peut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utiliser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35" dirty="0">
                <a:latin typeface="Times New Roman"/>
                <a:cs typeface="Times New Roman"/>
              </a:rPr>
              <a:t>JOIN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avec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une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condition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1487" y="3151242"/>
            <a:ext cx="8157209" cy="208915"/>
          </a:xfrm>
          <a:custGeom>
            <a:avLst/>
            <a:gdLst/>
            <a:ahLst/>
            <a:cxnLst/>
            <a:rect l="l" t="t" r="r" b="b"/>
            <a:pathLst>
              <a:path w="8157209" h="208914">
                <a:moveTo>
                  <a:pt x="8157132" y="0"/>
                </a:moveTo>
                <a:lnTo>
                  <a:pt x="0" y="0"/>
                </a:lnTo>
                <a:lnTo>
                  <a:pt x="0" y="208774"/>
                </a:lnTo>
                <a:lnTo>
                  <a:pt x="8157132" y="208774"/>
                </a:lnTo>
                <a:lnTo>
                  <a:pt x="815713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8698" y="3112722"/>
            <a:ext cx="67500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-25" dirty="0">
                <a:latin typeface="Courier New"/>
                <a:cs typeface="Courier New"/>
              </a:rPr>
              <a:t>SELECT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38833" y="3112722"/>
            <a:ext cx="554291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i="1" spc="-20" dirty="0">
                <a:latin typeface="Courier New"/>
                <a:cs typeface="Courier New"/>
              </a:rPr>
              <a:t>Client.noClient</a:t>
            </a:r>
            <a:r>
              <a:rPr sz="1450" spc="-20" dirty="0">
                <a:latin typeface="Courier New"/>
                <a:cs typeface="Courier New"/>
              </a:rPr>
              <a:t>,</a:t>
            </a:r>
            <a:r>
              <a:rPr sz="1450" spc="-75" dirty="0">
                <a:latin typeface="Courier New"/>
                <a:cs typeface="Courier New"/>
              </a:rPr>
              <a:t> </a:t>
            </a:r>
            <a:r>
              <a:rPr sz="1450" i="1" spc="-20" dirty="0">
                <a:latin typeface="Courier New"/>
                <a:cs typeface="Courier New"/>
              </a:rPr>
              <a:t>nomClient,</a:t>
            </a:r>
            <a:r>
              <a:rPr sz="1450" i="1" spc="-60" dirty="0">
                <a:latin typeface="Courier New"/>
                <a:cs typeface="Courier New"/>
              </a:rPr>
              <a:t> </a:t>
            </a:r>
            <a:r>
              <a:rPr sz="1450" i="1" spc="-20" dirty="0">
                <a:latin typeface="Courier New"/>
                <a:cs typeface="Courier New"/>
              </a:rPr>
              <a:t>noTéléphone,</a:t>
            </a:r>
            <a:r>
              <a:rPr sz="1450" i="1" spc="-60" dirty="0">
                <a:latin typeface="Courier New"/>
                <a:cs typeface="Courier New"/>
              </a:rPr>
              <a:t> </a:t>
            </a:r>
            <a:r>
              <a:rPr sz="1450" i="1" spc="-25" dirty="0">
                <a:latin typeface="Courier New"/>
                <a:cs typeface="Courier New"/>
              </a:rPr>
              <a:t>noCommande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1487" y="3360017"/>
            <a:ext cx="8157209" cy="210820"/>
            <a:chOff x="471487" y="3360017"/>
            <a:chExt cx="8157209" cy="210820"/>
          </a:xfrm>
        </p:grpSpPr>
        <p:sp>
          <p:nvSpPr>
            <p:cNvPr id="22" name="object 22"/>
            <p:cNvSpPr/>
            <p:nvPr/>
          </p:nvSpPr>
          <p:spPr>
            <a:xfrm>
              <a:off x="471487" y="3360026"/>
              <a:ext cx="8157209" cy="210820"/>
            </a:xfrm>
            <a:custGeom>
              <a:avLst/>
              <a:gdLst/>
              <a:ahLst/>
              <a:cxnLst/>
              <a:rect l="l" t="t" r="r" b="b"/>
              <a:pathLst>
                <a:path w="8157209" h="210820">
                  <a:moveTo>
                    <a:pt x="2437790" y="0"/>
                  </a:moveTo>
                  <a:lnTo>
                    <a:pt x="0" y="0"/>
                  </a:lnTo>
                  <a:lnTo>
                    <a:pt x="0" y="210616"/>
                  </a:lnTo>
                  <a:lnTo>
                    <a:pt x="2437790" y="210616"/>
                  </a:lnTo>
                  <a:lnTo>
                    <a:pt x="2437790" y="0"/>
                  </a:lnTo>
                  <a:close/>
                </a:path>
                <a:path w="8157209" h="210820">
                  <a:moveTo>
                    <a:pt x="3951414" y="0"/>
                  </a:moveTo>
                  <a:lnTo>
                    <a:pt x="2870784" y="0"/>
                  </a:lnTo>
                  <a:lnTo>
                    <a:pt x="2870784" y="210616"/>
                  </a:lnTo>
                  <a:lnTo>
                    <a:pt x="3951414" y="210616"/>
                  </a:lnTo>
                  <a:lnTo>
                    <a:pt x="3951414" y="0"/>
                  </a:lnTo>
                  <a:close/>
                </a:path>
                <a:path w="8157209" h="210820">
                  <a:moveTo>
                    <a:pt x="8157121" y="0"/>
                  </a:moveTo>
                  <a:lnTo>
                    <a:pt x="4168279" y="0"/>
                  </a:lnTo>
                  <a:lnTo>
                    <a:pt x="4168279" y="210616"/>
                  </a:lnTo>
                  <a:lnTo>
                    <a:pt x="8157121" y="210616"/>
                  </a:lnTo>
                  <a:lnTo>
                    <a:pt x="815712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09278" y="3360026"/>
              <a:ext cx="1731010" cy="210820"/>
            </a:xfrm>
            <a:custGeom>
              <a:avLst/>
              <a:gdLst/>
              <a:ahLst/>
              <a:cxnLst/>
              <a:rect l="l" t="t" r="r" b="b"/>
              <a:pathLst>
                <a:path w="1731010" h="210820">
                  <a:moveTo>
                    <a:pt x="432993" y="0"/>
                  </a:moveTo>
                  <a:lnTo>
                    <a:pt x="0" y="0"/>
                  </a:lnTo>
                  <a:lnTo>
                    <a:pt x="0" y="210616"/>
                  </a:lnTo>
                  <a:lnTo>
                    <a:pt x="432993" y="210616"/>
                  </a:lnTo>
                  <a:lnTo>
                    <a:pt x="432993" y="0"/>
                  </a:lnTo>
                  <a:close/>
                </a:path>
                <a:path w="1731010" h="210820">
                  <a:moveTo>
                    <a:pt x="1730489" y="0"/>
                  </a:moveTo>
                  <a:lnTo>
                    <a:pt x="1513624" y="0"/>
                  </a:lnTo>
                  <a:lnTo>
                    <a:pt x="1513624" y="210616"/>
                  </a:lnTo>
                  <a:lnTo>
                    <a:pt x="1730489" y="210616"/>
                  </a:lnTo>
                  <a:lnTo>
                    <a:pt x="173048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18698" y="3321496"/>
            <a:ext cx="45847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-25" dirty="0">
                <a:latin typeface="Courier New"/>
                <a:cs typeface="Courier New"/>
              </a:rPr>
              <a:t>FROM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38833" y="3321496"/>
            <a:ext cx="251333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-20" dirty="0">
                <a:latin typeface="Courier New"/>
                <a:cs typeface="Courier New"/>
              </a:rPr>
              <a:t>Client</a:t>
            </a:r>
            <a:r>
              <a:rPr sz="1450" spc="-70" dirty="0">
                <a:latin typeface="Courier New"/>
                <a:cs typeface="Courier New"/>
              </a:rPr>
              <a:t> </a:t>
            </a:r>
            <a:r>
              <a:rPr sz="1450" spc="-15" dirty="0">
                <a:latin typeface="Courier New"/>
                <a:cs typeface="Courier New"/>
              </a:rPr>
              <a:t>JOIN</a:t>
            </a:r>
            <a:r>
              <a:rPr sz="1450" spc="-65" dirty="0">
                <a:latin typeface="Courier New"/>
                <a:cs typeface="Courier New"/>
              </a:rPr>
              <a:t> </a:t>
            </a:r>
            <a:r>
              <a:rPr sz="1450" spc="-20" dirty="0">
                <a:latin typeface="Courier New"/>
                <a:cs typeface="Courier New"/>
              </a:rPr>
              <a:t>Commande</a:t>
            </a:r>
            <a:r>
              <a:rPr sz="1450" spc="-70" dirty="0">
                <a:latin typeface="Courier New"/>
                <a:cs typeface="Courier New"/>
              </a:rPr>
              <a:t> </a:t>
            </a:r>
            <a:r>
              <a:rPr sz="1450" spc="-25" dirty="0">
                <a:latin typeface="Courier New"/>
                <a:cs typeface="Courier New"/>
              </a:rPr>
              <a:t>ON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1487" y="3570635"/>
            <a:ext cx="8157209" cy="208915"/>
            <a:chOff x="471487" y="3570635"/>
            <a:chExt cx="8157209" cy="208915"/>
          </a:xfrm>
        </p:grpSpPr>
        <p:sp>
          <p:nvSpPr>
            <p:cNvPr id="27" name="object 27"/>
            <p:cNvSpPr/>
            <p:nvPr/>
          </p:nvSpPr>
          <p:spPr>
            <a:xfrm>
              <a:off x="471487" y="3570642"/>
              <a:ext cx="8157209" cy="208915"/>
            </a:xfrm>
            <a:custGeom>
              <a:avLst/>
              <a:gdLst/>
              <a:ahLst/>
              <a:cxnLst/>
              <a:rect l="l" t="t" r="r" b="b"/>
              <a:pathLst>
                <a:path w="8157209" h="208914">
                  <a:moveTo>
                    <a:pt x="559904" y="0"/>
                  </a:moveTo>
                  <a:lnTo>
                    <a:pt x="0" y="0"/>
                  </a:lnTo>
                  <a:lnTo>
                    <a:pt x="0" y="208775"/>
                  </a:lnTo>
                  <a:lnTo>
                    <a:pt x="559904" y="208775"/>
                  </a:lnTo>
                  <a:lnTo>
                    <a:pt x="559904" y="0"/>
                  </a:lnTo>
                  <a:close/>
                </a:path>
                <a:path w="8157209" h="208914">
                  <a:moveTo>
                    <a:pt x="8157121" y="0"/>
                  </a:moveTo>
                  <a:lnTo>
                    <a:pt x="5861177" y="0"/>
                  </a:lnTo>
                  <a:lnTo>
                    <a:pt x="5861177" y="208775"/>
                  </a:lnTo>
                  <a:lnTo>
                    <a:pt x="8157121" y="208775"/>
                  </a:lnTo>
                  <a:lnTo>
                    <a:pt x="815712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1398" y="3570635"/>
              <a:ext cx="5301615" cy="208915"/>
            </a:xfrm>
            <a:custGeom>
              <a:avLst/>
              <a:gdLst/>
              <a:ahLst/>
              <a:cxnLst/>
              <a:rect l="l" t="t" r="r" b="b"/>
              <a:pathLst>
                <a:path w="5301615" h="208914">
                  <a:moveTo>
                    <a:pt x="5301272" y="0"/>
                  </a:moveTo>
                  <a:lnTo>
                    <a:pt x="0" y="0"/>
                  </a:lnTo>
                  <a:lnTo>
                    <a:pt x="0" y="208774"/>
                  </a:lnTo>
                  <a:lnTo>
                    <a:pt x="5301272" y="208774"/>
                  </a:lnTo>
                  <a:lnTo>
                    <a:pt x="5301272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01505" y="3532115"/>
            <a:ext cx="424434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spc="-25" dirty="0">
                <a:latin typeface="Courier New"/>
                <a:cs typeface="Courier New"/>
              </a:rPr>
              <a:t>Client.noClient</a:t>
            </a:r>
            <a:r>
              <a:rPr sz="1450" spc="-35" dirty="0">
                <a:latin typeface="Courier New"/>
                <a:cs typeface="Courier New"/>
              </a:rPr>
              <a:t> </a:t>
            </a:r>
            <a:r>
              <a:rPr sz="1450" spc="10" dirty="0">
                <a:latin typeface="Courier New"/>
                <a:cs typeface="Courier New"/>
              </a:rPr>
              <a:t>=</a:t>
            </a:r>
            <a:r>
              <a:rPr sz="1450" spc="-35" dirty="0">
                <a:latin typeface="Courier New"/>
                <a:cs typeface="Courier New"/>
              </a:rPr>
              <a:t> </a:t>
            </a:r>
            <a:r>
              <a:rPr sz="1450" spc="-25" dirty="0">
                <a:latin typeface="Courier New"/>
                <a:cs typeface="Courier New"/>
              </a:rPr>
              <a:t>Commande.numeroClient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97226" y="3500501"/>
            <a:ext cx="3959225" cy="360680"/>
          </a:xfrm>
          <a:custGeom>
            <a:avLst/>
            <a:gdLst/>
            <a:ahLst/>
            <a:cxnLst/>
            <a:rect l="l" t="t" r="r" b="b"/>
            <a:pathLst>
              <a:path w="3959225" h="360679">
                <a:moveTo>
                  <a:pt x="0" y="180086"/>
                </a:moveTo>
                <a:lnTo>
                  <a:pt x="15193" y="138799"/>
                </a:lnTo>
                <a:lnTo>
                  <a:pt x="58474" y="100896"/>
                </a:lnTo>
                <a:lnTo>
                  <a:pt x="126393" y="67458"/>
                </a:lnTo>
                <a:lnTo>
                  <a:pt x="168513" y="52752"/>
                </a:lnTo>
                <a:lnTo>
                  <a:pt x="215498" y="39568"/>
                </a:lnTo>
                <a:lnTo>
                  <a:pt x="266918" y="28041"/>
                </a:lnTo>
                <a:lnTo>
                  <a:pt x="322341" y="18307"/>
                </a:lnTo>
                <a:lnTo>
                  <a:pt x="381335" y="10500"/>
                </a:lnTo>
                <a:lnTo>
                  <a:pt x="443470" y="4757"/>
                </a:lnTo>
                <a:lnTo>
                  <a:pt x="508314" y="1211"/>
                </a:lnTo>
                <a:lnTo>
                  <a:pt x="575437" y="0"/>
                </a:lnTo>
                <a:lnTo>
                  <a:pt x="642535" y="1211"/>
                </a:lnTo>
                <a:lnTo>
                  <a:pt x="707363" y="4757"/>
                </a:lnTo>
                <a:lnTo>
                  <a:pt x="769487" y="10500"/>
                </a:lnTo>
                <a:lnTo>
                  <a:pt x="828477" y="18307"/>
                </a:lnTo>
                <a:lnTo>
                  <a:pt x="883899" y="28041"/>
                </a:lnTo>
                <a:lnTo>
                  <a:pt x="935322" y="39568"/>
                </a:lnTo>
                <a:lnTo>
                  <a:pt x="982313" y="52752"/>
                </a:lnTo>
                <a:lnTo>
                  <a:pt x="1024440" y="67458"/>
                </a:lnTo>
                <a:lnTo>
                  <a:pt x="1061272" y="83551"/>
                </a:lnTo>
                <a:lnTo>
                  <a:pt x="1117321" y="119357"/>
                </a:lnTo>
                <a:lnTo>
                  <a:pt x="1147001" y="159087"/>
                </a:lnTo>
                <a:lnTo>
                  <a:pt x="1150874" y="180086"/>
                </a:lnTo>
                <a:lnTo>
                  <a:pt x="1147001" y="201109"/>
                </a:lnTo>
                <a:lnTo>
                  <a:pt x="1135673" y="221419"/>
                </a:lnTo>
                <a:lnTo>
                  <a:pt x="1092376" y="259356"/>
                </a:lnTo>
                <a:lnTo>
                  <a:pt x="1024440" y="292816"/>
                </a:lnTo>
                <a:lnTo>
                  <a:pt x="982313" y="307530"/>
                </a:lnTo>
                <a:lnTo>
                  <a:pt x="935322" y="320720"/>
                </a:lnTo>
                <a:lnTo>
                  <a:pt x="883899" y="332251"/>
                </a:lnTo>
                <a:lnTo>
                  <a:pt x="828477" y="341988"/>
                </a:lnTo>
                <a:lnTo>
                  <a:pt x="769487" y="349797"/>
                </a:lnTo>
                <a:lnTo>
                  <a:pt x="707363" y="355541"/>
                </a:lnTo>
                <a:lnTo>
                  <a:pt x="642535" y="359087"/>
                </a:lnTo>
                <a:lnTo>
                  <a:pt x="575437" y="360299"/>
                </a:lnTo>
                <a:lnTo>
                  <a:pt x="508314" y="359087"/>
                </a:lnTo>
                <a:lnTo>
                  <a:pt x="443470" y="355541"/>
                </a:lnTo>
                <a:lnTo>
                  <a:pt x="381335" y="349797"/>
                </a:lnTo>
                <a:lnTo>
                  <a:pt x="322341" y="341988"/>
                </a:lnTo>
                <a:lnTo>
                  <a:pt x="266918" y="332251"/>
                </a:lnTo>
                <a:lnTo>
                  <a:pt x="215498" y="320720"/>
                </a:lnTo>
                <a:lnTo>
                  <a:pt x="168513" y="307530"/>
                </a:lnTo>
                <a:lnTo>
                  <a:pt x="126393" y="292816"/>
                </a:lnTo>
                <a:lnTo>
                  <a:pt x="89569" y="276713"/>
                </a:lnTo>
                <a:lnTo>
                  <a:pt x="33538" y="240879"/>
                </a:lnTo>
                <a:lnTo>
                  <a:pt x="3870" y="201109"/>
                </a:lnTo>
                <a:lnTo>
                  <a:pt x="0" y="180086"/>
                </a:lnTo>
                <a:close/>
              </a:path>
              <a:path w="3959225" h="360679">
                <a:moveTo>
                  <a:pt x="2159000" y="180086"/>
                </a:moveTo>
                <a:lnTo>
                  <a:pt x="2185158" y="136815"/>
                </a:lnTo>
                <a:lnTo>
                  <a:pt x="2229731" y="109995"/>
                </a:lnTo>
                <a:lnTo>
                  <a:pt x="2293849" y="85232"/>
                </a:lnTo>
                <a:lnTo>
                  <a:pt x="2332658" y="73737"/>
                </a:lnTo>
                <a:lnTo>
                  <a:pt x="2375659" y="62895"/>
                </a:lnTo>
                <a:lnTo>
                  <a:pt x="2422620" y="52752"/>
                </a:lnTo>
                <a:lnTo>
                  <a:pt x="2473308" y="43355"/>
                </a:lnTo>
                <a:lnTo>
                  <a:pt x="2527494" y="34751"/>
                </a:lnTo>
                <a:lnTo>
                  <a:pt x="2584943" y="26985"/>
                </a:lnTo>
                <a:lnTo>
                  <a:pt x="2645427" y="20104"/>
                </a:lnTo>
                <a:lnTo>
                  <a:pt x="2708711" y="14154"/>
                </a:lnTo>
                <a:lnTo>
                  <a:pt x="2774565" y="9182"/>
                </a:lnTo>
                <a:lnTo>
                  <a:pt x="2842758" y="5234"/>
                </a:lnTo>
                <a:lnTo>
                  <a:pt x="2913057" y="2357"/>
                </a:lnTo>
                <a:lnTo>
                  <a:pt x="2985231" y="597"/>
                </a:lnTo>
                <a:lnTo>
                  <a:pt x="3059049" y="0"/>
                </a:lnTo>
                <a:lnTo>
                  <a:pt x="3132867" y="597"/>
                </a:lnTo>
                <a:lnTo>
                  <a:pt x="3205043" y="2357"/>
                </a:lnTo>
                <a:lnTo>
                  <a:pt x="3275347" y="5234"/>
                </a:lnTo>
                <a:lnTo>
                  <a:pt x="3343545" y="9182"/>
                </a:lnTo>
                <a:lnTo>
                  <a:pt x="3409406" y="14154"/>
                </a:lnTo>
                <a:lnTo>
                  <a:pt x="3472698" y="20104"/>
                </a:lnTo>
                <a:lnTo>
                  <a:pt x="3533189" y="26985"/>
                </a:lnTo>
                <a:lnTo>
                  <a:pt x="3590648" y="34751"/>
                </a:lnTo>
                <a:lnTo>
                  <a:pt x="3644843" y="43355"/>
                </a:lnTo>
                <a:lnTo>
                  <a:pt x="3695541" y="52752"/>
                </a:lnTo>
                <a:lnTo>
                  <a:pt x="3742511" y="62895"/>
                </a:lnTo>
                <a:lnTo>
                  <a:pt x="3785521" y="73737"/>
                </a:lnTo>
                <a:lnTo>
                  <a:pt x="3824339" y="85232"/>
                </a:lnTo>
                <a:lnTo>
                  <a:pt x="3888474" y="109995"/>
                </a:lnTo>
                <a:lnTo>
                  <a:pt x="3933059" y="136815"/>
                </a:lnTo>
                <a:lnTo>
                  <a:pt x="3959225" y="180086"/>
                </a:lnTo>
                <a:lnTo>
                  <a:pt x="3956240" y="194871"/>
                </a:lnTo>
                <a:lnTo>
                  <a:pt x="3947441" y="209326"/>
                </a:lnTo>
                <a:lnTo>
                  <a:pt x="3913326" y="237062"/>
                </a:lnTo>
                <a:lnTo>
                  <a:pt x="3858734" y="262921"/>
                </a:lnTo>
                <a:lnTo>
                  <a:pt x="3785521" y="286534"/>
                </a:lnTo>
                <a:lnTo>
                  <a:pt x="3742511" y="297382"/>
                </a:lnTo>
                <a:lnTo>
                  <a:pt x="3695541" y="307530"/>
                </a:lnTo>
                <a:lnTo>
                  <a:pt x="3644843" y="316931"/>
                </a:lnTo>
                <a:lnTo>
                  <a:pt x="3590648" y="325539"/>
                </a:lnTo>
                <a:lnTo>
                  <a:pt x="3533189" y="333308"/>
                </a:lnTo>
                <a:lnTo>
                  <a:pt x="3472698" y="340191"/>
                </a:lnTo>
                <a:lnTo>
                  <a:pt x="3409406" y="346142"/>
                </a:lnTo>
                <a:lnTo>
                  <a:pt x="3343545" y="351115"/>
                </a:lnTo>
                <a:lnTo>
                  <a:pt x="3275347" y="355063"/>
                </a:lnTo>
                <a:lnTo>
                  <a:pt x="3205043" y="357941"/>
                </a:lnTo>
                <a:lnTo>
                  <a:pt x="3132867" y="359701"/>
                </a:lnTo>
                <a:lnTo>
                  <a:pt x="3059049" y="360299"/>
                </a:lnTo>
                <a:lnTo>
                  <a:pt x="2985231" y="359701"/>
                </a:lnTo>
                <a:lnTo>
                  <a:pt x="2913057" y="357941"/>
                </a:lnTo>
                <a:lnTo>
                  <a:pt x="2842758" y="355063"/>
                </a:lnTo>
                <a:lnTo>
                  <a:pt x="2774565" y="351115"/>
                </a:lnTo>
                <a:lnTo>
                  <a:pt x="2708711" y="346142"/>
                </a:lnTo>
                <a:lnTo>
                  <a:pt x="2645427" y="340191"/>
                </a:lnTo>
                <a:lnTo>
                  <a:pt x="2584943" y="333308"/>
                </a:lnTo>
                <a:lnTo>
                  <a:pt x="2527494" y="325539"/>
                </a:lnTo>
                <a:lnTo>
                  <a:pt x="2473308" y="316931"/>
                </a:lnTo>
                <a:lnTo>
                  <a:pt x="2422620" y="307530"/>
                </a:lnTo>
                <a:lnTo>
                  <a:pt x="2375659" y="297382"/>
                </a:lnTo>
                <a:lnTo>
                  <a:pt x="2332658" y="286534"/>
                </a:lnTo>
                <a:lnTo>
                  <a:pt x="2293849" y="275031"/>
                </a:lnTo>
                <a:lnTo>
                  <a:pt x="2229731" y="250249"/>
                </a:lnTo>
                <a:lnTo>
                  <a:pt x="2185158" y="223405"/>
                </a:lnTo>
                <a:lnTo>
                  <a:pt x="2159000" y="18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304800"/>
            <a:ext cx="4581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4" dirty="0"/>
              <a:t>Jointure</a:t>
            </a:r>
            <a:r>
              <a:rPr sz="4300" spc="15" dirty="0"/>
              <a:t> </a:t>
            </a:r>
            <a:r>
              <a:rPr sz="4300" spc="-155" dirty="0"/>
              <a:t>naturelle</a:t>
            </a:r>
            <a:r>
              <a:rPr sz="4300" spc="50" dirty="0"/>
              <a:t> </a:t>
            </a:r>
            <a:r>
              <a:rPr sz="4300" spc="5" dirty="0"/>
              <a:t>(*)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046470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55" dirty="0">
                <a:latin typeface="Microsoft Sans Serif"/>
                <a:cs typeface="Microsoft Sans Serif"/>
              </a:rPr>
              <a:t>Af</a:t>
            </a:r>
            <a:r>
              <a:rPr sz="2400" spc="-40" dirty="0">
                <a:latin typeface="Microsoft Sans Serif"/>
                <a:cs typeface="Microsoft Sans Serif"/>
              </a:rPr>
              <a:t>f</a:t>
            </a:r>
            <a:r>
              <a:rPr sz="2400" spc="-80" dirty="0">
                <a:latin typeface="Microsoft Sans Serif"/>
                <a:cs typeface="Microsoft Sans Serif"/>
              </a:rPr>
              <a:t>iche</a:t>
            </a:r>
            <a:r>
              <a:rPr sz="2400" spc="-55" dirty="0">
                <a:latin typeface="Microsoft Sans Serif"/>
                <a:cs typeface="Microsoft Sans Serif"/>
              </a:rPr>
              <a:t>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l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n</a:t>
            </a:r>
            <a:r>
              <a:rPr sz="2400" spc="-90" dirty="0">
                <a:latin typeface="Microsoft Sans Serif"/>
                <a:cs typeface="Microsoft Sans Serif"/>
              </a:rPr>
              <a:t>o</a:t>
            </a:r>
            <a:r>
              <a:rPr sz="2400" spc="-150" dirty="0">
                <a:latin typeface="Microsoft Sans Serif"/>
                <a:cs typeface="Microsoft Sans Serif"/>
              </a:rPr>
              <a:t>m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i="1" spc="-220" dirty="0">
                <a:latin typeface="Trebuchet MS"/>
                <a:cs typeface="Trebuchet MS"/>
              </a:rPr>
              <a:t>Clie</a:t>
            </a:r>
            <a:r>
              <a:rPr sz="2400" i="1" spc="-265" dirty="0">
                <a:latin typeface="Trebuchet MS"/>
                <a:cs typeface="Trebuchet MS"/>
              </a:rPr>
              <a:t>n</a:t>
            </a:r>
            <a:r>
              <a:rPr sz="2400" i="1" spc="-229" dirty="0">
                <a:latin typeface="Trebuchet MS"/>
                <a:cs typeface="Trebuchet MS"/>
              </a:rPr>
              <a:t>ts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85" dirty="0">
                <a:latin typeface="Microsoft Sans Serif"/>
                <a:cs typeface="Microsoft Sans Serif"/>
              </a:rPr>
              <a:t>n</a:t>
            </a:r>
            <a:r>
              <a:rPr sz="2400" spc="130" dirty="0">
                <a:latin typeface="Microsoft Sans Serif"/>
                <a:cs typeface="Microsoft Sans Serif"/>
              </a:rPr>
              <a:t>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p</a:t>
            </a:r>
            <a:r>
              <a:rPr sz="2400" spc="-240" dirty="0">
                <a:latin typeface="Microsoft Sans Serif"/>
                <a:cs typeface="Microsoft Sans Serif"/>
              </a:rPr>
              <a:t>a</a:t>
            </a:r>
            <a:r>
              <a:rPr sz="2400" spc="-250" dirty="0">
                <a:latin typeface="Microsoft Sans Serif"/>
                <a:cs typeface="Microsoft Sans Serif"/>
              </a:rPr>
              <a:t>ssé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i="1" spc="-195" dirty="0">
                <a:latin typeface="Trebuchet MS"/>
                <a:cs typeface="Trebuchet MS"/>
              </a:rPr>
              <a:t>Command</a:t>
            </a:r>
            <a:r>
              <a:rPr sz="2400" i="1" spc="-155" dirty="0">
                <a:latin typeface="Trebuchet MS"/>
                <a:cs typeface="Trebuchet MS"/>
              </a:rPr>
              <a:t>e</a:t>
            </a:r>
            <a:r>
              <a:rPr sz="2400" i="1" spc="-125" dirty="0">
                <a:latin typeface="Trebuchet MS"/>
                <a:cs typeface="Trebuchet MS"/>
              </a:rPr>
              <a:t>s</a:t>
            </a:r>
            <a:r>
              <a:rPr sz="2400" i="1" spc="-85" dirty="0">
                <a:latin typeface="Trebuchet MS"/>
                <a:cs typeface="Trebuchet MS"/>
              </a:rPr>
              <a:t> </a:t>
            </a:r>
            <a:r>
              <a:rPr sz="2400" i="1" spc="-280" dirty="0">
                <a:latin typeface="Trebuchet MS"/>
                <a:cs typeface="Trebuchet MS"/>
              </a:rPr>
              <a:t>le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i="1" spc="-204" dirty="0">
                <a:latin typeface="Trebuchet MS"/>
                <a:cs typeface="Trebuchet MS"/>
              </a:rPr>
              <a:t>01</a:t>
            </a:r>
            <a:r>
              <a:rPr sz="2400" i="1" spc="-215" dirty="0">
                <a:latin typeface="Trebuchet MS"/>
                <a:cs typeface="Trebuchet MS"/>
              </a:rPr>
              <a:t>/</a:t>
            </a:r>
            <a:r>
              <a:rPr sz="2400" i="1" spc="-204" dirty="0">
                <a:latin typeface="Trebuchet MS"/>
                <a:cs typeface="Trebuchet MS"/>
              </a:rPr>
              <a:t>07</a:t>
            </a:r>
            <a:r>
              <a:rPr sz="2400" i="1" spc="-215" dirty="0">
                <a:latin typeface="Trebuchet MS"/>
                <a:cs typeface="Trebuchet MS"/>
              </a:rPr>
              <a:t>/</a:t>
            </a:r>
            <a:r>
              <a:rPr sz="2400" i="1" spc="-10" dirty="0">
                <a:latin typeface="Trebuchet MS"/>
                <a:cs typeface="Trebuchet MS"/>
              </a:rPr>
              <a:t>20</a:t>
            </a:r>
            <a:r>
              <a:rPr sz="2400" i="1" spc="-20" dirty="0">
                <a:latin typeface="Trebuchet MS"/>
                <a:cs typeface="Trebuchet MS"/>
              </a:rPr>
              <a:t>0</a:t>
            </a:r>
            <a:r>
              <a:rPr sz="2400" i="1" spc="-10" dirty="0"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5862" y="4508474"/>
            <a:ext cx="4921250" cy="494665"/>
          </a:xfrm>
          <a:custGeom>
            <a:avLst/>
            <a:gdLst/>
            <a:ahLst/>
            <a:cxnLst/>
            <a:rect l="l" t="t" r="r" b="b"/>
            <a:pathLst>
              <a:path w="4921250" h="494664">
                <a:moveTo>
                  <a:pt x="4920780" y="0"/>
                </a:moveTo>
                <a:lnTo>
                  <a:pt x="0" y="0"/>
                </a:lnTo>
                <a:lnTo>
                  <a:pt x="0" y="246062"/>
                </a:lnTo>
                <a:lnTo>
                  <a:pt x="0" y="494296"/>
                </a:lnTo>
                <a:lnTo>
                  <a:pt x="4920780" y="494296"/>
                </a:lnTo>
                <a:lnTo>
                  <a:pt x="4920780" y="246062"/>
                </a:lnTo>
                <a:lnTo>
                  <a:pt x="492078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39499" y="4465333"/>
            <a:ext cx="770890" cy="533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R="5080">
              <a:lnSpc>
                <a:spcPts val="1939"/>
              </a:lnSpc>
              <a:spcBef>
                <a:spcPts val="260"/>
              </a:spcBef>
            </a:pPr>
            <a:r>
              <a:rPr sz="1700" spc="-30" dirty="0">
                <a:latin typeface="Courier New"/>
                <a:cs typeface="Courier New"/>
              </a:rPr>
              <a:t>SELECT  FROM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46374" y="4465333"/>
            <a:ext cx="1149350" cy="533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R="5080">
              <a:lnSpc>
                <a:spcPts val="1939"/>
              </a:lnSpc>
              <a:spcBef>
                <a:spcPts val="260"/>
              </a:spcBef>
            </a:pPr>
            <a:r>
              <a:rPr sz="1700" spc="-30" dirty="0">
                <a:latin typeface="Courier New"/>
                <a:cs typeface="Courier New"/>
              </a:rPr>
              <a:t>nomClient  Client</a:t>
            </a:r>
            <a:endParaRPr sz="17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85862" y="5002764"/>
            <a:ext cx="4921250" cy="246379"/>
            <a:chOff x="1185862" y="5002764"/>
            <a:chExt cx="4921250" cy="246379"/>
          </a:xfrm>
        </p:grpSpPr>
        <p:sp>
          <p:nvSpPr>
            <p:cNvPr id="21" name="object 21"/>
            <p:cNvSpPr/>
            <p:nvPr/>
          </p:nvSpPr>
          <p:spPr>
            <a:xfrm>
              <a:off x="1185862" y="5002771"/>
              <a:ext cx="4921250" cy="246379"/>
            </a:xfrm>
            <a:custGeom>
              <a:avLst/>
              <a:gdLst/>
              <a:ahLst/>
              <a:cxnLst/>
              <a:rect l="l" t="t" r="r" b="b"/>
              <a:pathLst>
                <a:path w="4921250" h="246379">
                  <a:moveTo>
                    <a:pt x="653630" y="0"/>
                  </a:moveTo>
                  <a:lnTo>
                    <a:pt x="0" y="0"/>
                  </a:lnTo>
                  <a:lnTo>
                    <a:pt x="0" y="246062"/>
                  </a:lnTo>
                  <a:lnTo>
                    <a:pt x="653630" y="246062"/>
                  </a:lnTo>
                  <a:lnTo>
                    <a:pt x="653630" y="0"/>
                  </a:lnTo>
                  <a:close/>
                </a:path>
                <a:path w="4921250" h="246379">
                  <a:moveTo>
                    <a:pt x="4920780" y="0"/>
                  </a:moveTo>
                  <a:lnTo>
                    <a:pt x="3350082" y="0"/>
                  </a:lnTo>
                  <a:lnTo>
                    <a:pt x="3350082" y="246062"/>
                  </a:lnTo>
                  <a:lnTo>
                    <a:pt x="4920780" y="246062"/>
                  </a:lnTo>
                  <a:lnTo>
                    <a:pt x="492078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39499" y="5002764"/>
              <a:ext cx="2696845" cy="246379"/>
            </a:xfrm>
            <a:custGeom>
              <a:avLst/>
              <a:gdLst/>
              <a:ahLst/>
              <a:cxnLst/>
              <a:rect l="l" t="t" r="r" b="b"/>
              <a:pathLst>
                <a:path w="2696845" h="246379">
                  <a:moveTo>
                    <a:pt x="2696452" y="0"/>
                  </a:moveTo>
                  <a:lnTo>
                    <a:pt x="0" y="0"/>
                  </a:lnTo>
                  <a:lnTo>
                    <a:pt x="0" y="246062"/>
                  </a:lnTo>
                  <a:lnTo>
                    <a:pt x="2696452" y="246062"/>
                  </a:lnTo>
                  <a:lnTo>
                    <a:pt x="2696452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39499" y="4959632"/>
            <a:ext cx="2708910" cy="2870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  <a:tabLst>
                <a:tab pos="1306195" algn="l"/>
              </a:tabLst>
            </a:pPr>
            <a:r>
              <a:rPr sz="1700" spc="-25" dirty="0">
                <a:latin typeface="Courier New"/>
                <a:cs typeface="Courier New"/>
              </a:rPr>
              <a:t>WHERE	noClient</a:t>
            </a:r>
            <a:r>
              <a:rPr sz="1700" spc="-150" dirty="0">
                <a:latin typeface="Courier New"/>
                <a:cs typeface="Courier New"/>
              </a:rPr>
              <a:t> </a:t>
            </a:r>
            <a:r>
              <a:rPr sz="1700" spc="-30" dirty="0">
                <a:latin typeface="Courier New"/>
                <a:cs typeface="Courier New"/>
              </a:rPr>
              <a:t>IN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5862" y="5248833"/>
            <a:ext cx="4921250" cy="246379"/>
          </a:xfrm>
          <a:custGeom>
            <a:avLst/>
            <a:gdLst/>
            <a:ahLst/>
            <a:cxnLst/>
            <a:rect l="l" t="t" r="r" b="b"/>
            <a:pathLst>
              <a:path w="4921250" h="246379">
                <a:moveTo>
                  <a:pt x="1263281" y="0"/>
                </a:moveTo>
                <a:lnTo>
                  <a:pt x="0" y="0"/>
                </a:lnTo>
                <a:lnTo>
                  <a:pt x="0" y="246062"/>
                </a:lnTo>
                <a:lnTo>
                  <a:pt x="1263281" y="246062"/>
                </a:lnTo>
                <a:lnTo>
                  <a:pt x="1263281" y="0"/>
                </a:lnTo>
                <a:close/>
              </a:path>
              <a:path w="4921250" h="246379">
                <a:moveTo>
                  <a:pt x="4920780" y="0"/>
                </a:moveTo>
                <a:lnTo>
                  <a:pt x="3282581" y="0"/>
                </a:lnTo>
                <a:lnTo>
                  <a:pt x="3282581" y="246062"/>
                </a:lnTo>
                <a:lnTo>
                  <a:pt x="4920780" y="246062"/>
                </a:lnTo>
                <a:lnTo>
                  <a:pt x="492078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49154" y="5248827"/>
            <a:ext cx="2032000" cy="2463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4"/>
              </a:lnSpc>
            </a:pPr>
            <a:r>
              <a:rPr sz="1700" spc="-25" dirty="0">
                <a:latin typeface="Courier New"/>
                <a:cs typeface="Courier New"/>
              </a:rPr>
              <a:t>(SELECT</a:t>
            </a:r>
            <a:r>
              <a:rPr sz="1700" spc="-160" dirty="0">
                <a:latin typeface="Courier New"/>
                <a:cs typeface="Courier New"/>
              </a:rPr>
              <a:t> </a:t>
            </a:r>
            <a:r>
              <a:rPr sz="1700" spc="-25" dirty="0">
                <a:latin typeface="Courier New"/>
                <a:cs typeface="Courier New"/>
              </a:rPr>
              <a:t>noClient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5862" y="5494896"/>
            <a:ext cx="4921250" cy="246379"/>
          </a:xfrm>
          <a:custGeom>
            <a:avLst/>
            <a:gdLst/>
            <a:ahLst/>
            <a:cxnLst/>
            <a:rect l="l" t="t" r="r" b="b"/>
            <a:pathLst>
              <a:path w="4921250" h="246379">
                <a:moveTo>
                  <a:pt x="1389570" y="0"/>
                </a:moveTo>
                <a:lnTo>
                  <a:pt x="0" y="0"/>
                </a:lnTo>
                <a:lnTo>
                  <a:pt x="0" y="246062"/>
                </a:lnTo>
                <a:lnTo>
                  <a:pt x="1389570" y="246062"/>
                </a:lnTo>
                <a:lnTo>
                  <a:pt x="1389570" y="0"/>
                </a:lnTo>
                <a:close/>
              </a:path>
              <a:path w="4921250" h="246379">
                <a:moveTo>
                  <a:pt x="4920780" y="0"/>
                </a:moveTo>
                <a:lnTo>
                  <a:pt x="3029978" y="0"/>
                </a:lnTo>
                <a:lnTo>
                  <a:pt x="3029978" y="246062"/>
                </a:lnTo>
                <a:lnTo>
                  <a:pt x="4920780" y="246062"/>
                </a:lnTo>
                <a:lnTo>
                  <a:pt x="492078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75440" y="5494890"/>
            <a:ext cx="1653539" cy="246379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700" spc="-20" dirty="0">
                <a:latin typeface="Courier New"/>
                <a:cs typeface="Courier New"/>
              </a:rPr>
              <a:t>FROM</a:t>
            </a:r>
            <a:r>
              <a:rPr sz="1700" spc="-120" dirty="0">
                <a:latin typeface="Courier New"/>
                <a:cs typeface="Courier New"/>
              </a:rPr>
              <a:t> </a:t>
            </a:r>
            <a:r>
              <a:rPr sz="1700" spc="-30" dirty="0">
                <a:latin typeface="Courier New"/>
                <a:cs typeface="Courier New"/>
              </a:rPr>
              <a:t>COMMANDE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5862" y="5740958"/>
            <a:ext cx="4921250" cy="248285"/>
          </a:xfrm>
          <a:custGeom>
            <a:avLst/>
            <a:gdLst/>
            <a:ahLst/>
            <a:cxnLst/>
            <a:rect l="l" t="t" r="r" b="b"/>
            <a:pathLst>
              <a:path w="4921250" h="248285">
                <a:moveTo>
                  <a:pt x="1389570" y="0"/>
                </a:moveTo>
                <a:lnTo>
                  <a:pt x="0" y="0"/>
                </a:lnTo>
                <a:lnTo>
                  <a:pt x="0" y="248234"/>
                </a:lnTo>
                <a:lnTo>
                  <a:pt x="1389570" y="248234"/>
                </a:lnTo>
                <a:lnTo>
                  <a:pt x="1389570" y="0"/>
                </a:lnTo>
                <a:close/>
              </a:path>
              <a:path w="4921250" h="248285">
                <a:moveTo>
                  <a:pt x="4920780" y="0"/>
                </a:moveTo>
                <a:lnTo>
                  <a:pt x="4417885" y="0"/>
                </a:lnTo>
                <a:lnTo>
                  <a:pt x="4417885" y="248234"/>
                </a:lnTo>
                <a:lnTo>
                  <a:pt x="4920780" y="248234"/>
                </a:lnTo>
                <a:lnTo>
                  <a:pt x="492078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75440" y="5740949"/>
            <a:ext cx="3041015" cy="24828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700" spc="-25" dirty="0">
                <a:latin typeface="Courier New"/>
                <a:cs typeface="Courier New"/>
              </a:rPr>
              <a:t>WHERE</a:t>
            </a:r>
            <a:r>
              <a:rPr sz="1700" spc="-95" dirty="0">
                <a:latin typeface="Courier New"/>
                <a:cs typeface="Courier New"/>
              </a:rPr>
              <a:t> </a:t>
            </a:r>
            <a:r>
              <a:rPr sz="1700" spc="-20" dirty="0">
                <a:latin typeface="Courier New"/>
                <a:cs typeface="Courier New"/>
              </a:rPr>
              <a:t>Date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spc="10" dirty="0">
                <a:latin typeface="Courier New"/>
                <a:cs typeface="Courier New"/>
              </a:rPr>
              <a:t>=</a:t>
            </a:r>
            <a:r>
              <a:rPr sz="1700" spc="-75" dirty="0">
                <a:latin typeface="Courier New"/>
                <a:cs typeface="Courier New"/>
              </a:rPr>
              <a:t> </a:t>
            </a:r>
            <a:r>
              <a:rPr sz="1700" spc="-30" dirty="0">
                <a:latin typeface="Courier New"/>
                <a:cs typeface="Courier New"/>
              </a:rPr>
              <a:t>01/07/2002)</a:t>
            </a:r>
            <a:endParaRPr sz="1700">
              <a:latin typeface="Courier New"/>
              <a:cs typeface="Courier New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189037" y="3144842"/>
          <a:ext cx="7205344" cy="1079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195">
                <a:tc gridSpan="4">
                  <a:txBody>
                    <a:bodyPr/>
                    <a:lstStyle/>
                    <a:p>
                      <a:pPr marL="714375">
                        <a:lnSpc>
                          <a:spcPts val="1930"/>
                        </a:lnSpc>
                        <a:tabLst>
                          <a:tab pos="2144395" algn="l"/>
                        </a:tabLst>
                      </a:pPr>
                      <a:r>
                        <a:rPr sz="1850" spc="-20" dirty="0">
                          <a:latin typeface="Courier New"/>
                          <a:cs typeface="Courier New"/>
                        </a:rPr>
                        <a:t>SELECT	nomClient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714375">
                        <a:lnSpc>
                          <a:spcPts val="2175"/>
                        </a:lnSpc>
                        <a:tabLst>
                          <a:tab pos="2144395" algn="l"/>
                        </a:tabLst>
                      </a:pPr>
                      <a:r>
                        <a:rPr sz="1850" spc="-1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Client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5" dirty="0">
                          <a:latin typeface="Courier New"/>
                          <a:cs typeface="Courier New"/>
                        </a:rPr>
                        <a:t>Cl,</a:t>
                      </a:r>
                      <a:r>
                        <a:rPr sz="185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Commande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Co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6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975"/>
                        </a:lnSpc>
                        <a:tabLst>
                          <a:tab pos="1429385" algn="l"/>
                        </a:tabLst>
                      </a:pPr>
                      <a:r>
                        <a:rPr sz="1850" spc="-1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Cl.noClient</a:t>
                      </a:r>
                      <a:r>
                        <a:rPr sz="185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1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Co.noClient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7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AND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Co.date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1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01/07/2002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570163" y="503238"/>
            <a:ext cx="657383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Jointure</a:t>
            </a:r>
            <a:r>
              <a:rPr spc="5" dirty="0"/>
              <a:t> </a:t>
            </a:r>
            <a:r>
              <a:rPr sz="3200" spc="-110" dirty="0"/>
              <a:t>naturelle</a:t>
            </a:r>
            <a:r>
              <a:rPr sz="3200" spc="-10" dirty="0"/>
              <a:t> </a:t>
            </a:r>
            <a:r>
              <a:rPr spc="-225" dirty="0"/>
              <a:t>de</a:t>
            </a:r>
            <a:r>
              <a:rPr spc="45" dirty="0"/>
              <a:t> </a:t>
            </a:r>
            <a:r>
              <a:rPr spc="-175" dirty="0"/>
              <a:t>plusieurs</a:t>
            </a:r>
            <a:r>
              <a:rPr spc="30" dirty="0"/>
              <a:t> </a:t>
            </a:r>
            <a:r>
              <a:rPr spc="-200" dirty="0"/>
              <a:t>tables</a:t>
            </a:r>
            <a:endParaRPr sz="3200"/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55129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nom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commandé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endParaRPr sz="24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25" dirty="0">
                <a:latin typeface="Microsoft Sans Serif"/>
                <a:cs typeface="Microsoft Sans Serif"/>
              </a:rPr>
              <a:t>moins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un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article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Imprimante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7387" y="3095675"/>
            <a:ext cx="7715884" cy="440690"/>
          </a:xfrm>
          <a:custGeom>
            <a:avLst/>
            <a:gdLst/>
            <a:ahLst/>
            <a:cxnLst/>
            <a:rect l="l" t="t" r="r" b="b"/>
            <a:pathLst>
              <a:path w="7715884" h="440689">
                <a:moveTo>
                  <a:pt x="7715593" y="0"/>
                </a:moveTo>
                <a:lnTo>
                  <a:pt x="0" y="0"/>
                </a:lnTo>
                <a:lnTo>
                  <a:pt x="0" y="219443"/>
                </a:lnTo>
                <a:lnTo>
                  <a:pt x="0" y="440448"/>
                </a:lnTo>
                <a:lnTo>
                  <a:pt x="7715593" y="440448"/>
                </a:lnTo>
                <a:lnTo>
                  <a:pt x="7715593" y="219443"/>
                </a:lnTo>
                <a:lnTo>
                  <a:pt x="771559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60299" y="3055832"/>
            <a:ext cx="704850" cy="4781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720"/>
              </a:lnSpc>
              <a:spcBef>
                <a:spcPts val="250"/>
              </a:spcBef>
            </a:pPr>
            <a:r>
              <a:rPr sz="1500" spc="-15" dirty="0">
                <a:latin typeface="Courier New"/>
                <a:cs typeface="Courier New"/>
              </a:rPr>
              <a:t>SELECT  FROM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31848" y="3055832"/>
            <a:ext cx="4777105" cy="478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1760"/>
              </a:lnSpc>
              <a:spcBef>
                <a:spcPts val="130"/>
              </a:spcBef>
            </a:pPr>
            <a:r>
              <a:rPr sz="1500" spc="-15" dirty="0">
                <a:latin typeface="Courier New"/>
                <a:cs typeface="Courier New"/>
              </a:rPr>
              <a:t>nomClient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60"/>
              </a:lnSpc>
            </a:pPr>
            <a:r>
              <a:rPr sz="1500" spc="-10" dirty="0">
                <a:latin typeface="Courier New"/>
                <a:cs typeface="Courier New"/>
              </a:rPr>
              <a:t>Client,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Commande,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DétailsCommande,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Article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7387" y="3536124"/>
            <a:ext cx="7715884" cy="219710"/>
          </a:xfrm>
          <a:custGeom>
            <a:avLst/>
            <a:gdLst/>
            <a:ahLst/>
            <a:cxnLst/>
            <a:rect l="l" t="t" r="r" b="b"/>
            <a:pathLst>
              <a:path w="7715884" h="219710">
                <a:moveTo>
                  <a:pt x="1757159" y="0"/>
                </a:moveTo>
                <a:lnTo>
                  <a:pt x="0" y="0"/>
                </a:lnTo>
                <a:lnTo>
                  <a:pt x="0" y="219443"/>
                </a:lnTo>
                <a:lnTo>
                  <a:pt x="1757159" y="219443"/>
                </a:lnTo>
                <a:lnTo>
                  <a:pt x="1757159" y="0"/>
                </a:lnTo>
                <a:close/>
              </a:path>
              <a:path w="7715884" h="219710">
                <a:moveTo>
                  <a:pt x="7715593" y="0"/>
                </a:moveTo>
                <a:lnTo>
                  <a:pt x="4699203" y="0"/>
                </a:lnTo>
                <a:lnTo>
                  <a:pt x="4699203" y="219443"/>
                </a:lnTo>
                <a:lnTo>
                  <a:pt x="7715593" y="219443"/>
                </a:lnTo>
                <a:lnTo>
                  <a:pt x="771559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60299" y="3496273"/>
            <a:ext cx="59182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5" dirty="0">
                <a:latin typeface="Courier New"/>
                <a:cs typeface="Courier New"/>
              </a:rPr>
              <a:t>WHERE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44548" y="3536112"/>
            <a:ext cx="2942590" cy="219710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500" spc="-10" dirty="0">
                <a:latin typeface="Courier New"/>
                <a:cs typeface="Courier New"/>
              </a:rPr>
              <a:t>description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20" dirty="0">
                <a:latin typeface="Courier New"/>
                <a:cs typeface="Courier New"/>
              </a:rPr>
              <a:t>=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'Imprimante'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87286" y="3496273"/>
            <a:ext cx="36512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15" dirty="0">
                <a:latin typeface="Courier New"/>
                <a:cs typeface="Courier New"/>
              </a:rPr>
              <a:t>AND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87387" y="3755557"/>
            <a:ext cx="7715884" cy="660400"/>
            <a:chOff x="687387" y="3755557"/>
            <a:chExt cx="7715884" cy="660400"/>
          </a:xfrm>
        </p:grpSpPr>
        <p:sp>
          <p:nvSpPr>
            <p:cNvPr id="27" name="object 27"/>
            <p:cNvSpPr/>
            <p:nvPr/>
          </p:nvSpPr>
          <p:spPr>
            <a:xfrm>
              <a:off x="687387" y="3755567"/>
              <a:ext cx="7715884" cy="219710"/>
            </a:xfrm>
            <a:custGeom>
              <a:avLst/>
              <a:gdLst/>
              <a:ahLst/>
              <a:cxnLst/>
              <a:rect l="l" t="t" r="r" b="b"/>
              <a:pathLst>
                <a:path w="7715884" h="219710">
                  <a:moveTo>
                    <a:pt x="1718119" y="0"/>
                  </a:moveTo>
                  <a:lnTo>
                    <a:pt x="0" y="0"/>
                  </a:lnTo>
                  <a:lnTo>
                    <a:pt x="0" y="219443"/>
                  </a:lnTo>
                  <a:lnTo>
                    <a:pt x="1718119" y="219443"/>
                  </a:lnTo>
                  <a:lnTo>
                    <a:pt x="1718119" y="0"/>
                  </a:lnTo>
                  <a:close/>
                </a:path>
                <a:path w="7715884" h="219710">
                  <a:moveTo>
                    <a:pt x="7715593" y="0"/>
                  </a:moveTo>
                  <a:lnTo>
                    <a:pt x="5677179" y="0"/>
                  </a:lnTo>
                  <a:lnTo>
                    <a:pt x="5677179" y="219443"/>
                  </a:lnTo>
                  <a:lnTo>
                    <a:pt x="7715593" y="219443"/>
                  </a:lnTo>
                  <a:lnTo>
                    <a:pt x="771559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05508" y="3755557"/>
              <a:ext cx="3959225" cy="219710"/>
            </a:xfrm>
            <a:custGeom>
              <a:avLst/>
              <a:gdLst/>
              <a:ahLst/>
              <a:cxnLst/>
              <a:rect l="l" t="t" r="r" b="b"/>
              <a:pathLst>
                <a:path w="3959225" h="219710">
                  <a:moveTo>
                    <a:pt x="3959062" y="0"/>
                  </a:moveTo>
                  <a:lnTo>
                    <a:pt x="0" y="0"/>
                  </a:lnTo>
                  <a:lnTo>
                    <a:pt x="0" y="219444"/>
                  </a:lnTo>
                  <a:lnTo>
                    <a:pt x="3959062" y="219444"/>
                  </a:lnTo>
                  <a:lnTo>
                    <a:pt x="39590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7387" y="3975010"/>
              <a:ext cx="7715884" cy="219075"/>
            </a:xfrm>
            <a:custGeom>
              <a:avLst/>
              <a:gdLst/>
              <a:ahLst/>
              <a:cxnLst/>
              <a:rect l="l" t="t" r="r" b="b"/>
              <a:pathLst>
                <a:path w="7715884" h="219075">
                  <a:moveTo>
                    <a:pt x="1718119" y="0"/>
                  </a:moveTo>
                  <a:lnTo>
                    <a:pt x="0" y="0"/>
                  </a:lnTo>
                  <a:lnTo>
                    <a:pt x="0" y="219049"/>
                  </a:lnTo>
                  <a:lnTo>
                    <a:pt x="1718119" y="219049"/>
                  </a:lnTo>
                  <a:lnTo>
                    <a:pt x="1718119" y="0"/>
                  </a:lnTo>
                  <a:close/>
                </a:path>
                <a:path w="7715884" h="219075">
                  <a:moveTo>
                    <a:pt x="7715593" y="0"/>
                  </a:moveTo>
                  <a:lnTo>
                    <a:pt x="7147547" y="0"/>
                  </a:lnTo>
                  <a:lnTo>
                    <a:pt x="7147547" y="219049"/>
                  </a:lnTo>
                  <a:lnTo>
                    <a:pt x="7715593" y="219049"/>
                  </a:lnTo>
                  <a:lnTo>
                    <a:pt x="771559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05508" y="3975002"/>
              <a:ext cx="5429885" cy="219075"/>
            </a:xfrm>
            <a:custGeom>
              <a:avLst/>
              <a:gdLst/>
              <a:ahLst/>
              <a:cxnLst/>
              <a:rect l="l" t="t" r="r" b="b"/>
              <a:pathLst>
                <a:path w="5429884" h="219075">
                  <a:moveTo>
                    <a:pt x="5429436" y="0"/>
                  </a:moveTo>
                  <a:lnTo>
                    <a:pt x="0" y="0"/>
                  </a:lnTo>
                  <a:lnTo>
                    <a:pt x="0" y="219057"/>
                  </a:lnTo>
                  <a:lnTo>
                    <a:pt x="5429436" y="219057"/>
                  </a:lnTo>
                  <a:lnTo>
                    <a:pt x="542943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7387" y="4194060"/>
              <a:ext cx="7715884" cy="221615"/>
            </a:xfrm>
            <a:custGeom>
              <a:avLst/>
              <a:gdLst/>
              <a:ahLst/>
              <a:cxnLst/>
              <a:rect l="l" t="t" r="r" b="b"/>
              <a:pathLst>
                <a:path w="7715884" h="221614">
                  <a:moveTo>
                    <a:pt x="1718119" y="0"/>
                  </a:moveTo>
                  <a:lnTo>
                    <a:pt x="0" y="0"/>
                  </a:lnTo>
                  <a:lnTo>
                    <a:pt x="0" y="221386"/>
                  </a:lnTo>
                  <a:lnTo>
                    <a:pt x="1718119" y="221386"/>
                  </a:lnTo>
                  <a:lnTo>
                    <a:pt x="1718119" y="0"/>
                  </a:lnTo>
                  <a:close/>
                </a:path>
                <a:path w="7715884" h="221614">
                  <a:moveTo>
                    <a:pt x="7715593" y="0"/>
                  </a:moveTo>
                  <a:lnTo>
                    <a:pt x="6807898" y="0"/>
                  </a:lnTo>
                  <a:lnTo>
                    <a:pt x="6807898" y="221386"/>
                  </a:lnTo>
                  <a:lnTo>
                    <a:pt x="7715593" y="221386"/>
                  </a:lnTo>
                  <a:lnTo>
                    <a:pt x="771559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05508" y="4194060"/>
              <a:ext cx="5090160" cy="221615"/>
            </a:xfrm>
            <a:custGeom>
              <a:avLst/>
              <a:gdLst/>
              <a:ahLst/>
              <a:cxnLst/>
              <a:rect l="l" t="t" r="r" b="b"/>
              <a:pathLst>
                <a:path w="5090159" h="221614">
                  <a:moveTo>
                    <a:pt x="5089781" y="0"/>
                  </a:moveTo>
                  <a:lnTo>
                    <a:pt x="0" y="0"/>
                  </a:lnTo>
                  <a:lnTo>
                    <a:pt x="0" y="221383"/>
                  </a:lnTo>
                  <a:lnTo>
                    <a:pt x="5089781" y="221383"/>
                  </a:lnTo>
                  <a:lnTo>
                    <a:pt x="508978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92808" y="3715717"/>
            <a:ext cx="5908040" cy="6972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ct val="95900"/>
              </a:lnSpc>
              <a:spcBef>
                <a:spcPts val="200"/>
              </a:spcBef>
            </a:pP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Client.noClient </a:t>
            </a:r>
            <a:r>
              <a:rPr sz="1500" spc="2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Commande.noClient </a:t>
            </a:r>
            <a:r>
              <a:rPr sz="1500" spc="-15" dirty="0">
                <a:latin typeface="Courier New"/>
                <a:cs typeface="Courier New"/>
              </a:rPr>
              <a:t>AND </a:t>
            </a:r>
            <a:r>
              <a:rPr sz="1500" spc="-10" dirty="0">
                <a:latin typeface="Courier New"/>
                <a:cs typeface="Courier New"/>
              </a:rPr>
              <a:t> Commande.noCommande </a:t>
            </a:r>
            <a:r>
              <a:rPr sz="1500" spc="20" dirty="0">
                <a:latin typeface="Courier New"/>
                <a:cs typeface="Courier New"/>
              </a:rPr>
              <a:t>= </a:t>
            </a:r>
            <a:r>
              <a:rPr sz="1500" spc="-15" dirty="0">
                <a:latin typeface="Courier New"/>
                <a:cs typeface="Courier New"/>
              </a:rPr>
              <a:t>DétailsCommande.noCommande AND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DétailsCommande.noArticle</a:t>
            </a:r>
            <a:r>
              <a:rPr sz="1500" spc="-40" dirty="0">
                <a:latin typeface="Courier New"/>
                <a:cs typeface="Courier New"/>
              </a:rPr>
              <a:t> </a:t>
            </a:r>
            <a:r>
              <a:rPr sz="1500" spc="20" dirty="0">
                <a:latin typeface="Courier New"/>
                <a:cs typeface="Courier New"/>
              </a:rPr>
              <a:t>=</a:t>
            </a:r>
            <a:r>
              <a:rPr sz="1500" spc="-40" dirty="0">
                <a:latin typeface="Courier New"/>
                <a:cs typeface="Courier New"/>
              </a:rPr>
              <a:t> </a:t>
            </a:r>
            <a:r>
              <a:rPr sz="1500" spc="-15" dirty="0">
                <a:latin typeface="Courier New"/>
                <a:cs typeface="Courier New"/>
              </a:rPr>
              <a:t>Article.noArticle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7087" y="5438775"/>
            <a:ext cx="7618730" cy="101473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3600" baseline="13888" dirty="0">
                <a:latin typeface="Symbol"/>
                <a:cs typeface="Symbol"/>
              </a:rPr>
              <a:t></a:t>
            </a:r>
            <a:r>
              <a:rPr sz="3600" spc="-37" baseline="13888" dirty="0">
                <a:latin typeface="Times New Roman"/>
                <a:cs typeface="Times New Roman"/>
              </a:rPr>
              <a:t> </a:t>
            </a:r>
            <a:r>
              <a:rPr sz="1600" i="1" spc="-145" dirty="0">
                <a:latin typeface="Times New Roman"/>
                <a:cs typeface="Times New Roman"/>
              </a:rPr>
              <a:t>nomCl</a:t>
            </a:r>
            <a:r>
              <a:rPr sz="1600" i="1" spc="-85" dirty="0">
                <a:latin typeface="Times New Roman"/>
                <a:cs typeface="Times New Roman"/>
              </a:rPr>
              <a:t>i</a:t>
            </a:r>
            <a:r>
              <a:rPr sz="1600" i="1" spc="-140" dirty="0">
                <a:latin typeface="Times New Roman"/>
                <a:cs typeface="Times New Roman"/>
              </a:rPr>
              <a:t>ent</a:t>
            </a:r>
            <a:r>
              <a:rPr sz="1600" i="1" spc="20" dirty="0">
                <a:latin typeface="Times New Roman"/>
                <a:cs typeface="Times New Roman"/>
              </a:rPr>
              <a:t> </a:t>
            </a:r>
            <a:r>
              <a:rPr sz="3600" spc="-157" baseline="13888" dirty="0">
                <a:latin typeface="Times New Roman"/>
                <a:cs typeface="Times New Roman"/>
              </a:rPr>
              <a:t>(</a:t>
            </a:r>
            <a:r>
              <a:rPr sz="3600" baseline="13888" dirty="0">
                <a:latin typeface="Symbol"/>
                <a:cs typeface="Symbol"/>
              </a:rPr>
              <a:t></a:t>
            </a:r>
            <a:r>
              <a:rPr sz="3600" baseline="13888" dirty="0">
                <a:latin typeface="Times New Roman"/>
                <a:cs typeface="Times New Roman"/>
              </a:rPr>
              <a:t> </a:t>
            </a:r>
            <a:r>
              <a:rPr sz="1600" i="1" spc="-170" dirty="0">
                <a:latin typeface="Times New Roman"/>
                <a:cs typeface="Times New Roman"/>
              </a:rPr>
              <a:t>descrip</a:t>
            </a:r>
            <a:r>
              <a:rPr sz="1600" i="1" spc="-120" dirty="0">
                <a:latin typeface="Times New Roman"/>
                <a:cs typeface="Times New Roman"/>
              </a:rPr>
              <a:t>t</a:t>
            </a:r>
            <a:r>
              <a:rPr sz="1600" i="1" spc="-85" dirty="0">
                <a:latin typeface="Times New Roman"/>
                <a:cs typeface="Times New Roman"/>
              </a:rPr>
              <a:t>i</a:t>
            </a:r>
            <a:r>
              <a:rPr sz="1600" i="1" spc="-180" dirty="0">
                <a:latin typeface="Times New Roman"/>
                <a:cs typeface="Times New Roman"/>
              </a:rPr>
              <a:t>on</a:t>
            </a:r>
            <a:r>
              <a:rPr sz="1600" i="1" dirty="0">
                <a:latin typeface="Times New Roman"/>
                <a:cs typeface="Times New Roman"/>
              </a:rPr>
              <a:t> 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spc="30" dirty="0">
                <a:latin typeface="Georgia"/>
                <a:cs typeface="Georgia"/>
              </a:rPr>
              <a:t>=</a:t>
            </a:r>
            <a:r>
              <a:rPr sz="1600" spc="10" dirty="0">
                <a:latin typeface="Georgia"/>
                <a:cs typeface="Georgia"/>
              </a:rPr>
              <a:t> </a:t>
            </a:r>
            <a:r>
              <a:rPr sz="1600" spc="55" dirty="0">
                <a:latin typeface="Georgia"/>
                <a:cs typeface="Georgia"/>
              </a:rPr>
              <a:t>“</a:t>
            </a:r>
            <a:r>
              <a:rPr sz="1600" spc="-114" dirty="0">
                <a:latin typeface="Georgia"/>
                <a:cs typeface="Georgia"/>
              </a:rPr>
              <a:t>Imp</a:t>
            </a:r>
            <a:r>
              <a:rPr sz="1600" spc="-140" dirty="0">
                <a:latin typeface="Georgia"/>
                <a:cs typeface="Georgia"/>
              </a:rPr>
              <a:t>r</a:t>
            </a:r>
            <a:r>
              <a:rPr sz="1600" spc="-110" dirty="0">
                <a:latin typeface="Georgia"/>
                <a:cs typeface="Georgia"/>
              </a:rPr>
              <a:t>i</a:t>
            </a:r>
            <a:r>
              <a:rPr sz="1600" spc="-180" dirty="0">
                <a:latin typeface="Georgia"/>
                <a:cs typeface="Georgia"/>
              </a:rPr>
              <a:t>m</a:t>
            </a:r>
            <a:r>
              <a:rPr sz="1600" spc="-130" dirty="0">
                <a:latin typeface="Georgia"/>
                <a:cs typeface="Georgia"/>
              </a:rPr>
              <a:t>ant</a:t>
            </a:r>
            <a:r>
              <a:rPr sz="1600" spc="-125" dirty="0">
                <a:latin typeface="Georgia"/>
                <a:cs typeface="Georgia"/>
              </a:rPr>
              <a:t>e</a:t>
            </a:r>
            <a:r>
              <a:rPr sz="1600" spc="10" dirty="0">
                <a:latin typeface="Georgia"/>
                <a:cs typeface="Georgia"/>
              </a:rPr>
              <a:t> </a:t>
            </a:r>
            <a:r>
              <a:rPr sz="1600" spc="55" dirty="0">
                <a:latin typeface="Georgia"/>
                <a:cs typeface="Georgia"/>
              </a:rPr>
              <a:t>”</a:t>
            </a:r>
            <a:endParaRPr sz="1600">
              <a:latin typeface="Georgia"/>
              <a:cs typeface="Georgia"/>
            </a:endParaRPr>
          </a:p>
          <a:p>
            <a:pPr marR="100330" algn="ctr">
              <a:lnSpc>
                <a:spcPct val="100000"/>
              </a:lnSpc>
              <a:spcBef>
                <a:spcPts val="815"/>
              </a:spcBef>
            </a:pPr>
            <a:r>
              <a:rPr sz="2400" spc="-105" dirty="0">
                <a:latin typeface="Times New Roman"/>
                <a:cs typeface="Times New Roman"/>
              </a:rPr>
              <a:t>(</a:t>
            </a:r>
            <a:r>
              <a:rPr sz="2400" i="1" spc="-165" dirty="0">
                <a:latin typeface="Times New Roman"/>
                <a:cs typeface="Times New Roman"/>
              </a:rPr>
              <a:t>Client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spc="-185" dirty="0">
                <a:latin typeface="Times New Roman"/>
                <a:cs typeface="Times New Roman"/>
              </a:rPr>
              <a:t>*</a:t>
            </a:r>
            <a:r>
              <a:rPr sz="2400" i="1" spc="-229" dirty="0">
                <a:latin typeface="Times New Roman"/>
                <a:cs typeface="Times New Roman"/>
              </a:rPr>
              <a:t>Comman</a:t>
            </a:r>
            <a:r>
              <a:rPr sz="2400" i="1" spc="-200" dirty="0">
                <a:latin typeface="Times New Roman"/>
                <a:cs typeface="Times New Roman"/>
              </a:rPr>
              <a:t>d</a:t>
            </a:r>
            <a:r>
              <a:rPr sz="2400" i="1" spc="-370" dirty="0">
                <a:latin typeface="Times New Roman"/>
                <a:cs typeface="Times New Roman"/>
              </a:rPr>
              <a:t>e</a:t>
            </a:r>
            <a:r>
              <a:rPr sz="2400" i="1" spc="20" dirty="0">
                <a:latin typeface="Times New Roman"/>
                <a:cs typeface="Times New Roman"/>
              </a:rPr>
              <a:t> </a:t>
            </a:r>
            <a:r>
              <a:rPr sz="2400" spc="-175" dirty="0">
                <a:latin typeface="Times New Roman"/>
                <a:cs typeface="Times New Roman"/>
              </a:rPr>
              <a:t>*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90" dirty="0">
                <a:latin typeface="Times New Roman"/>
                <a:cs typeface="Times New Roman"/>
              </a:rPr>
              <a:t>DétailsComma</a:t>
            </a:r>
            <a:r>
              <a:rPr sz="2400" i="1" spc="-200" dirty="0">
                <a:latin typeface="Times New Roman"/>
                <a:cs typeface="Times New Roman"/>
              </a:rPr>
              <a:t>n</a:t>
            </a:r>
            <a:r>
              <a:rPr sz="2400" i="1" spc="-320" dirty="0">
                <a:latin typeface="Times New Roman"/>
                <a:cs typeface="Times New Roman"/>
              </a:rPr>
              <a:t>d</a:t>
            </a:r>
            <a:r>
              <a:rPr sz="2400" i="1" spc="-280" dirty="0">
                <a:latin typeface="Times New Roman"/>
                <a:cs typeface="Times New Roman"/>
              </a:rPr>
              <a:t>e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spc="-175" dirty="0">
                <a:latin typeface="Times New Roman"/>
                <a:cs typeface="Times New Roman"/>
              </a:rPr>
              <a:t>*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i="1" spc="85" dirty="0">
                <a:latin typeface="Times New Roman"/>
                <a:cs typeface="Times New Roman"/>
              </a:rPr>
              <a:t>A</a:t>
            </a:r>
            <a:r>
              <a:rPr sz="2400" i="1" spc="70" dirty="0">
                <a:latin typeface="Times New Roman"/>
                <a:cs typeface="Times New Roman"/>
              </a:rPr>
              <a:t>r</a:t>
            </a:r>
            <a:r>
              <a:rPr sz="2400" i="1" spc="-225" dirty="0">
                <a:latin typeface="Times New Roman"/>
                <a:cs typeface="Times New Roman"/>
              </a:rPr>
              <a:t>ticle</a:t>
            </a:r>
            <a:r>
              <a:rPr sz="2400" spc="-105" dirty="0">
                <a:latin typeface="Times New Roman"/>
                <a:cs typeface="Times New Roman"/>
              </a:rPr>
              <a:t>))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570163" y="503238"/>
            <a:ext cx="657383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Jointure</a:t>
            </a:r>
            <a:r>
              <a:rPr spc="5" dirty="0"/>
              <a:t> </a:t>
            </a:r>
            <a:r>
              <a:rPr sz="3200" spc="-110" dirty="0"/>
              <a:t>naturelle</a:t>
            </a:r>
            <a:r>
              <a:rPr sz="3200" spc="-10" dirty="0"/>
              <a:t> </a:t>
            </a:r>
            <a:r>
              <a:rPr spc="-225" dirty="0"/>
              <a:t>de</a:t>
            </a:r>
            <a:r>
              <a:rPr spc="45" dirty="0"/>
              <a:t> </a:t>
            </a:r>
            <a:r>
              <a:rPr spc="-175" dirty="0"/>
              <a:t>plusieurs</a:t>
            </a:r>
            <a:r>
              <a:rPr spc="30" dirty="0"/>
              <a:t> </a:t>
            </a:r>
            <a:r>
              <a:rPr spc="-200" dirty="0"/>
              <a:t>tables</a:t>
            </a:r>
            <a:endParaRPr sz="3200"/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55129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 err="1">
                <a:latin typeface="Microsoft Sans Serif"/>
                <a:cs typeface="Microsoft Sans Serif"/>
              </a:rPr>
              <a:t>Exemple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 err="1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nom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7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 err="1">
                <a:latin typeface="Microsoft Sans Serif"/>
                <a:cs typeface="Microsoft Sans Serif"/>
              </a:rPr>
              <a:t>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5" dirty="0" err="1">
                <a:latin typeface="Microsoft Sans Serif"/>
                <a:cs typeface="Microsoft Sans Serif"/>
              </a:rPr>
              <a:t>commandé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endParaRPr sz="24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25" dirty="0" err="1">
                <a:latin typeface="Microsoft Sans Serif"/>
                <a:cs typeface="Microsoft Sans Serif"/>
              </a:rPr>
              <a:t>moins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un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article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i="1" spc="-210" dirty="0">
                <a:latin typeface="Trebuchet MS"/>
                <a:cs typeface="Trebuchet MS"/>
              </a:rPr>
              <a:t>Imprimante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0412" y="3060737"/>
            <a:ext cx="7489825" cy="431800"/>
          </a:xfrm>
          <a:custGeom>
            <a:avLst/>
            <a:gdLst/>
            <a:ahLst/>
            <a:cxnLst/>
            <a:rect l="l" t="t" r="r" b="b"/>
            <a:pathLst>
              <a:path w="7489825" h="431800">
                <a:moveTo>
                  <a:pt x="7489723" y="0"/>
                </a:moveTo>
                <a:lnTo>
                  <a:pt x="0" y="0"/>
                </a:lnTo>
                <a:lnTo>
                  <a:pt x="0" y="214820"/>
                </a:lnTo>
                <a:lnTo>
                  <a:pt x="0" y="431546"/>
                </a:lnTo>
                <a:lnTo>
                  <a:pt x="7489723" y="431546"/>
                </a:lnTo>
                <a:lnTo>
                  <a:pt x="7489723" y="214820"/>
                </a:lnTo>
                <a:lnTo>
                  <a:pt x="7489723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7712" y="3021422"/>
            <a:ext cx="689610" cy="4686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244"/>
              </a:spcBef>
            </a:pPr>
            <a:r>
              <a:rPr sz="1500" spc="-35" dirty="0">
                <a:latin typeface="Courier New"/>
                <a:cs typeface="Courier New"/>
              </a:rPr>
              <a:t>SELECT  FROM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2607" y="3021422"/>
            <a:ext cx="1021715" cy="4686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244"/>
              </a:spcBef>
            </a:pPr>
            <a:r>
              <a:rPr sz="1500" spc="-35" dirty="0">
                <a:latin typeface="Courier New"/>
                <a:cs typeface="Courier New"/>
              </a:rPr>
              <a:t>nomClient  Client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0412" y="3492216"/>
            <a:ext cx="7489825" cy="2799715"/>
            <a:chOff x="760412" y="3492216"/>
            <a:chExt cx="7489825" cy="2799715"/>
          </a:xfrm>
        </p:grpSpPr>
        <p:sp>
          <p:nvSpPr>
            <p:cNvPr id="23" name="object 23"/>
            <p:cNvSpPr/>
            <p:nvPr/>
          </p:nvSpPr>
          <p:spPr>
            <a:xfrm>
              <a:off x="760412" y="3492220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1659851" y="0"/>
                  </a:moveTo>
                  <a:lnTo>
                    <a:pt x="0" y="0"/>
                  </a:lnTo>
                  <a:lnTo>
                    <a:pt x="0" y="215201"/>
                  </a:lnTo>
                  <a:lnTo>
                    <a:pt x="1659851" y="215201"/>
                  </a:lnTo>
                  <a:lnTo>
                    <a:pt x="1659851" y="0"/>
                  </a:lnTo>
                  <a:close/>
                </a:path>
                <a:path w="7489825" h="215264">
                  <a:moveTo>
                    <a:pt x="7489723" y="0"/>
                  </a:moveTo>
                  <a:lnTo>
                    <a:pt x="1879600" y="0"/>
                  </a:lnTo>
                  <a:lnTo>
                    <a:pt x="1879600" y="215201"/>
                  </a:lnTo>
                  <a:lnTo>
                    <a:pt x="7489723" y="215201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20275" y="3492216"/>
              <a:ext cx="220345" cy="215265"/>
            </a:xfrm>
            <a:custGeom>
              <a:avLst/>
              <a:gdLst/>
              <a:ahLst/>
              <a:cxnLst/>
              <a:rect l="l" t="t" r="r" b="b"/>
              <a:pathLst>
                <a:path w="220344" h="215264">
                  <a:moveTo>
                    <a:pt x="219746" y="0"/>
                  </a:moveTo>
                  <a:lnTo>
                    <a:pt x="0" y="0"/>
                  </a:lnTo>
                  <a:lnTo>
                    <a:pt x="0" y="215200"/>
                  </a:lnTo>
                  <a:lnTo>
                    <a:pt x="219746" y="215200"/>
                  </a:lnTo>
                  <a:lnTo>
                    <a:pt x="2197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0412" y="3707422"/>
              <a:ext cx="7489825" cy="429895"/>
            </a:xfrm>
            <a:custGeom>
              <a:avLst/>
              <a:gdLst/>
              <a:ahLst/>
              <a:cxnLst/>
              <a:rect l="l" t="t" r="r" b="b"/>
              <a:pathLst>
                <a:path w="7489825" h="429895">
                  <a:moveTo>
                    <a:pt x="7489723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0" y="429641"/>
                  </a:lnTo>
                  <a:lnTo>
                    <a:pt x="1106741" y="429641"/>
                  </a:lnTo>
                  <a:lnTo>
                    <a:pt x="1106741" y="214820"/>
                  </a:lnTo>
                  <a:lnTo>
                    <a:pt x="2764688" y="214820"/>
                  </a:lnTo>
                  <a:lnTo>
                    <a:pt x="2764688" y="429641"/>
                  </a:lnTo>
                  <a:lnTo>
                    <a:pt x="7489723" y="429641"/>
                  </a:lnTo>
                  <a:lnTo>
                    <a:pt x="7489723" y="214820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67157" y="3922237"/>
              <a:ext cx="1657985" cy="215265"/>
            </a:xfrm>
            <a:custGeom>
              <a:avLst/>
              <a:gdLst/>
              <a:ahLst/>
              <a:cxnLst/>
              <a:rect l="l" t="t" r="r" b="b"/>
              <a:pathLst>
                <a:path w="1657985" h="215264">
                  <a:moveTo>
                    <a:pt x="1657955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657955" y="214820"/>
                  </a:lnTo>
                  <a:lnTo>
                    <a:pt x="165795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0412" y="4137063"/>
              <a:ext cx="7489825" cy="217170"/>
            </a:xfrm>
            <a:custGeom>
              <a:avLst/>
              <a:gdLst/>
              <a:ahLst/>
              <a:cxnLst/>
              <a:rect l="l" t="t" r="r" b="b"/>
              <a:pathLst>
                <a:path w="7489825" h="217170">
                  <a:moveTo>
                    <a:pt x="1106741" y="0"/>
                  </a:moveTo>
                  <a:lnTo>
                    <a:pt x="0" y="0"/>
                  </a:lnTo>
                  <a:lnTo>
                    <a:pt x="0" y="216725"/>
                  </a:lnTo>
                  <a:lnTo>
                    <a:pt x="1106741" y="216725"/>
                  </a:lnTo>
                  <a:lnTo>
                    <a:pt x="1106741" y="0"/>
                  </a:lnTo>
                  <a:close/>
                </a:path>
                <a:path w="7489825" h="217170">
                  <a:moveTo>
                    <a:pt x="7489723" y="0"/>
                  </a:moveTo>
                  <a:lnTo>
                    <a:pt x="2543479" y="0"/>
                  </a:lnTo>
                  <a:lnTo>
                    <a:pt x="2543479" y="216725"/>
                  </a:lnTo>
                  <a:lnTo>
                    <a:pt x="7489723" y="216725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67157" y="4137057"/>
              <a:ext cx="1437005" cy="217170"/>
            </a:xfrm>
            <a:custGeom>
              <a:avLst/>
              <a:gdLst/>
              <a:ahLst/>
              <a:cxnLst/>
              <a:rect l="l" t="t" r="r" b="b"/>
              <a:pathLst>
                <a:path w="1437004" h="217170">
                  <a:moveTo>
                    <a:pt x="1436746" y="0"/>
                  </a:moveTo>
                  <a:lnTo>
                    <a:pt x="0" y="0"/>
                  </a:lnTo>
                  <a:lnTo>
                    <a:pt x="0" y="216721"/>
                  </a:lnTo>
                  <a:lnTo>
                    <a:pt x="1436746" y="216721"/>
                  </a:lnTo>
                  <a:lnTo>
                    <a:pt x="14367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0412" y="4353788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1106741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106741" y="214820"/>
                  </a:lnTo>
                  <a:lnTo>
                    <a:pt x="1106741" y="0"/>
                  </a:lnTo>
                  <a:close/>
                </a:path>
                <a:path w="7489825" h="215264">
                  <a:moveTo>
                    <a:pt x="2986379" y="0"/>
                  </a:moveTo>
                  <a:lnTo>
                    <a:pt x="2875800" y="0"/>
                  </a:lnTo>
                  <a:lnTo>
                    <a:pt x="2875800" y="214820"/>
                  </a:lnTo>
                  <a:lnTo>
                    <a:pt x="2986379" y="214820"/>
                  </a:lnTo>
                  <a:lnTo>
                    <a:pt x="2986379" y="0"/>
                  </a:lnTo>
                  <a:close/>
                </a:path>
                <a:path w="7489825" h="215264">
                  <a:moveTo>
                    <a:pt x="7489723" y="0"/>
                  </a:moveTo>
                  <a:lnTo>
                    <a:pt x="3207651" y="0"/>
                  </a:lnTo>
                  <a:lnTo>
                    <a:pt x="3207651" y="214820"/>
                  </a:lnTo>
                  <a:lnTo>
                    <a:pt x="7489723" y="214820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867157" y="4353779"/>
              <a:ext cx="1769110" cy="215265"/>
            </a:xfrm>
            <a:custGeom>
              <a:avLst/>
              <a:gdLst/>
              <a:ahLst/>
              <a:cxnLst/>
              <a:rect l="l" t="t" r="r" b="b"/>
              <a:pathLst>
                <a:path w="1769110" h="215264">
                  <a:moveTo>
                    <a:pt x="1769068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769068" y="214820"/>
                  </a:lnTo>
                  <a:lnTo>
                    <a:pt x="1769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46798" y="4353779"/>
              <a:ext cx="221615" cy="215265"/>
            </a:xfrm>
            <a:custGeom>
              <a:avLst/>
              <a:gdLst/>
              <a:ahLst/>
              <a:cxnLst/>
              <a:rect l="l" t="t" r="r" b="b"/>
              <a:pathLst>
                <a:path w="221614" h="215264">
                  <a:moveTo>
                    <a:pt x="221272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221272" y="214820"/>
                  </a:lnTo>
                  <a:lnTo>
                    <a:pt x="22127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0412" y="4568609"/>
              <a:ext cx="7489825" cy="432434"/>
            </a:xfrm>
            <a:custGeom>
              <a:avLst/>
              <a:gdLst/>
              <a:ahLst/>
              <a:cxnLst/>
              <a:rect l="l" t="t" r="r" b="b"/>
              <a:pathLst>
                <a:path w="7489825" h="432435">
                  <a:moveTo>
                    <a:pt x="7489723" y="0"/>
                  </a:moveTo>
                  <a:lnTo>
                    <a:pt x="0" y="0"/>
                  </a:lnTo>
                  <a:lnTo>
                    <a:pt x="0" y="215201"/>
                  </a:lnTo>
                  <a:lnTo>
                    <a:pt x="0" y="431914"/>
                  </a:lnTo>
                  <a:lnTo>
                    <a:pt x="1770964" y="431914"/>
                  </a:lnTo>
                  <a:lnTo>
                    <a:pt x="1770964" y="215201"/>
                  </a:lnTo>
                  <a:lnTo>
                    <a:pt x="3650196" y="215201"/>
                  </a:lnTo>
                  <a:lnTo>
                    <a:pt x="3650196" y="431914"/>
                  </a:lnTo>
                  <a:lnTo>
                    <a:pt x="7489723" y="431914"/>
                  </a:lnTo>
                  <a:lnTo>
                    <a:pt x="7489723" y="215201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31388" y="4783800"/>
              <a:ext cx="1879600" cy="217170"/>
            </a:xfrm>
            <a:custGeom>
              <a:avLst/>
              <a:gdLst/>
              <a:ahLst/>
              <a:cxnLst/>
              <a:rect l="l" t="t" r="r" b="b"/>
              <a:pathLst>
                <a:path w="1879600" h="217170">
                  <a:moveTo>
                    <a:pt x="1879227" y="0"/>
                  </a:moveTo>
                  <a:lnTo>
                    <a:pt x="0" y="0"/>
                  </a:lnTo>
                  <a:lnTo>
                    <a:pt x="0" y="216721"/>
                  </a:lnTo>
                  <a:lnTo>
                    <a:pt x="1879227" y="216721"/>
                  </a:lnTo>
                  <a:lnTo>
                    <a:pt x="187922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0412" y="5000523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1770964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770964" y="214820"/>
                  </a:lnTo>
                  <a:lnTo>
                    <a:pt x="1770964" y="0"/>
                  </a:lnTo>
                  <a:close/>
                </a:path>
                <a:path w="7489825" h="215264">
                  <a:moveTo>
                    <a:pt x="7489723" y="0"/>
                  </a:moveTo>
                  <a:lnTo>
                    <a:pt x="3980675" y="0"/>
                  </a:lnTo>
                  <a:lnTo>
                    <a:pt x="3980675" y="214820"/>
                  </a:lnTo>
                  <a:lnTo>
                    <a:pt x="7489723" y="214820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31388" y="5000521"/>
              <a:ext cx="2209800" cy="215265"/>
            </a:xfrm>
            <a:custGeom>
              <a:avLst/>
              <a:gdLst/>
              <a:ahLst/>
              <a:cxnLst/>
              <a:rect l="l" t="t" r="r" b="b"/>
              <a:pathLst>
                <a:path w="2209800" h="215264">
                  <a:moveTo>
                    <a:pt x="2209706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2209706" y="214820"/>
                  </a:lnTo>
                  <a:lnTo>
                    <a:pt x="220970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0412" y="5215343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1770964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770964" y="214820"/>
                  </a:lnTo>
                  <a:lnTo>
                    <a:pt x="1770964" y="0"/>
                  </a:lnTo>
                  <a:close/>
                </a:path>
                <a:path w="7489825" h="215264">
                  <a:moveTo>
                    <a:pt x="3539566" y="0"/>
                  </a:moveTo>
                  <a:lnTo>
                    <a:pt x="3428923" y="0"/>
                  </a:lnTo>
                  <a:lnTo>
                    <a:pt x="3428923" y="214820"/>
                  </a:lnTo>
                  <a:lnTo>
                    <a:pt x="3539566" y="214820"/>
                  </a:lnTo>
                  <a:lnTo>
                    <a:pt x="3539566" y="0"/>
                  </a:lnTo>
                  <a:close/>
                </a:path>
                <a:path w="7489825" h="215264">
                  <a:moveTo>
                    <a:pt x="7489723" y="0"/>
                  </a:moveTo>
                  <a:lnTo>
                    <a:pt x="3758920" y="0"/>
                  </a:lnTo>
                  <a:lnTo>
                    <a:pt x="3758920" y="214820"/>
                  </a:lnTo>
                  <a:lnTo>
                    <a:pt x="7489723" y="214820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31388" y="5215342"/>
              <a:ext cx="1657985" cy="215265"/>
            </a:xfrm>
            <a:custGeom>
              <a:avLst/>
              <a:gdLst/>
              <a:ahLst/>
              <a:cxnLst/>
              <a:rect l="l" t="t" r="r" b="b"/>
              <a:pathLst>
                <a:path w="1657985" h="215264">
                  <a:moveTo>
                    <a:pt x="1657955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657955" y="214820"/>
                  </a:lnTo>
                  <a:lnTo>
                    <a:pt x="16579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99979" y="5215342"/>
              <a:ext cx="219710" cy="215265"/>
            </a:xfrm>
            <a:custGeom>
              <a:avLst/>
              <a:gdLst/>
              <a:ahLst/>
              <a:cxnLst/>
              <a:rect l="l" t="t" r="r" b="b"/>
              <a:pathLst>
                <a:path w="219710" h="215264">
                  <a:moveTo>
                    <a:pt x="219365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219365" y="214820"/>
                  </a:lnTo>
                  <a:lnTo>
                    <a:pt x="21936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0412" y="5430164"/>
              <a:ext cx="7489825" cy="432434"/>
            </a:xfrm>
            <a:custGeom>
              <a:avLst/>
              <a:gdLst/>
              <a:ahLst/>
              <a:cxnLst/>
              <a:rect l="l" t="t" r="r" b="b"/>
              <a:pathLst>
                <a:path w="7489825" h="432435">
                  <a:moveTo>
                    <a:pt x="7489723" y="0"/>
                  </a:moveTo>
                  <a:lnTo>
                    <a:pt x="0" y="0"/>
                  </a:lnTo>
                  <a:lnTo>
                    <a:pt x="0" y="215201"/>
                  </a:lnTo>
                  <a:lnTo>
                    <a:pt x="0" y="431927"/>
                  </a:lnTo>
                  <a:lnTo>
                    <a:pt x="2432875" y="431927"/>
                  </a:lnTo>
                  <a:lnTo>
                    <a:pt x="2432875" y="215201"/>
                  </a:lnTo>
                  <a:lnTo>
                    <a:pt x="4201947" y="215201"/>
                  </a:lnTo>
                  <a:lnTo>
                    <a:pt x="4201947" y="431927"/>
                  </a:lnTo>
                  <a:lnTo>
                    <a:pt x="7489723" y="431927"/>
                  </a:lnTo>
                  <a:lnTo>
                    <a:pt x="7489723" y="215201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93298" y="5645363"/>
              <a:ext cx="1769110" cy="217170"/>
            </a:xfrm>
            <a:custGeom>
              <a:avLst/>
              <a:gdLst/>
              <a:ahLst/>
              <a:cxnLst/>
              <a:rect l="l" t="t" r="r" b="b"/>
              <a:pathLst>
                <a:path w="1769110" h="217170">
                  <a:moveTo>
                    <a:pt x="1769068" y="0"/>
                  </a:moveTo>
                  <a:lnTo>
                    <a:pt x="0" y="0"/>
                  </a:lnTo>
                  <a:lnTo>
                    <a:pt x="0" y="216721"/>
                  </a:lnTo>
                  <a:lnTo>
                    <a:pt x="1769068" y="216721"/>
                  </a:lnTo>
                  <a:lnTo>
                    <a:pt x="1769068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0412" y="5862091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2432875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2432875" y="214820"/>
                  </a:lnTo>
                  <a:lnTo>
                    <a:pt x="2432875" y="0"/>
                  </a:lnTo>
                  <a:close/>
                </a:path>
                <a:path w="7489825" h="215264">
                  <a:moveTo>
                    <a:pt x="7489723" y="0"/>
                  </a:moveTo>
                  <a:lnTo>
                    <a:pt x="3758984" y="0"/>
                  </a:lnTo>
                  <a:lnTo>
                    <a:pt x="3758984" y="214820"/>
                  </a:lnTo>
                  <a:lnTo>
                    <a:pt x="7489723" y="214820"/>
                  </a:lnTo>
                  <a:lnTo>
                    <a:pt x="7489723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93298" y="5862085"/>
              <a:ext cx="1326515" cy="215265"/>
            </a:xfrm>
            <a:custGeom>
              <a:avLst/>
              <a:gdLst/>
              <a:ahLst/>
              <a:cxnLst/>
              <a:rect l="l" t="t" r="r" b="b"/>
              <a:pathLst>
                <a:path w="1326514" h="215264">
                  <a:moveTo>
                    <a:pt x="1326109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1326109" y="214820"/>
                  </a:lnTo>
                  <a:lnTo>
                    <a:pt x="132610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0412" y="6076902"/>
              <a:ext cx="7489825" cy="215265"/>
            </a:xfrm>
            <a:custGeom>
              <a:avLst/>
              <a:gdLst/>
              <a:ahLst/>
              <a:cxnLst/>
              <a:rect l="l" t="t" r="r" b="b"/>
              <a:pathLst>
                <a:path w="7489825" h="215264">
                  <a:moveTo>
                    <a:pt x="7489729" y="0"/>
                  </a:moveTo>
                  <a:lnTo>
                    <a:pt x="0" y="0"/>
                  </a:lnTo>
                  <a:lnTo>
                    <a:pt x="0" y="214820"/>
                  </a:lnTo>
                  <a:lnTo>
                    <a:pt x="7489729" y="214820"/>
                  </a:lnTo>
                  <a:lnTo>
                    <a:pt x="748972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47712" y="3453281"/>
            <a:ext cx="6015990" cy="2838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30" dirty="0">
                <a:latin typeface="Courier New"/>
                <a:cs typeface="Courier New"/>
              </a:rPr>
              <a:t>WHERE</a:t>
            </a:r>
            <a:r>
              <a:rPr sz="1500" spc="-90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noClient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118870" marR="2787650">
              <a:lnSpc>
                <a:spcPct val="94400"/>
              </a:lnSpc>
            </a:pP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noClient </a:t>
            </a:r>
            <a:r>
              <a:rPr sz="15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r>
              <a:rPr sz="1500" spc="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ourier New"/>
                <a:cs typeface="Courier New"/>
              </a:rPr>
              <a:t>Commande 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 WHERE</a:t>
            </a:r>
            <a:r>
              <a:rPr sz="15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ourier New"/>
                <a:cs typeface="Courier New"/>
              </a:rPr>
              <a:t>noCommande</a:t>
            </a:r>
            <a:r>
              <a:rPr sz="15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IN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Courier New"/>
              <a:cs typeface="Courier New"/>
            </a:endParaRPr>
          </a:p>
          <a:p>
            <a:pPr marL="1783080" marR="2015489">
              <a:lnSpc>
                <a:spcPct val="94400"/>
              </a:lnSpc>
            </a:pPr>
            <a:r>
              <a:rPr sz="1500" spc="-35" dirty="0">
                <a:latin typeface="Courier New"/>
                <a:cs typeface="Courier New"/>
              </a:rPr>
              <a:t>SELECT noCommande </a:t>
            </a:r>
            <a:r>
              <a:rPr sz="1500" spc="-30" dirty="0">
                <a:latin typeface="Courier New"/>
                <a:cs typeface="Courier New"/>
              </a:rPr>
              <a:t> FROM</a:t>
            </a:r>
            <a:r>
              <a:rPr sz="1500" spc="-145" dirty="0"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DétailsCommande </a:t>
            </a:r>
            <a:r>
              <a:rPr sz="1500" spc="-885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WHERE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noArticle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IN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urier New"/>
              <a:cs typeface="Courier New"/>
            </a:endParaRPr>
          </a:p>
          <a:p>
            <a:pPr marL="2445385" marR="1794510">
              <a:lnSpc>
                <a:spcPts val="1710"/>
              </a:lnSpc>
            </a:pPr>
            <a:r>
              <a:rPr sz="1500" spc="-30" dirty="0">
                <a:latin typeface="Courier New"/>
                <a:cs typeface="Courier New"/>
              </a:rPr>
              <a:t>SELECT</a:t>
            </a:r>
            <a:r>
              <a:rPr sz="1500" spc="-105" dirty="0">
                <a:latin typeface="Courier New"/>
                <a:cs typeface="Courier New"/>
              </a:rPr>
              <a:t> </a:t>
            </a:r>
            <a:r>
              <a:rPr sz="1500" spc="-40" dirty="0">
                <a:latin typeface="Courier New"/>
                <a:cs typeface="Courier New"/>
              </a:rPr>
              <a:t>noArticle </a:t>
            </a:r>
            <a:r>
              <a:rPr sz="1500" spc="-885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FROM</a:t>
            </a:r>
            <a:r>
              <a:rPr sz="1500" spc="-75" dirty="0"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Article</a:t>
            </a:r>
            <a:endParaRPr sz="1500">
              <a:latin typeface="Courier New"/>
              <a:cs typeface="Courier New"/>
            </a:endParaRPr>
          </a:p>
          <a:p>
            <a:pPr marL="2463800">
              <a:lnSpc>
                <a:spcPts val="1645"/>
              </a:lnSpc>
            </a:pPr>
            <a:r>
              <a:rPr sz="1500" spc="-30" dirty="0">
                <a:latin typeface="Courier New"/>
                <a:cs typeface="Courier New"/>
              </a:rPr>
              <a:t>WHERE</a:t>
            </a:r>
            <a:r>
              <a:rPr sz="1500" spc="-65" dirty="0"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description</a:t>
            </a:r>
            <a:r>
              <a:rPr sz="1500" spc="-8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65" dirty="0">
                <a:latin typeface="Courier New"/>
                <a:cs typeface="Courier New"/>
              </a:rPr>
              <a:t> </a:t>
            </a:r>
            <a:r>
              <a:rPr sz="1500" spc="-35" dirty="0">
                <a:latin typeface="Courier New"/>
                <a:cs typeface="Courier New"/>
              </a:rPr>
              <a:t>'Imprimante'</a:t>
            </a:r>
            <a:endParaRPr sz="1500">
              <a:latin typeface="Courier New"/>
              <a:cs typeface="Courier New"/>
            </a:endParaRPr>
          </a:p>
        </p:txBody>
      </p:sp>
      <p:pic>
        <p:nvPicPr>
          <p:cNvPr id="4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752600" y="381000"/>
            <a:ext cx="2852738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/>
              <a:t>Auto-Jointure</a:t>
            </a:r>
            <a:endParaRPr sz="4000" dirty="0"/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34809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00" dirty="0">
                <a:latin typeface="Microsoft Sans Serif"/>
                <a:cs typeface="Microsoft Sans Serif"/>
              </a:rPr>
              <a:t>téléphone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4062" y="3279762"/>
            <a:ext cx="7579359" cy="749300"/>
          </a:xfrm>
          <a:custGeom>
            <a:avLst/>
            <a:gdLst/>
            <a:ahLst/>
            <a:cxnLst/>
            <a:rect l="l" t="t" r="r" b="b"/>
            <a:pathLst>
              <a:path w="7579359" h="749300">
                <a:moveTo>
                  <a:pt x="7578788" y="0"/>
                </a:moveTo>
                <a:lnTo>
                  <a:pt x="0" y="0"/>
                </a:lnTo>
                <a:lnTo>
                  <a:pt x="0" y="250228"/>
                </a:lnTo>
                <a:lnTo>
                  <a:pt x="0" y="498983"/>
                </a:lnTo>
                <a:lnTo>
                  <a:pt x="0" y="749211"/>
                </a:lnTo>
                <a:lnTo>
                  <a:pt x="7578788" y="749211"/>
                </a:lnTo>
                <a:lnTo>
                  <a:pt x="7578788" y="498983"/>
                </a:lnTo>
                <a:lnTo>
                  <a:pt x="7578788" y="250228"/>
                </a:lnTo>
                <a:lnTo>
                  <a:pt x="757878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06168" y="3235135"/>
            <a:ext cx="796925" cy="789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96400"/>
              </a:lnSpc>
              <a:spcBef>
                <a:spcPts val="204"/>
              </a:spcBef>
            </a:pPr>
            <a:r>
              <a:rPr sz="1700" spc="-15" dirty="0">
                <a:latin typeface="Courier New"/>
                <a:cs typeface="Courier New"/>
              </a:rPr>
              <a:t>SELECT  FROM </a:t>
            </a:r>
            <a:r>
              <a:rPr sz="1700" spc="-10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WHERE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36150" y="3235135"/>
            <a:ext cx="5162550" cy="7893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96400"/>
              </a:lnSpc>
              <a:spcBef>
                <a:spcPts val="204"/>
              </a:spcBef>
            </a:pPr>
            <a:r>
              <a:rPr sz="1700" spc="-15" dirty="0">
                <a:latin typeface="Courier New"/>
                <a:cs typeface="Courier New"/>
              </a:rPr>
              <a:t>Client.noClient,</a:t>
            </a:r>
            <a:r>
              <a:rPr sz="1700" spc="185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Client2.noClient </a:t>
            </a:r>
            <a:r>
              <a:rPr sz="1700" spc="-10" dirty="0">
                <a:latin typeface="Courier New"/>
                <a:cs typeface="Courier New"/>
              </a:rPr>
              <a:t> Client, Client </a:t>
            </a:r>
            <a:r>
              <a:rPr sz="1700" dirty="0">
                <a:latin typeface="Courier New"/>
                <a:cs typeface="Courier New"/>
              </a:rPr>
              <a:t>AS </a:t>
            </a:r>
            <a:r>
              <a:rPr sz="1700" spc="-10" dirty="0">
                <a:latin typeface="Courier New"/>
                <a:cs typeface="Courier New"/>
              </a:rPr>
              <a:t>Client2 </a:t>
            </a:r>
            <a:r>
              <a:rPr sz="1700" spc="-5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Client.noTéléphone</a:t>
            </a:r>
            <a:r>
              <a:rPr sz="1700" spc="-50" dirty="0">
                <a:latin typeface="Courier New"/>
                <a:cs typeface="Courier New"/>
              </a:rPr>
              <a:t> </a:t>
            </a:r>
            <a:r>
              <a:rPr sz="1700" spc="25" dirty="0">
                <a:latin typeface="Courier New"/>
                <a:cs typeface="Courier New"/>
              </a:rPr>
              <a:t>=</a:t>
            </a:r>
            <a:r>
              <a:rPr sz="1700" spc="-50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Client2.noTéléphone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4062" y="4028971"/>
            <a:ext cx="7579359" cy="248920"/>
          </a:xfrm>
          <a:custGeom>
            <a:avLst/>
            <a:gdLst/>
            <a:ahLst/>
            <a:cxnLst/>
            <a:rect l="l" t="t" r="r" b="b"/>
            <a:pathLst>
              <a:path w="7579359" h="248920">
                <a:moveTo>
                  <a:pt x="0" y="0"/>
                </a:moveTo>
                <a:lnTo>
                  <a:pt x="0" y="248760"/>
                </a:lnTo>
                <a:lnTo>
                  <a:pt x="7578790" y="248760"/>
                </a:lnTo>
                <a:lnTo>
                  <a:pt x="7578790" y="0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71344" y="3984351"/>
            <a:ext cx="5038725" cy="290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dirty="0">
                <a:latin typeface="Courier New"/>
                <a:cs typeface="Courier New"/>
              </a:rPr>
              <a:t>AND</a:t>
            </a:r>
            <a:r>
              <a:rPr sz="1700" spc="-40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Client.noClient</a:t>
            </a:r>
            <a:r>
              <a:rPr sz="1700" spc="-35" dirty="0">
                <a:latin typeface="Courier New"/>
                <a:cs typeface="Courier New"/>
              </a:rPr>
              <a:t> </a:t>
            </a:r>
            <a:r>
              <a:rPr sz="1700" spc="5" dirty="0">
                <a:latin typeface="Courier New"/>
                <a:cs typeface="Courier New"/>
              </a:rPr>
              <a:t>&lt;&gt;</a:t>
            </a:r>
            <a:r>
              <a:rPr sz="1700" spc="-40" dirty="0">
                <a:latin typeface="Courier New"/>
                <a:cs typeface="Courier New"/>
              </a:rPr>
              <a:t> </a:t>
            </a:r>
            <a:r>
              <a:rPr sz="1700" spc="-15" dirty="0">
                <a:latin typeface="Courier New"/>
                <a:cs typeface="Courier New"/>
              </a:rPr>
              <a:t>Client2.noClient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51050" y="5949950"/>
            <a:ext cx="5329555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175"/>
              </a:spcBef>
            </a:pPr>
            <a:r>
              <a:rPr sz="2400" spc="-50" dirty="0">
                <a:latin typeface="Times New Roman"/>
                <a:cs typeface="Times New Roman"/>
              </a:rPr>
              <a:t>L'utilisation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Times New Roman"/>
                <a:cs typeface="Times New Roman"/>
              </a:rPr>
              <a:t>d'ALIAS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est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indispensable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4212" y="4391025"/>
            <a:ext cx="7696200" cy="406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30"/>
              </a:spcBef>
            </a:pPr>
            <a:r>
              <a:rPr sz="3000" baseline="13888" dirty="0">
                <a:latin typeface="Symbol"/>
                <a:cs typeface="Symbol"/>
              </a:rPr>
              <a:t></a:t>
            </a:r>
            <a:r>
              <a:rPr sz="3000" spc="-7" baseline="13888" dirty="0">
                <a:latin typeface="Times New Roman"/>
                <a:cs typeface="Times New Roman"/>
              </a:rPr>
              <a:t> </a:t>
            </a:r>
            <a:r>
              <a:rPr sz="1300" i="1" spc="-85" dirty="0">
                <a:latin typeface="Times New Roman"/>
                <a:cs typeface="Times New Roman"/>
              </a:rPr>
              <a:t>Client.noClient</a:t>
            </a:r>
            <a:r>
              <a:rPr sz="1300" spc="-85" dirty="0">
                <a:latin typeface="Times New Roman"/>
                <a:cs typeface="Times New Roman"/>
              </a:rPr>
              <a:t>,</a:t>
            </a:r>
            <a:r>
              <a:rPr sz="1300" spc="65" dirty="0">
                <a:latin typeface="Times New Roman"/>
                <a:cs typeface="Times New Roman"/>
              </a:rPr>
              <a:t> </a:t>
            </a:r>
            <a:r>
              <a:rPr sz="1300" i="1" spc="-80" dirty="0">
                <a:latin typeface="Times New Roman"/>
                <a:cs typeface="Times New Roman"/>
              </a:rPr>
              <a:t>Client2.noClient</a:t>
            </a:r>
            <a:r>
              <a:rPr sz="1300" spc="-80" dirty="0">
                <a:latin typeface="Times New Roman"/>
                <a:cs typeface="Times New Roman"/>
              </a:rPr>
              <a:t>,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3000" spc="-60" baseline="13888" dirty="0">
                <a:latin typeface="Times New Roman"/>
                <a:cs typeface="Times New Roman"/>
              </a:rPr>
              <a:t>(</a:t>
            </a:r>
            <a:r>
              <a:rPr sz="3000" spc="-60" baseline="13888" dirty="0">
                <a:latin typeface="Symbol"/>
                <a:cs typeface="Symbol"/>
              </a:rPr>
              <a:t></a:t>
            </a:r>
            <a:r>
              <a:rPr sz="3000" spc="15" baseline="13888" dirty="0">
                <a:latin typeface="Times New Roman"/>
                <a:cs typeface="Times New Roman"/>
              </a:rPr>
              <a:t> </a:t>
            </a:r>
            <a:r>
              <a:rPr sz="1300" i="1" spc="-105" dirty="0">
                <a:latin typeface="Times New Roman"/>
                <a:cs typeface="Times New Roman"/>
              </a:rPr>
              <a:t>Client.noTéléphone</a:t>
            </a:r>
            <a:r>
              <a:rPr sz="1300" i="1" spc="70" dirty="0">
                <a:latin typeface="Times New Roman"/>
                <a:cs typeface="Times New Roman"/>
              </a:rPr>
              <a:t> </a:t>
            </a:r>
            <a:r>
              <a:rPr sz="1300" spc="150" dirty="0">
                <a:latin typeface="Times New Roman"/>
                <a:cs typeface="Times New Roman"/>
              </a:rPr>
              <a:t>=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i="1" spc="-105" dirty="0">
                <a:latin typeface="Times New Roman"/>
                <a:cs typeface="Times New Roman"/>
              </a:rPr>
              <a:t>Client2</a:t>
            </a:r>
            <a:r>
              <a:rPr sz="1300" spc="-105" dirty="0">
                <a:latin typeface="Times New Roman"/>
                <a:cs typeface="Times New Roman"/>
              </a:rPr>
              <a:t>.</a:t>
            </a:r>
            <a:r>
              <a:rPr sz="1300" i="1" spc="-105" dirty="0">
                <a:latin typeface="Times New Roman"/>
                <a:cs typeface="Times New Roman"/>
              </a:rPr>
              <a:t>noTéléphone</a:t>
            </a:r>
            <a:r>
              <a:rPr sz="1300" i="1" spc="25" dirty="0">
                <a:latin typeface="Times New Roman"/>
                <a:cs typeface="Times New Roman"/>
              </a:rPr>
              <a:t> </a:t>
            </a:r>
            <a:r>
              <a:rPr sz="3000" spc="-195" baseline="13888" dirty="0">
                <a:latin typeface="Times New Roman"/>
                <a:cs typeface="Times New Roman"/>
              </a:rPr>
              <a:t>(</a:t>
            </a:r>
            <a:r>
              <a:rPr sz="3000" i="1" spc="-195" baseline="13888" dirty="0">
                <a:latin typeface="Times New Roman"/>
                <a:cs typeface="Times New Roman"/>
              </a:rPr>
              <a:t>Client</a:t>
            </a:r>
            <a:r>
              <a:rPr sz="3000" i="1" spc="22" baseline="13888" dirty="0">
                <a:latin typeface="Times New Roman"/>
                <a:cs typeface="Times New Roman"/>
              </a:rPr>
              <a:t> </a:t>
            </a:r>
            <a:r>
              <a:rPr sz="3000" baseline="13888" dirty="0">
                <a:latin typeface="Symbol"/>
                <a:cs typeface="Symbol"/>
              </a:rPr>
              <a:t></a:t>
            </a:r>
            <a:r>
              <a:rPr sz="3000" spc="30" baseline="13888" dirty="0">
                <a:latin typeface="Times New Roman"/>
                <a:cs typeface="Times New Roman"/>
              </a:rPr>
              <a:t> </a:t>
            </a:r>
            <a:r>
              <a:rPr sz="3000" baseline="13888" dirty="0">
                <a:latin typeface="Symbol"/>
                <a:cs typeface="Symbol"/>
              </a:rPr>
              <a:t></a:t>
            </a:r>
            <a:r>
              <a:rPr sz="3000" spc="15" baseline="13888" dirty="0">
                <a:latin typeface="Times New Roman"/>
                <a:cs typeface="Times New Roman"/>
              </a:rPr>
              <a:t> </a:t>
            </a:r>
            <a:r>
              <a:rPr sz="1300" i="1" spc="-75" dirty="0">
                <a:latin typeface="Times New Roman"/>
                <a:cs typeface="Times New Roman"/>
              </a:rPr>
              <a:t>Client2</a:t>
            </a:r>
            <a:r>
              <a:rPr sz="1300" i="1" spc="220" dirty="0">
                <a:latin typeface="Times New Roman"/>
                <a:cs typeface="Times New Roman"/>
              </a:rPr>
              <a:t> </a:t>
            </a:r>
            <a:r>
              <a:rPr sz="3000" spc="-172" baseline="13888" dirty="0">
                <a:latin typeface="Times New Roman"/>
                <a:cs typeface="Times New Roman"/>
              </a:rPr>
              <a:t>(</a:t>
            </a:r>
            <a:r>
              <a:rPr sz="3000" i="1" spc="-172" baseline="13888" dirty="0">
                <a:latin typeface="Times New Roman"/>
                <a:cs typeface="Times New Roman"/>
              </a:rPr>
              <a:t>Client</a:t>
            </a:r>
            <a:r>
              <a:rPr sz="3000" spc="-172" baseline="13888" dirty="0">
                <a:latin typeface="Times New Roman"/>
                <a:cs typeface="Times New Roman"/>
              </a:rPr>
              <a:t>)))</a:t>
            </a:r>
            <a:endParaRPr sz="3000" baseline="13888">
              <a:latin typeface="Times New Roman"/>
              <a:cs typeface="Times New Roman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514600" y="381000"/>
            <a:ext cx="3136900" cy="698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/>
              <a:t>Auto-Jointure</a:t>
            </a:r>
            <a:endParaRPr sz="4400" dirty="0"/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34809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00" dirty="0">
                <a:latin typeface="Microsoft Sans Serif"/>
                <a:cs typeface="Microsoft Sans Serif"/>
              </a:rPr>
              <a:t>téléphone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5950" y="3114643"/>
            <a:ext cx="7888605" cy="686435"/>
            <a:chOff x="615950" y="3114643"/>
            <a:chExt cx="7888605" cy="686435"/>
          </a:xfrm>
        </p:grpSpPr>
        <p:sp>
          <p:nvSpPr>
            <p:cNvPr id="20" name="object 20"/>
            <p:cNvSpPr/>
            <p:nvPr/>
          </p:nvSpPr>
          <p:spPr>
            <a:xfrm>
              <a:off x="615950" y="3114649"/>
              <a:ext cx="7888605" cy="458470"/>
            </a:xfrm>
            <a:custGeom>
              <a:avLst/>
              <a:gdLst/>
              <a:ahLst/>
              <a:cxnLst/>
              <a:rect l="l" t="t" r="r" b="b"/>
              <a:pathLst>
                <a:path w="7888605" h="458470">
                  <a:moveTo>
                    <a:pt x="7888605" y="0"/>
                  </a:moveTo>
                  <a:lnTo>
                    <a:pt x="0" y="0"/>
                  </a:lnTo>
                  <a:lnTo>
                    <a:pt x="0" y="228219"/>
                  </a:lnTo>
                  <a:lnTo>
                    <a:pt x="0" y="458050"/>
                  </a:lnTo>
                  <a:lnTo>
                    <a:pt x="2663685" y="458050"/>
                  </a:lnTo>
                  <a:lnTo>
                    <a:pt x="2663685" y="228219"/>
                  </a:lnTo>
                  <a:lnTo>
                    <a:pt x="3136709" y="228219"/>
                  </a:lnTo>
                  <a:lnTo>
                    <a:pt x="3136709" y="458050"/>
                  </a:lnTo>
                  <a:lnTo>
                    <a:pt x="7888605" y="458050"/>
                  </a:lnTo>
                  <a:lnTo>
                    <a:pt x="7888605" y="228219"/>
                  </a:lnTo>
                  <a:lnTo>
                    <a:pt x="788860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79637" y="3342864"/>
              <a:ext cx="473075" cy="229870"/>
            </a:xfrm>
            <a:custGeom>
              <a:avLst/>
              <a:gdLst/>
              <a:ahLst/>
              <a:cxnLst/>
              <a:rect l="l" t="t" r="r" b="b"/>
              <a:pathLst>
                <a:path w="473075" h="229870">
                  <a:moveTo>
                    <a:pt x="473030" y="0"/>
                  </a:moveTo>
                  <a:lnTo>
                    <a:pt x="0" y="0"/>
                  </a:lnTo>
                  <a:lnTo>
                    <a:pt x="0" y="229830"/>
                  </a:lnTo>
                  <a:lnTo>
                    <a:pt x="473030" y="229830"/>
                  </a:lnTo>
                  <a:lnTo>
                    <a:pt x="47303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5950" y="3572700"/>
              <a:ext cx="7888605" cy="228600"/>
            </a:xfrm>
            <a:custGeom>
              <a:avLst/>
              <a:gdLst/>
              <a:ahLst/>
              <a:cxnLst/>
              <a:rect l="l" t="t" r="r" b="b"/>
              <a:pathLst>
                <a:path w="7888605" h="228600">
                  <a:moveTo>
                    <a:pt x="2620861" y="0"/>
                  </a:moveTo>
                  <a:lnTo>
                    <a:pt x="0" y="0"/>
                  </a:lnTo>
                  <a:lnTo>
                    <a:pt x="0" y="228219"/>
                  </a:lnTo>
                  <a:lnTo>
                    <a:pt x="2620861" y="228219"/>
                  </a:lnTo>
                  <a:lnTo>
                    <a:pt x="2620861" y="0"/>
                  </a:lnTo>
                  <a:close/>
                </a:path>
                <a:path w="7888605" h="228600">
                  <a:moveTo>
                    <a:pt x="7888605" y="0"/>
                  </a:moveTo>
                  <a:lnTo>
                    <a:pt x="2857373" y="0"/>
                  </a:lnTo>
                  <a:lnTo>
                    <a:pt x="2857373" y="228219"/>
                  </a:lnTo>
                  <a:lnTo>
                    <a:pt x="7888605" y="228219"/>
                  </a:lnTo>
                  <a:lnTo>
                    <a:pt x="788860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36820" y="3572697"/>
              <a:ext cx="236854" cy="228600"/>
            </a:xfrm>
            <a:custGeom>
              <a:avLst/>
              <a:gdLst/>
              <a:ahLst/>
              <a:cxnLst/>
              <a:rect l="l" t="t" r="r" b="b"/>
              <a:pathLst>
                <a:path w="236854" h="228600">
                  <a:moveTo>
                    <a:pt x="236515" y="0"/>
                  </a:moveTo>
                  <a:lnTo>
                    <a:pt x="0" y="0"/>
                  </a:lnTo>
                  <a:lnTo>
                    <a:pt x="0" y="228220"/>
                  </a:lnTo>
                  <a:lnTo>
                    <a:pt x="236515" y="228220"/>
                  </a:lnTo>
                  <a:lnTo>
                    <a:pt x="23651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14927" y="3073768"/>
            <a:ext cx="7115809" cy="7258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35"/>
              </a:spcBef>
              <a:tabLst>
                <a:tab pos="1235710" algn="l"/>
              </a:tabLst>
            </a:pPr>
            <a:r>
              <a:rPr sz="1550" spc="5" dirty="0">
                <a:latin typeface="Courier New"/>
                <a:cs typeface="Courier New"/>
              </a:rPr>
              <a:t>SELECT	</a:t>
            </a:r>
            <a:r>
              <a:rPr sz="1550" dirty="0">
                <a:latin typeface="Courier New"/>
                <a:cs typeface="Courier New"/>
              </a:rPr>
              <a:t>noClient,</a:t>
            </a:r>
            <a:r>
              <a:rPr sz="1550" spc="-60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noClient2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ts val="1805"/>
              </a:lnSpc>
              <a:tabLst>
                <a:tab pos="1235710" algn="l"/>
              </a:tabLst>
            </a:pPr>
            <a:r>
              <a:rPr sz="1550" spc="5" dirty="0">
                <a:latin typeface="Courier New"/>
                <a:cs typeface="Courier New"/>
              </a:rPr>
              <a:t>FROM	Client</a:t>
            </a:r>
            <a:r>
              <a:rPr sz="1550" spc="-45" dirty="0">
                <a:latin typeface="Courier New"/>
                <a:cs typeface="Courier New"/>
              </a:rPr>
              <a:t> </a:t>
            </a:r>
            <a:r>
              <a:rPr sz="1550" spc="5" dirty="0">
                <a:latin typeface="Courier New"/>
                <a:cs typeface="Courier New"/>
              </a:rPr>
              <a:t>JOIN</a:t>
            </a:r>
            <a:r>
              <a:rPr sz="1550" spc="-4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Client</a:t>
            </a:r>
            <a:r>
              <a:rPr sz="1550" spc="-45" dirty="0">
                <a:latin typeface="Courier New"/>
                <a:cs typeface="Courier New"/>
              </a:rPr>
              <a:t> </a:t>
            </a:r>
            <a:r>
              <a:rPr sz="1550" spc="15" dirty="0">
                <a:latin typeface="Courier New"/>
                <a:cs typeface="Courier New"/>
              </a:rPr>
              <a:t>AS</a:t>
            </a:r>
            <a:r>
              <a:rPr sz="1550" spc="-4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Client2</a:t>
            </a:r>
            <a:endParaRPr sz="1550">
              <a:latin typeface="Courier New"/>
              <a:cs typeface="Courier New"/>
            </a:endParaRPr>
          </a:p>
          <a:p>
            <a:pPr marL="2021839">
              <a:lnSpc>
                <a:spcPts val="1835"/>
              </a:lnSpc>
            </a:pPr>
            <a:r>
              <a:rPr sz="1550" spc="15" dirty="0">
                <a:latin typeface="Courier New"/>
                <a:cs typeface="Courier New"/>
              </a:rPr>
              <a:t>ON</a:t>
            </a:r>
            <a:r>
              <a:rPr sz="1550" spc="-35" dirty="0">
                <a:latin typeface="Courier New"/>
                <a:cs typeface="Courier New"/>
              </a:rPr>
              <a:t> </a:t>
            </a:r>
            <a:r>
              <a:rPr sz="1550" dirty="0">
                <a:latin typeface="Courier New"/>
                <a:cs typeface="Courier New"/>
              </a:rPr>
              <a:t>Client.noTéléphone</a:t>
            </a:r>
            <a:r>
              <a:rPr sz="1550" spc="-35" dirty="0">
                <a:latin typeface="Courier New"/>
                <a:cs typeface="Courier New"/>
              </a:rPr>
              <a:t> </a:t>
            </a:r>
            <a:r>
              <a:rPr sz="1550" spc="35" dirty="0">
                <a:latin typeface="Courier New"/>
                <a:cs typeface="Courier New"/>
              </a:rPr>
              <a:t>=</a:t>
            </a:r>
            <a:r>
              <a:rPr sz="1550" spc="-35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Client2.noTéléphone</a:t>
            </a:r>
            <a:endParaRPr sz="1550">
              <a:latin typeface="Courier New"/>
              <a:cs typeface="Courier New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133600" y="381000"/>
            <a:ext cx="3136900" cy="698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/>
              <a:t>Auto-Jointure</a:t>
            </a:r>
            <a:endParaRPr sz="4400" dirty="0"/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34809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00" dirty="0">
                <a:latin typeface="Microsoft Sans Serif"/>
                <a:cs typeface="Microsoft Sans Serif"/>
              </a:rPr>
              <a:t>téléphone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1187" y="3213150"/>
            <a:ext cx="7904480" cy="501650"/>
          </a:xfrm>
          <a:custGeom>
            <a:avLst/>
            <a:gdLst/>
            <a:ahLst/>
            <a:cxnLst/>
            <a:rect l="l" t="t" r="r" b="b"/>
            <a:pathLst>
              <a:path w="7904480" h="501650">
                <a:moveTo>
                  <a:pt x="7904150" y="0"/>
                </a:moveTo>
                <a:lnTo>
                  <a:pt x="0" y="0"/>
                </a:lnTo>
                <a:lnTo>
                  <a:pt x="0" y="252552"/>
                </a:lnTo>
                <a:lnTo>
                  <a:pt x="0" y="501154"/>
                </a:lnTo>
                <a:lnTo>
                  <a:pt x="7904150" y="501154"/>
                </a:lnTo>
                <a:lnTo>
                  <a:pt x="7904150" y="252552"/>
                </a:lnTo>
                <a:lnTo>
                  <a:pt x="790415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44480" y="3164805"/>
            <a:ext cx="659130" cy="5448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254"/>
              </a:spcBef>
            </a:pPr>
            <a:r>
              <a:rPr sz="1750" spc="-225" dirty="0">
                <a:latin typeface="Courier New"/>
                <a:cs typeface="Courier New"/>
              </a:rPr>
              <a:t>SELECT  FROM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6768" y="3164805"/>
            <a:ext cx="2030730" cy="5448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254"/>
              </a:spcBef>
            </a:pPr>
            <a:r>
              <a:rPr sz="1750" spc="-225" dirty="0">
                <a:latin typeface="Courier New"/>
                <a:cs typeface="Courier New"/>
              </a:rPr>
              <a:t>noClient</a:t>
            </a:r>
            <a:r>
              <a:rPr sz="1750" spc="-185" dirty="0">
                <a:latin typeface="Courier New"/>
                <a:cs typeface="Courier New"/>
              </a:rPr>
              <a:t>,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noClient2  Clien</a:t>
            </a:r>
            <a:r>
              <a:rPr sz="1750" spc="-185" dirty="0">
                <a:latin typeface="Courier New"/>
                <a:cs typeface="Courier New"/>
              </a:rPr>
              <a:t>t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NATURA</a:t>
            </a:r>
            <a:r>
              <a:rPr sz="1750" spc="-185" dirty="0">
                <a:latin typeface="Courier New"/>
                <a:cs typeface="Courier New"/>
              </a:rPr>
              <a:t>L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JOIN</a:t>
            </a:r>
            <a:endParaRPr sz="175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1187" y="3714298"/>
            <a:ext cx="7904480" cy="250190"/>
            <a:chOff x="611187" y="3714298"/>
            <a:chExt cx="7904480" cy="250190"/>
          </a:xfrm>
        </p:grpSpPr>
        <p:sp>
          <p:nvSpPr>
            <p:cNvPr id="23" name="object 23"/>
            <p:cNvSpPr/>
            <p:nvPr/>
          </p:nvSpPr>
          <p:spPr>
            <a:xfrm>
              <a:off x="611187" y="3714305"/>
              <a:ext cx="7904480" cy="250190"/>
            </a:xfrm>
            <a:custGeom>
              <a:avLst/>
              <a:gdLst/>
              <a:ahLst/>
              <a:cxnLst/>
              <a:rect l="l" t="t" r="r" b="b"/>
              <a:pathLst>
                <a:path w="7904480" h="250189">
                  <a:moveTo>
                    <a:pt x="2129663" y="0"/>
                  </a:moveTo>
                  <a:lnTo>
                    <a:pt x="0" y="0"/>
                  </a:lnTo>
                  <a:lnTo>
                    <a:pt x="0" y="249758"/>
                  </a:lnTo>
                  <a:lnTo>
                    <a:pt x="2129663" y="249758"/>
                  </a:lnTo>
                  <a:lnTo>
                    <a:pt x="2129663" y="0"/>
                  </a:lnTo>
                  <a:close/>
                </a:path>
                <a:path w="7904480" h="250189">
                  <a:moveTo>
                    <a:pt x="7904150" y="0"/>
                  </a:moveTo>
                  <a:lnTo>
                    <a:pt x="7722146" y="0"/>
                  </a:lnTo>
                  <a:lnTo>
                    <a:pt x="7722146" y="249758"/>
                  </a:lnTo>
                  <a:lnTo>
                    <a:pt x="7904150" y="249758"/>
                  </a:lnTo>
                  <a:lnTo>
                    <a:pt x="790415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40861" y="3714298"/>
              <a:ext cx="5593080" cy="250190"/>
            </a:xfrm>
            <a:custGeom>
              <a:avLst/>
              <a:gdLst/>
              <a:ahLst/>
              <a:cxnLst/>
              <a:rect l="l" t="t" r="r" b="b"/>
              <a:pathLst>
                <a:path w="5593080" h="250189">
                  <a:moveTo>
                    <a:pt x="5592479" y="0"/>
                  </a:moveTo>
                  <a:lnTo>
                    <a:pt x="0" y="0"/>
                  </a:lnTo>
                  <a:lnTo>
                    <a:pt x="0" y="249752"/>
                  </a:lnTo>
                  <a:lnTo>
                    <a:pt x="5592479" y="249752"/>
                  </a:lnTo>
                  <a:lnTo>
                    <a:pt x="559247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88899" y="3665959"/>
            <a:ext cx="63550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-225" dirty="0">
                <a:latin typeface="Courier New"/>
                <a:cs typeface="Courier New"/>
              </a:rPr>
              <a:t>Clien</a:t>
            </a:r>
            <a:r>
              <a:rPr sz="1750" spc="-185" dirty="0">
                <a:latin typeface="Courier New"/>
                <a:cs typeface="Courier New"/>
              </a:rPr>
              <a:t>t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A</a:t>
            </a:r>
            <a:r>
              <a:rPr sz="1750" spc="-185" dirty="0">
                <a:latin typeface="Courier New"/>
                <a:cs typeface="Courier New"/>
              </a:rPr>
              <a:t>S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Client2(noClient</a:t>
            </a:r>
            <a:r>
              <a:rPr sz="1750" spc="-250" dirty="0">
                <a:latin typeface="Courier New"/>
                <a:cs typeface="Courier New"/>
              </a:rPr>
              <a:t>2</a:t>
            </a:r>
            <a:r>
              <a:rPr sz="1750" spc="-185" dirty="0">
                <a:latin typeface="Courier New"/>
                <a:cs typeface="Courier New"/>
              </a:rPr>
              <a:t>,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nomClient2</a:t>
            </a:r>
            <a:r>
              <a:rPr sz="1750" spc="-185" dirty="0">
                <a:latin typeface="Courier New"/>
                <a:cs typeface="Courier New"/>
              </a:rPr>
              <a:t>,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noTéléphone</a:t>
            </a:r>
            <a:r>
              <a:rPr sz="1750" spc="-185" dirty="0">
                <a:latin typeface="Courier New"/>
                <a:cs typeface="Courier New"/>
              </a:rPr>
              <a:t>,</a:t>
            </a:r>
            <a:r>
              <a:rPr sz="1750" spc="-254" dirty="0">
                <a:latin typeface="Courier New"/>
                <a:cs typeface="Courier New"/>
              </a:rPr>
              <a:t> </a:t>
            </a:r>
            <a:r>
              <a:rPr sz="1750" spc="-225" dirty="0">
                <a:latin typeface="Courier New"/>
                <a:cs typeface="Courier New"/>
              </a:rPr>
              <a:t>N°SS2)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1187" y="4221098"/>
            <a:ext cx="7848600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91440">
              <a:lnSpc>
                <a:spcPts val="2875"/>
              </a:lnSpc>
              <a:spcBef>
                <a:spcPts val="800"/>
              </a:spcBef>
            </a:pPr>
            <a:r>
              <a:rPr sz="3600" baseline="13888" dirty="0">
                <a:latin typeface="Symbol"/>
                <a:cs typeface="Symbol"/>
              </a:rPr>
              <a:t></a:t>
            </a:r>
            <a:r>
              <a:rPr sz="3600" spc="-22" baseline="13888" dirty="0">
                <a:latin typeface="Times New Roman"/>
                <a:cs typeface="Times New Roman"/>
              </a:rPr>
              <a:t> </a:t>
            </a:r>
            <a:r>
              <a:rPr sz="1600" i="1" spc="-125" dirty="0">
                <a:latin typeface="Times New Roman"/>
                <a:cs typeface="Times New Roman"/>
              </a:rPr>
              <a:t>noClient</a:t>
            </a:r>
            <a:r>
              <a:rPr sz="1600" spc="-125" dirty="0">
                <a:latin typeface="Times New Roman"/>
                <a:cs typeface="Times New Roman"/>
              </a:rPr>
              <a:t>,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i="1" spc="-125" dirty="0">
                <a:latin typeface="Times New Roman"/>
                <a:cs typeface="Times New Roman"/>
              </a:rPr>
              <a:t>noClient2</a:t>
            </a:r>
            <a:r>
              <a:rPr sz="1600" i="1" spc="-55" dirty="0">
                <a:latin typeface="Times New Roman"/>
                <a:cs typeface="Times New Roman"/>
              </a:rPr>
              <a:t> </a:t>
            </a:r>
            <a:r>
              <a:rPr sz="3600" spc="-232" baseline="13888" dirty="0">
                <a:latin typeface="Times New Roman"/>
                <a:cs typeface="Times New Roman"/>
              </a:rPr>
              <a:t>(</a:t>
            </a:r>
            <a:r>
              <a:rPr sz="3600" i="1" spc="-232" baseline="13888" dirty="0">
                <a:latin typeface="Times New Roman"/>
                <a:cs typeface="Times New Roman"/>
              </a:rPr>
              <a:t>Client</a:t>
            </a:r>
            <a:r>
              <a:rPr sz="3600" i="1" spc="30" baseline="13888" dirty="0">
                <a:latin typeface="Times New Roman"/>
                <a:cs typeface="Times New Roman"/>
              </a:rPr>
              <a:t> </a:t>
            </a:r>
            <a:r>
              <a:rPr sz="3600" spc="-262" baseline="13888" dirty="0">
                <a:latin typeface="Times New Roman"/>
                <a:cs typeface="Times New Roman"/>
              </a:rPr>
              <a:t>*</a:t>
            </a:r>
            <a:r>
              <a:rPr sz="3600" spc="30" baseline="13888" dirty="0">
                <a:latin typeface="Times New Roman"/>
                <a:cs typeface="Times New Roman"/>
              </a:rPr>
              <a:t> </a:t>
            </a:r>
            <a:r>
              <a:rPr sz="3600" baseline="13888" dirty="0">
                <a:latin typeface="Symbol"/>
                <a:cs typeface="Symbol"/>
              </a:rPr>
              <a:t></a:t>
            </a:r>
            <a:r>
              <a:rPr sz="3600" spc="7" baseline="13888" dirty="0">
                <a:latin typeface="Times New Roman"/>
                <a:cs typeface="Times New Roman"/>
              </a:rPr>
              <a:t> </a:t>
            </a:r>
            <a:r>
              <a:rPr sz="1600" i="1" spc="-110" dirty="0">
                <a:latin typeface="Times New Roman"/>
                <a:cs typeface="Times New Roman"/>
              </a:rPr>
              <a:t>Client2(noClient2,</a:t>
            </a:r>
            <a:r>
              <a:rPr sz="1600" i="1" spc="45" dirty="0">
                <a:latin typeface="Times New Roman"/>
                <a:cs typeface="Times New Roman"/>
              </a:rPr>
              <a:t> </a:t>
            </a:r>
            <a:r>
              <a:rPr sz="1600" i="1" spc="-120" dirty="0">
                <a:latin typeface="Times New Roman"/>
                <a:cs typeface="Times New Roman"/>
              </a:rPr>
              <a:t>nomClient2,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spc="-160" dirty="0">
                <a:latin typeface="Times New Roman"/>
                <a:cs typeface="Times New Roman"/>
              </a:rPr>
              <a:t>noTéléphone,</a:t>
            </a:r>
            <a:r>
              <a:rPr sz="1600" i="1" spc="15" dirty="0">
                <a:latin typeface="Times New Roman"/>
                <a:cs typeface="Times New Roman"/>
              </a:rPr>
              <a:t> </a:t>
            </a:r>
            <a:r>
              <a:rPr sz="1600" i="1" dirty="0">
                <a:latin typeface="Times New Roman"/>
                <a:cs typeface="Times New Roman"/>
              </a:rPr>
              <a:t>N°SS2)</a:t>
            </a:r>
            <a:r>
              <a:rPr sz="1600" i="1" spc="210" dirty="0">
                <a:latin typeface="Times New Roman"/>
                <a:cs typeface="Times New Roman"/>
              </a:rPr>
              <a:t> </a:t>
            </a:r>
            <a:r>
              <a:rPr sz="3600" spc="-217" baseline="13888" dirty="0">
                <a:latin typeface="Times New Roman"/>
                <a:cs typeface="Times New Roman"/>
              </a:rPr>
              <a:t>(</a:t>
            </a:r>
            <a:r>
              <a:rPr sz="3600" i="1" spc="-217" baseline="13888" dirty="0">
                <a:latin typeface="Times New Roman"/>
                <a:cs typeface="Times New Roman"/>
              </a:rPr>
              <a:t>Client</a:t>
            </a:r>
            <a:r>
              <a:rPr sz="3600" spc="-217" baseline="13888" dirty="0">
                <a:latin typeface="Times New Roman"/>
                <a:cs typeface="Times New Roman"/>
              </a:rPr>
              <a:t>))</a:t>
            </a:r>
            <a:endParaRPr sz="3600" baseline="13888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1187" y="5300662"/>
            <a:ext cx="7848600" cy="37655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5120">
              <a:lnSpc>
                <a:spcPct val="100000"/>
              </a:lnSpc>
              <a:spcBef>
                <a:spcPts val="225"/>
              </a:spcBef>
            </a:pPr>
            <a:r>
              <a:rPr sz="1800" b="1" spc="-50" dirty="0">
                <a:latin typeface="Times New Roman"/>
                <a:cs typeface="Times New Roman"/>
              </a:rPr>
              <a:t>La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40" dirty="0">
                <a:latin typeface="Times New Roman"/>
                <a:cs typeface="Times New Roman"/>
              </a:rPr>
              <a:t>jointure</a:t>
            </a:r>
            <a:r>
              <a:rPr sz="1800" b="1" spc="25" dirty="0">
                <a:latin typeface="Times New Roman"/>
                <a:cs typeface="Times New Roman"/>
              </a:rPr>
              <a:t> </a:t>
            </a:r>
            <a:r>
              <a:rPr sz="1800" b="1" spc="-25" dirty="0">
                <a:latin typeface="Times New Roman"/>
                <a:cs typeface="Times New Roman"/>
              </a:rPr>
              <a:t>avec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NATURAL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5" dirty="0">
                <a:latin typeface="Times New Roman"/>
                <a:cs typeface="Times New Roman"/>
              </a:rPr>
              <a:t>JOIN </a:t>
            </a:r>
            <a:r>
              <a:rPr sz="1800" b="1" spc="15" dirty="0">
                <a:latin typeface="Times New Roman"/>
                <a:cs typeface="Times New Roman"/>
              </a:rPr>
              <a:t>est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15" dirty="0">
                <a:latin typeface="Times New Roman"/>
                <a:cs typeface="Times New Roman"/>
              </a:rPr>
              <a:t>faite</a:t>
            </a:r>
            <a:r>
              <a:rPr sz="1800" b="1" spc="35" dirty="0">
                <a:latin typeface="Times New Roman"/>
                <a:cs typeface="Times New Roman"/>
              </a:rPr>
              <a:t> </a:t>
            </a:r>
            <a:r>
              <a:rPr sz="1800" b="1" spc="-50" dirty="0">
                <a:latin typeface="Times New Roman"/>
                <a:cs typeface="Times New Roman"/>
              </a:rPr>
              <a:t>sur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les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colonnes</a:t>
            </a:r>
            <a:r>
              <a:rPr sz="1800" b="1" spc="20" dirty="0">
                <a:latin typeface="Times New Roman"/>
                <a:cs typeface="Times New Roman"/>
              </a:rPr>
              <a:t> </a:t>
            </a:r>
            <a:r>
              <a:rPr sz="1800" b="1" spc="15" dirty="0">
                <a:latin typeface="Times New Roman"/>
                <a:cs typeface="Times New Roman"/>
              </a:rPr>
              <a:t>de </a:t>
            </a:r>
            <a:r>
              <a:rPr sz="1800" b="1" spc="30" dirty="0">
                <a:latin typeface="Times New Roman"/>
                <a:cs typeface="Times New Roman"/>
              </a:rPr>
              <a:t>même</a:t>
            </a:r>
            <a:r>
              <a:rPr sz="1800" b="1" spc="15" dirty="0">
                <a:latin typeface="Times New Roman"/>
                <a:cs typeface="Times New Roman"/>
              </a:rPr>
              <a:t> </a:t>
            </a:r>
            <a:r>
              <a:rPr sz="1800" b="1" spc="10" dirty="0">
                <a:latin typeface="Times New Roman"/>
                <a:cs typeface="Times New Roman"/>
              </a:rPr>
              <a:t>nom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4070350" y="2578100"/>
            <a:ext cx="5073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00" dirty="0">
                <a:latin typeface="Trebuchet MS"/>
                <a:cs typeface="Trebuchet MS"/>
              </a:rPr>
              <a:t>BASE</a:t>
            </a:r>
            <a:r>
              <a:rPr sz="4000" b="1" spc="-130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125" dirty="0">
                <a:latin typeface="Trebuchet MS"/>
                <a:cs typeface="Trebuchet MS"/>
              </a:rPr>
              <a:t> </a:t>
            </a:r>
            <a:r>
              <a:rPr sz="4000" b="1" spc="509" dirty="0">
                <a:latin typeface="Trebuchet MS"/>
                <a:cs typeface="Trebuchet MS"/>
              </a:rPr>
              <a:t>DONNÉES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905000" y="152400"/>
            <a:ext cx="6477000" cy="1122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Expressions </a:t>
            </a:r>
            <a:r>
              <a:rPr spc="-245" dirty="0"/>
              <a:t>générales</a:t>
            </a:r>
            <a:r>
              <a:rPr spc="-240" dirty="0"/>
              <a:t> </a:t>
            </a:r>
            <a:r>
              <a:rPr spc="-130" dirty="0"/>
              <a:t>sur </a:t>
            </a:r>
            <a:r>
              <a:rPr spc="-250" dirty="0"/>
              <a:t>les </a:t>
            </a:r>
            <a:r>
              <a:rPr spc="-944" dirty="0"/>
              <a:t> </a:t>
            </a:r>
            <a:r>
              <a:rPr spc="-175" dirty="0"/>
              <a:t>colonnes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96897" y="1375343"/>
            <a:ext cx="7043420" cy="11734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liste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articles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95" dirty="0">
                <a:latin typeface="Microsoft Sans Serif"/>
                <a:cs typeface="Microsoft Sans Serif"/>
              </a:rPr>
              <a:t>avec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i="1" spc="-175" dirty="0">
                <a:latin typeface="Trebuchet MS"/>
                <a:cs typeface="Trebuchet MS"/>
              </a:rPr>
              <a:t>prix</a:t>
            </a:r>
            <a:r>
              <a:rPr sz="2000" i="1" spc="-75" dirty="0">
                <a:latin typeface="Trebuchet MS"/>
                <a:cs typeface="Trebuchet MS"/>
              </a:rPr>
              <a:t> </a:t>
            </a:r>
            <a:r>
              <a:rPr sz="2000" i="1" spc="-190" dirty="0">
                <a:latin typeface="Trebuchet MS"/>
                <a:cs typeface="Trebuchet MS"/>
              </a:rPr>
              <a:t>Unitaire</a:t>
            </a:r>
            <a:r>
              <a:rPr sz="2000" i="1" spc="-3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actuel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prix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taxé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(augmenté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65" dirty="0">
                <a:latin typeface="Microsoft Sans Serif"/>
                <a:cs typeface="Microsoft Sans Serif"/>
              </a:rPr>
              <a:t>15%)</a:t>
            </a:r>
            <a:endParaRPr sz="2000">
              <a:latin typeface="Microsoft Sans Serif"/>
              <a:cs typeface="Microsoft Sans Serif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84250" y="2743207"/>
          <a:ext cx="7933055" cy="721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754">
                <a:tc>
                  <a:txBody>
                    <a:bodyPr/>
                    <a:lstStyle/>
                    <a:p>
                      <a:pPr marL="680720">
                        <a:lnSpc>
                          <a:spcPts val="1845"/>
                        </a:lnSpc>
                      </a:pPr>
                      <a:r>
                        <a:rPr sz="1750" spc="-40" dirty="0">
                          <a:latin typeface="Courier New"/>
                          <a:cs typeface="Courier New"/>
                        </a:rPr>
                        <a:t>SELEC</a:t>
                      </a:r>
                      <a:r>
                        <a:rPr sz="175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750" spc="-2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40" dirty="0">
                          <a:latin typeface="Courier New"/>
                          <a:cs typeface="Courier New"/>
                        </a:rPr>
                        <a:t>noArticle</a:t>
                      </a:r>
                      <a:r>
                        <a:rPr sz="175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750" spc="-2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40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750" spc="-60" dirty="0">
                          <a:latin typeface="Courier New"/>
                          <a:cs typeface="Courier New"/>
                        </a:rPr>
                        <a:t>ri</a:t>
                      </a:r>
                      <a:r>
                        <a:rPr sz="1750" spc="-40" dirty="0">
                          <a:latin typeface="Courier New"/>
                          <a:cs typeface="Courier New"/>
                        </a:rPr>
                        <a:t>xUnitaire,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45"/>
                        </a:lnSpc>
                      </a:pPr>
                      <a:r>
                        <a:rPr sz="1750" spc="-200" dirty="0">
                          <a:latin typeface="Courier New"/>
                          <a:cs typeface="Courier New"/>
                        </a:rPr>
                        <a:t>prixUnitaire*1.15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845"/>
                        </a:lnSpc>
                      </a:pPr>
                      <a:r>
                        <a:rPr sz="1750" spc="-4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750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750" spc="-2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40" dirty="0">
                          <a:latin typeface="Courier New"/>
                          <a:cs typeface="Courier New"/>
                        </a:rPr>
                        <a:t>prixPlus</a:t>
                      </a:r>
                      <a:r>
                        <a:rPr sz="1750" spc="-60" dirty="0">
                          <a:latin typeface="Courier New"/>
                          <a:cs typeface="Courier New"/>
                        </a:rPr>
                        <a:t>Ta</a:t>
                      </a:r>
                      <a:r>
                        <a:rPr sz="1750" spc="-40" dirty="0">
                          <a:latin typeface="Courier New"/>
                          <a:cs typeface="Courier New"/>
                        </a:rPr>
                        <a:t>xe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42">
                <a:tc gridSpan="3">
                  <a:txBody>
                    <a:bodyPr/>
                    <a:lstStyle/>
                    <a:p>
                      <a:pPr marL="680720">
                        <a:lnSpc>
                          <a:spcPts val="1850"/>
                        </a:lnSpc>
                        <a:tabLst>
                          <a:tab pos="2042795" algn="l"/>
                        </a:tabLst>
                      </a:pPr>
                      <a:r>
                        <a:rPr sz="1750" spc="-18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750" spc="-195" dirty="0">
                          <a:latin typeface="Courier New"/>
                          <a:cs typeface="Courier New"/>
                        </a:rPr>
                        <a:t>Article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119501" y="3340100"/>
          <a:ext cx="3115310" cy="3021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noArticle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prixUnitaire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prixPlusTaxe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12.64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14.94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25.99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29.89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22.99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26.44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60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18.39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7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10.99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12.64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80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26.99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31.04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81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25.99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29.89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25.99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29.89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18.39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52625" y="541338"/>
            <a:ext cx="7191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Expressions</a:t>
            </a:r>
            <a:r>
              <a:rPr spc="30" dirty="0"/>
              <a:t> </a:t>
            </a:r>
            <a:r>
              <a:rPr spc="-245" dirty="0"/>
              <a:t>générales</a:t>
            </a:r>
            <a:r>
              <a:rPr spc="25" dirty="0"/>
              <a:t> </a:t>
            </a:r>
            <a:r>
              <a:rPr spc="-130" dirty="0"/>
              <a:t>sur</a:t>
            </a:r>
            <a:r>
              <a:rPr spc="35" dirty="0"/>
              <a:t> </a:t>
            </a:r>
            <a:r>
              <a:rPr spc="-245" dirty="0"/>
              <a:t>les</a:t>
            </a:r>
            <a:r>
              <a:rPr spc="35" dirty="0"/>
              <a:t> </a:t>
            </a:r>
            <a:r>
              <a:rPr spc="-175" dirty="0"/>
              <a:t>colonnes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752475" y="2924259"/>
            <a:ext cx="7565390" cy="861694"/>
            <a:chOff x="752475" y="2924259"/>
            <a:chExt cx="7565390" cy="861694"/>
          </a:xfrm>
        </p:grpSpPr>
        <p:sp>
          <p:nvSpPr>
            <p:cNvPr id="17" name="object 17"/>
            <p:cNvSpPr/>
            <p:nvPr/>
          </p:nvSpPr>
          <p:spPr>
            <a:xfrm>
              <a:off x="752475" y="2924263"/>
              <a:ext cx="7565390" cy="215900"/>
            </a:xfrm>
            <a:custGeom>
              <a:avLst/>
              <a:gdLst/>
              <a:ahLst/>
              <a:cxnLst/>
              <a:rect l="l" t="t" r="r" b="b"/>
              <a:pathLst>
                <a:path w="7565390" h="215900">
                  <a:moveTo>
                    <a:pt x="4609084" y="0"/>
                  </a:moveTo>
                  <a:lnTo>
                    <a:pt x="0" y="0"/>
                  </a:lnTo>
                  <a:lnTo>
                    <a:pt x="0" y="215709"/>
                  </a:lnTo>
                  <a:lnTo>
                    <a:pt x="4609084" y="215709"/>
                  </a:lnTo>
                  <a:lnTo>
                    <a:pt x="4609084" y="0"/>
                  </a:lnTo>
                  <a:close/>
                </a:path>
                <a:path w="7565390" h="215900">
                  <a:moveTo>
                    <a:pt x="7565288" y="0"/>
                  </a:moveTo>
                  <a:lnTo>
                    <a:pt x="6534378" y="0"/>
                  </a:lnTo>
                  <a:lnTo>
                    <a:pt x="6534378" y="215709"/>
                  </a:lnTo>
                  <a:lnTo>
                    <a:pt x="7565288" y="215709"/>
                  </a:lnTo>
                  <a:lnTo>
                    <a:pt x="75652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61566" y="2924259"/>
              <a:ext cx="1925320" cy="215900"/>
            </a:xfrm>
            <a:custGeom>
              <a:avLst/>
              <a:gdLst/>
              <a:ahLst/>
              <a:cxnLst/>
              <a:rect l="l" t="t" r="r" b="b"/>
              <a:pathLst>
                <a:path w="1925320" h="215900">
                  <a:moveTo>
                    <a:pt x="1925292" y="0"/>
                  </a:moveTo>
                  <a:lnTo>
                    <a:pt x="0" y="0"/>
                  </a:lnTo>
                  <a:lnTo>
                    <a:pt x="0" y="215709"/>
                  </a:lnTo>
                  <a:lnTo>
                    <a:pt x="1925292" y="215709"/>
                  </a:lnTo>
                  <a:lnTo>
                    <a:pt x="192529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2475" y="3139973"/>
              <a:ext cx="7565390" cy="215900"/>
            </a:xfrm>
            <a:custGeom>
              <a:avLst/>
              <a:gdLst/>
              <a:ahLst/>
              <a:cxnLst/>
              <a:rect l="l" t="t" r="r" b="b"/>
              <a:pathLst>
                <a:path w="7565390" h="215900">
                  <a:moveTo>
                    <a:pt x="1674901" y="0"/>
                  </a:moveTo>
                  <a:lnTo>
                    <a:pt x="0" y="0"/>
                  </a:lnTo>
                  <a:lnTo>
                    <a:pt x="0" y="215709"/>
                  </a:lnTo>
                  <a:lnTo>
                    <a:pt x="1674901" y="215709"/>
                  </a:lnTo>
                  <a:lnTo>
                    <a:pt x="1674901" y="0"/>
                  </a:lnTo>
                  <a:close/>
                </a:path>
                <a:path w="7565390" h="215900">
                  <a:moveTo>
                    <a:pt x="7565288" y="0"/>
                  </a:moveTo>
                  <a:lnTo>
                    <a:pt x="4059504" y="0"/>
                  </a:lnTo>
                  <a:lnTo>
                    <a:pt x="4059504" y="215709"/>
                  </a:lnTo>
                  <a:lnTo>
                    <a:pt x="7565288" y="215709"/>
                  </a:lnTo>
                  <a:lnTo>
                    <a:pt x="75652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7377" y="3139969"/>
              <a:ext cx="2385060" cy="215900"/>
            </a:xfrm>
            <a:custGeom>
              <a:avLst/>
              <a:gdLst/>
              <a:ahLst/>
              <a:cxnLst/>
              <a:rect l="l" t="t" r="r" b="b"/>
              <a:pathLst>
                <a:path w="2385060" h="215900">
                  <a:moveTo>
                    <a:pt x="2384606" y="0"/>
                  </a:moveTo>
                  <a:lnTo>
                    <a:pt x="0" y="0"/>
                  </a:lnTo>
                  <a:lnTo>
                    <a:pt x="0" y="215709"/>
                  </a:lnTo>
                  <a:lnTo>
                    <a:pt x="2384606" y="215709"/>
                  </a:lnTo>
                  <a:lnTo>
                    <a:pt x="238460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2475" y="3355682"/>
              <a:ext cx="7565390" cy="429895"/>
            </a:xfrm>
            <a:custGeom>
              <a:avLst/>
              <a:gdLst/>
              <a:ahLst/>
              <a:cxnLst/>
              <a:rect l="l" t="t" r="r" b="b"/>
              <a:pathLst>
                <a:path w="7565390" h="429895">
                  <a:moveTo>
                    <a:pt x="7565288" y="0"/>
                  </a:moveTo>
                  <a:lnTo>
                    <a:pt x="0" y="0"/>
                  </a:lnTo>
                  <a:lnTo>
                    <a:pt x="0" y="214185"/>
                  </a:lnTo>
                  <a:lnTo>
                    <a:pt x="0" y="429895"/>
                  </a:lnTo>
                  <a:lnTo>
                    <a:pt x="7565288" y="429895"/>
                  </a:lnTo>
                  <a:lnTo>
                    <a:pt x="7565288" y="214198"/>
                  </a:lnTo>
                  <a:lnTo>
                    <a:pt x="75652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13917" y="3314116"/>
            <a:ext cx="485140" cy="46926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250"/>
              </a:spcBef>
            </a:pPr>
            <a:r>
              <a:rPr sz="1500" spc="-180" dirty="0">
                <a:latin typeface="Courier New"/>
                <a:cs typeface="Courier New"/>
              </a:rPr>
              <a:t>FROM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WHERE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2522" y="3314116"/>
            <a:ext cx="3147060" cy="46926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689"/>
              </a:lnSpc>
              <a:spcBef>
                <a:spcPts val="250"/>
              </a:spcBef>
            </a:pPr>
            <a:r>
              <a:rPr sz="1500" spc="-180" dirty="0">
                <a:latin typeface="Courier New"/>
                <a:cs typeface="Courier New"/>
              </a:rPr>
              <a:t>DétailsC</a:t>
            </a:r>
            <a:r>
              <a:rPr sz="1500" spc="-190" dirty="0">
                <a:latin typeface="Courier New"/>
                <a:cs typeface="Courier New"/>
              </a:rPr>
              <a:t>om</a:t>
            </a:r>
            <a:r>
              <a:rPr sz="1500" spc="-180" dirty="0">
                <a:latin typeface="Courier New"/>
                <a:cs typeface="Courier New"/>
              </a:rPr>
              <a:t>mand</a:t>
            </a:r>
            <a:r>
              <a:rPr sz="1500" spc="-145" dirty="0">
                <a:latin typeface="Courier New"/>
                <a:cs typeface="Courier New"/>
              </a:rPr>
              <a:t>e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A</a:t>
            </a:r>
            <a:r>
              <a:rPr sz="1500" spc="-145" dirty="0">
                <a:latin typeface="Courier New"/>
                <a:cs typeface="Courier New"/>
              </a:rPr>
              <a:t>S</a:t>
            </a:r>
            <a:r>
              <a:rPr sz="1500" spc="-220" dirty="0">
                <a:latin typeface="Courier New"/>
                <a:cs typeface="Courier New"/>
              </a:rPr>
              <a:t> </a:t>
            </a:r>
            <a:r>
              <a:rPr sz="1500" spc="-190" dirty="0">
                <a:latin typeface="Courier New"/>
                <a:cs typeface="Courier New"/>
              </a:rPr>
              <a:t>L</a:t>
            </a:r>
            <a:r>
              <a:rPr sz="1500" spc="-145" dirty="0">
                <a:latin typeface="Courier New"/>
                <a:cs typeface="Courier New"/>
              </a:rPr>
              <a:t>,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Articl</a:t>
            </a:r>
            <a:r>
              <a:rPr sz="1500" spc="-145" dirty="0">
                <a:latin typeface="Courier New"/>
                <a:cs typeface="Courier New"/>
              </a:rPr>
              <a:t>e</a:t>
            </a:r>
            <a:r>
              <a:rPr sz="1500" spc="-229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A</a:t>
            </a:r>
            <a:r>
              <a:rPr sz="1500" spc="-145" dirty="0">
                <a:latin typeface="Courier New"/>
                <a:cs typeface="Courier New"/>
              </a:rPr>
              <a:t>S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45" dirty="0">
                <a:latin typeface="Courier New"/>
                <a:cs typeface="Courier New"/>
              </a:rPr>
              <a:t>A  </a:t>
            </a:r>
            <a:r>
              <a:rPr sz="1500" spc="-180" dirty="0">
                <a:latin typeface="Courier New"/>
                <a:cs typeface="Courier New"/>
              </a:rPr>
              <a:t>L.noArti</a:t>
            </a:r>
            <a:r>
              <a:rPr sz="1500" spc="-190" dirty="0">
                <a:latin typeface="Courier New"/>
                <a:cs typeface="Courier New"/>
              </a:rPr>
              <a:t>cl</a:t>
            </a:r>
            <a:r>
              <a:rPr sz="1500" spc="-145" dirty="0">
                <a:latin typeface="Courier New"/>
                <a:cs typeface="Courier New"/>
              </a:rPr>
              <a:t>e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45" dirty="0">
                <a:latin typeface="Courier New"/>
                <a:cs typeface="Courier New"/>
              </a:rPr>
              <a:t>=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A.no</a:t>
            </a:r>
            <a:r>
              <a:rPr sz="1500" spc="-190" dirty="0">
                <a:latin typeface="Courier New"/>
                <a:cs typeface="Courier New"/>
              </a:rPr>
              <a:t>Ar</a:t>
            </a:r>
            <a:r>
              <a:rPr sz="1500" spc="-180" dirty="0">
                <a:latin typeface="Courier New"/>
                <a:cs typeface="Courier New"/>
              </a:rPr>
              <a:t>ticle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917" y="1376352"/>
            <a:ext cx="7247890" cy="197675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579755" indent="-284480">
              <a:lnSpc>
                <a:spcPct val="100000"/>
              </a:lnSpc>
              <a:spcBef>
                <a:spcPts val="83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579120" algn="l"/>
                <a:tab pos="580390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 dirty="0">
              <a:latin typeface="Microsoft Sans Serif"/>
              <a:cs typeface="Microsoft Sans Serif"/>
            </a:endParaRPr>
          </a:p>
          <a:p>
            <a:pPr marL="854075" lvl="1" indent="-238760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853440" algn="l"/>
                <a:tab pos="854710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détail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chacun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i="1" spc="-190" dirty="0">
                <a:latin typeface="Trebuchet MS"/>
                <a:cs typeface="Trebuchet MS"/>
              </a:rPr>
              <a:t>Articles</a:t>
            </a:r>
            <a:r>
              <a:rPr sz="2000" i="1" spc="-40" dirty="0">
                <a:latin typeface="Trebuchet MS"/>
                <a:cs typeface="Trebuchet MS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commandés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incluant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endParaRPr sz="2000" dirty="0">
              <a:latin typeface="Microsoft Sans Serif"/>
              <a:cs typeface="Microsoft Sans Serif"/>
            </a:endParaRPr>
          </a:p>
          <a:p>
            <a:pPr marL="854075">
              <a:lnSpc>
                <a:spcPct val="100000"/>
              </a:lnSpc>
            </a:pPr>
            <a:r>
              <a:rPr sz="2000" dirty="0">
                <a:latin typeface="Microsoft Sans Serif"/>
                <a:cs typeface="Microsoft Sans Serif"/>
              </a:rPr>
              <a:t>prix</a:t>
            </a:r>
            <a:r>
              <a:rPr sz="2000" spc="-15" dirty="0">
                <a:latin typeface="Microsoft Sans Serif"/>
                <a:cs typeface="Microsoft Sans Serif"/>
              </a:rPr>
              <a:t> total </a:t>
            </a:r>
            <a:r>
              <a:rPr sz="2000" spc="-145" dirty="0">
                <a:latin typeface="Microsoft Sans Serif"/>
                <a:cs typeface="Microsoft Sans Serif"/>
              </a:rPr>
              <a:t>avant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après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taxe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15" dirty="0">
                <a:latin typeface="Microsoft Sans Serif"/>
                <a:cs typeface="Microsoft Sans Serif"/>
              </a:rPr>
              <a:t>15%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 dirty="0">
              <a:latin typeface="Microsoft Sans Serif"/>
              <a:cs typeface="Microsoft Sans Serif"/>
            </a:endParaRPr>
          </a:p>
          <a:p>
            <a:pPr marL="1113155" marR="345440" indent="-1101090">
              <a:lnSpc>
                <a:spcPts val="1700"/>
              </a:lnSpc>
            </a:pPr>
            <a:r>
              <a:rPr sz="1500" spc="-175" dirty="0">
                <a:latin typeface="Courier New"/>
                <a:cs typeface="Courier New"/>
              </a:rPr>
              <a:t>SELECT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L.noArticle,</a:t>
            </a:r>
            <a:r>
              <a:rPr sz="1500" spc="-225" dirty="0">
                <a:latin typeface="Courier New"/>
                <a:cs typeface="Courier New"/>
              </a:rPr>
              <a:t> </a:t>
            </a:r>
            <a:r>
              <a:rPr sz="1500" spc="-175" dirty="0">
                <a:latin typeface="Courier New"/>
                <a:cs typeface="Courier New"/>
              </a:rPr>
              <a:t>quantité,</a:t>
            </a:r>
            <a:r>
              <a:rPr sz="1500" spc="-225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prixUnitaire,</a:t>
            </a:r>
            <a:r>
              <a:rPr sz="1500" spc="-204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prixUnitaire*quantité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65" dirty="0">
                <a:latin typeface="Courier New"/>
                <a:cs typeface="Courier New"/>
              </a:rPr>
              <a:t>AS</a:t>
            </a:r>
            <a:r>
              <a:rPr sz="1500" spc="-215" dirty="0">
                <a:latin typeface="Courier New"/>
                <a:cs typeface="Courier New"/>
              </a:rPr>
              <a:t> </a:t>
            </a:r>
            <a:r>
              <a:rPr sz="1500" spc="-175" dirty="0">
                <a:latin typeface="Courier New"/>
                <a:cs typeface="Courier New"/>
              </a:rPr>
              <a:t>total,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prixUn</a:t>
            </a:r>
            <a:r>
              <a:rPr sz="1500" spc="-190" dirty="0">
                <a:latin typeface="Courier New"/>
                <a:cs typeface="Courier New"/>
              </a:rPr>
              <a:t>it</a:t>
            </a:r>
            <a:r>
              <a:rPr sz="1500" spc="-180" dirty="0">
                <a:latin typeface="Courier New"/>
                <a:cs typeface="Courier New"/>
              </a:rPr>
              <a:t>aire*qua</a:t>
            </a:r>
            <a:r>
              <a:rPr sz="1500" spc="-190" dirty="0">
                <a:latin typeface="Courier New"/>
                <a:cs typeface="Courier New"/>
              </a:rPr>
              <a:t>nt</a:t>
            </a:r>
            <a:r>
              <a:rPr sz="1500" spc="-180" dirty="0">
                <a:latin typeface="Courier New"/>
                <a:cs typeface="Courier New"/>
              </a:rPr>
              <a:t>ité*1.1</a:t>
            </a:r>
            <a:r>
              <a:rPr sz="1500" spc="-145" dirty="0">
                <a:latin typeface="Courier New"/>
                <a:cs typeface="Courier New"/>
              </a:rPr>
              <a:t>5</a:t>
            </a:r>
            <a:r>
              <a:rPr sz="1500" spc="-229" dirty="0">
                <a:latin typeface="Courier New"/>
                <a:cs typeface="Courier New"/>
              </a:rPr>
              <a:t> </a:t>
            </a:r>
            <a:r>
              <a:rPr sz="1500" spc="-190" dirty="0">
                <a:latin typeface="Courier New"/>
                <a:cs typeface="Courier New"/>
              </a:rPr>
              <a:t>A</a:t>
            </a:r>
            <a:r>
              <a:rPr sz="1500" spc="-145" dirty="0">
                <a:latin typeface="Courier New"/>
                <a:cs typeface="Courier New"/>
              </a:rPr>
              <a:t>S</a:t>
            </a:r>
            <a:r>
              <a:rPr sz="1500" spc="-210" dirty="0">
                <a:latin typeface="Courier New"/>
                <a:cs typeface="Courier New"/>
              </a:rPr>
              <a:t> </a:t>
            </a:r>
            <a:r>
              <a:rPr sz="1500" spc="-180" dirty="0">
                <a:latin typeface="Courier New"/>
                <a:cs typeface="Courier New"/>
              </a:rPr>
              <a:t>totalP</a:t>
            </a:r>
            <a:r>
              <a:rPr sz="1500" spc="-190" dirty="0">
                <a:latin typeface="Courier New"/>
                <a:cs typeface="Courier New"/>
              </a:rPr>
              <a:t>lu</a:t>
            </a:r>
            <a:r>
              <a:rPr sz="1500" spc="-180" dirty="0">
                <a:latin typeface="Courier New"/>
                <a:cs typeface="Courier New"/>
              </a:rPr>
              <a:t>sTax</a:t>
            </a:r>
            <a:r>
              <a:rPr sz="1500" spc="-145" dirty="0">
                <a:latin typeface="Courier New"/>
                <a:cs typeface="Courier New"/>
              </a:rPr>
              <a:t>e</a:t>
            </a:r>
            <a:endParaRPr sz="1500" dirty="0">
              <a:latin typeface="Courier New"/>
              <a:cs typeface="Courier New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62138" y="509588"/>
            <a:ext cx="7281862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5" dirty="0"/>
              <a:t>Ex</a:t>
            </a:r>
            <a:r>
              <a:rPr sz="4000" spc="-280" dirty="0"/>
              <a:t>p</a:t>
            </a:r>
            <a:r>
              <a:rPr sz="4000" spc="165" dirty="0"/>
              <a:t>r</a:t>
            </a:r>
            <a:r>
              <a:rPr sz="4000" spc="-254" dirty="0"/>
              <a:t>ession</a:t>
            </a:r>
            <a:r>
              <a:rPr sz="4000" spc="30" dirty="0"/>
              <a:t> </a:t>
            </a:r>
            <a:r>
              <a:rPr sz="4000" spc="-150" dirty="0"/>
              <a:t>sur</a:t>
            </a:r>
            <a:r>
              <a:rPr sz="4000" spc="50" dirty="0"/>
              <a:t> </a:t>
            </a:r>
            <a:r>
              <a:rPr sz="4000" spc="-105" dirty="0"/>
              <a:t>colo</a:t>
            </a:r>
            <a:r>
              <a:rPr sz="4000" spc="-120" dirty="0"/>
              <a:t>n</a:t>
            </a:r>
            <a:r>
              <a:rPr sz="4000" spc="-270" dirty="0"/>
              <a:t>ne</a:t>
            </a:r>
            <a:r>
              <a:rPr sz="4000" spc="45" dirty="0"/>
              <a:t> </a:t>
            </a:r>
            <a:r>
              <a:rPr sz="4000" spc="-210" dirty="0"/>
              <a:t>du</a:t>
            </a:r>
            <a:r>
              <a:rPr sz="4000" spc="-455" dirty="0"/>
              <a:t> </a:t>
            </a:r>
            <a:r>
              <a:rPr sz="4000" spc="-280" dirty="0"/>
              <a:t>WHERE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05155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-265" dirty="0">
                <a:latin typeface="Trebuchet MS"/>
                <a:cs typeface="Trebuchet MS"/>
              </a:rPr>
              <a:t>Articles</a:t>
            </a:r>
            <a:r>
              <a:rPr sz="2800" i="1" spc="-50" dirty="0">
                <a:latin typeface="Trebuchet MS"/>
                <a:cs typeface="Trebuchet MS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i="1" spc="-260" dirty="0">
                <a:latin typeface="Trebuchet MS"/>
                <a:cs typeface="Trebuchet MS"/>
              </a:rPr>
              <a:t>prixUnitaire</a:t>
            </a:r>
            <a:endParaRPr sz="280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sz="2800" spc="-245" dirty="0">
                <a:latin typeface="Microsoft Sans Serif"/>
                <a:cs typeface="Microsoft Sans Serif"/>
              </a:rPr>
              <a:t>augme</a:t>
            </a:r>
            <a:r>
              <a:rPr sz="2800" spc="-220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té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1</a:t>
            </a:r>
            <a:r>
              <a:rPr sz="2800" spc="-155" dirty="0">
                <a:latin typeface="Microsoft Sans Serif"/>
                <a:cs typeface="Microsoft Sans Serif"/>
              </a:rPr>
              <a:t>5</a:t>
            </a:r>
            <a:r>
              <a:rPr sz="2800" spc="-605" dirty="0">
                <a:latin typeface="Microsoft Sans Serif"/>
                <a:cs typeface="Microsoft Sans Serif"/>
              </a:rPr>
              <a:t>%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inféri</a:t>
            </a:r>
            <a:r>
              <a:rPr sz="2800" spc="-114" dirty="0">
                <a:latin typeface="Microsoft Sans Serif"/>
                <a:cs typeface="Microsoft Sans Serif"/>
              </a:rPr>
              <a:t>e</a:t>
            </a:r>
            <a:r>
              <a:rPr sz="2800" spc="5" dirty="0">
                <a:latin typeface="Microsoft Sans Serif"/>
                <a:cs typeface="Microsoft Sans Serif"/>
              </a:rPr>
              <a:t>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16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16012" y="3644910"/>
          <a:ext cx="7114540" cy="89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105">
                <a:tc gridSpan="3">
                  <a:txBody>
                    <a:bodyPr/>
                    <a:lstStyle/>
                    <a:p>
                      <a:pPr marL="956310">
                        <a:lnSpc>
                          <a:spcPts val="2135"/>
                        </a:lnSpc>
                      </a:pPr>
                      <a:r>
                        <a:rPr sz="2050" spc="-20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2050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noArticle,</a:t>
                      </a:r>
                      <a:r>
                        <a:rPr sz="2050" spc="-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prixUnitaire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L="956310">
                        <a:lnSpc>
                          <a:spcPts val="2410"/>
                        </a:lnSpc>
                        <a:tabLst>
                          <a:tab pos="2870835" algn="l"/>
                        </a:tabLst>
                      </a:pPr>
                      <a:r>
                        <a:rPr sz="2050" spc="-1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Article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09">
                <a:tc>
                  <a:txBody>
                    <a:bodyPr/>
                    <a:lstStyle/>
                    <a:p>
                      <a:pPr marL="956310">
                        <a:lnSpc>
                          <a:spcPts val="2185"/>
                        </a:lnSpc>
                      </a:pPr>
                      <a:r>
                        <a:rPr sz="2050" spc="-30" dirty="0">
                          <a:latin typeface="Courier New"/>
                          <a:cs typeface="Courier New"/>
                        </a:rPr>
                        <a:t>WHERE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85"/>
                        </a:lnSpc>
                      </a:pPr>
                      <a:r>
                        <a:rPr sz="2050" spc="-30" dirty="0">
                          <a:latin typeface="Courier New"/>
                          <a:cs typeface="Courier New"/>
                        </a:rPr>
                        <a:t>prixUnitaire*1.15</a:t>
                      </a:r>
                      <a:r>
                        <a:rPr sz="20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3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050" spc="-1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16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733800" y="228600"/>
            <a:ext cx="21748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0" dirty="0"/>
              <a:t>Fonctions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195820" cy="4206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20" dirty="0">
                <a:latin typeface="Microsoft Sans Serif"/>
                <a:cs typeface="Microsoft Sans Serif"/>
              </a:rPr>
              <a:t>Dans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SQL,</a:t>
            </a:r>
            <a:r>
              <a:rPr sz="3200" spc="-29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pe</a:t>
            </a:r>
            <a:r>
              <a:rPr sz="3200" spc="-200" dirty="0">
                <a:latin typeface="Microsoft Sans Serif"/>
                <a:cs typeface="Microsoft Sans Serif"/>
              </a:rPr>
              <a:t>u</a:t>
            </a:r>
            <a:r>
              <a:rPr sz="3200" spc="175" dirty="0">
                <a:latin typeface="Microsoft Sans Serif"/>
                <a:cs typeface="Microsoft Sans Serif"/>
              </a:rPr>
              <a:t>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ut</a:t>
            </a:r>
            <a:r>
              <a:rPr sz="3200" spc="-5" dirty="0">
                <a:latin typeface="Microsoft Sans Serif"/>
                <a:cs typeface="Microsoft Sans Serif"/>
              </a:rPr>
              <a:t>i</a:t>
            </a:r>
            <a:r>
              <a:rPr sz="3200" spc="-35" dirty="0">
                <a:latin typeface="Microsoft Sans Serif"/>
                <a:cs typeface="Microsoft Sans Serif"/>
              </a:rPr>
              <a:t>l</a:t>
            </a:r>
            <a:r>
              <a:rPr sz="3200" spc="-25" dirty="0">
                <a:latin typeface="Microsoft Sans Serif"/>
                <a:cs typeface="Microsoft Sans Serif"/>
              </a:rPr>
              <a:t>i</a:t>
            </a:r>
            <a:r>
              <a:rPr sz="3200" spc="-140" dirty="0">
                <a:latin typeface="Microsoft Sans Serif"/>
                <a:cs typeface="Microsoft Sans Serif"/>
              </a:rPr>
              <a:t>ser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p</a:t>
            </a:r>
            <a:r>
              <a:rPr sz="3200" spc="-55" dirty="0">
                <a:latin typeface="Microsoft Sans Serif"/>
                <a:cs typeface="Microsoft Sans Serif"/>
              </a:rPr>
              <a:t>l</a:t>
            </a:r>
            <a:r>
              <a:rPr sz="3200" spc="-240" dirty="0">
                <a:latin typeface="Microsoft Sans Serif"/>
                <a:cs typeface="Microsoft Sans Serif"/>
              </a:rPr>
              <a:t>us</a:t>
            </a:r>
            <a:r>
              <a:rPr sz="3200" spc="-95" dirty="0">
                <a:latin typeface="Microsoft Sans Serif"/>
                <a:cs typeface="Microsoft Sans Serif"/>
              </a:rPr>
              <a:t>i</a:t>
            </a:r>
            <a:r>
              <a:rPr sz="3200" spc="-85" dirty="0">
                <a:latin typeface="Microsoft Sans Serif"/>
                <a:cs typeface="Microsoft Sans Serif"/>
              </a:rPr>
              <a:t>eu</a:t>
            </a:r>
            <a:r>
              <a:rPr sz="3200" spc="-50" dirty="0">
                <a:latin typeface="Microsoft Sans Serif"/>
                <a:cs typeface="Microsoft Sans Serif"/>
              </a:rPr>
              <a:t>r</a:t>
            </a:r>
            <a:r>
              <a:rPr sz="3200" spc="-370" dirty="0">
                <a:latin typeface="Microsoft Sans Serif"/>
                <a:cs typeface="Microsoft Sans Serif"/>
              </a:rPr>
              <a:t>s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types  </a:t>
            </a:r>
            <a:r>
              <a:rPr sz="3200" spc="-195" dirty="0">
                <a:latin typeface="Microsoft Sans Serif"/>
                <a:cs typeface="Microsoft Sans Serif"/>
              </a:rPr>
              <a:t>de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fonctions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455" dirty="0">
                <a:latin typeface="Microsoft Sans Serif"/>
                <a:cs typeface="Microsoft Sans Serif"/>
              </a:rPr>
              <a:t>F</a:t>
            </a:r>
            <a:r>
              <a:rPr sz="2800" spc="-90" dirty="0">
                <a:latin typeface="Microsoft Sans Serif"/>
                <a:cs typeface="Microsoft Sans Serif"/>
              </a:rPr>
              <a:t>o</a:t>
            </a:r>
            <a:r>
              <a:rPr sz="2800" spc="-85" dirty="0">
                <a:latin typeface="Microsoft Sans Serif"/>
                <a:cs typeface="Microsoft Sans Serif"/>
              </a:rPr>
              <a:t>n</a:t>
            </a:r>
            <a:r>
              <a:rPr sz="2800" spc="-15" dirty="0">
                <a:latin typeface="Microsoft Sans Serif"/>
                <a:cs typeface="Microsoft Sans Serif"/>
              </a:rPr>
              <a:t>cti</a:t>
            </a:r>
            <a:r>
              <a:rPr sz="2800" spc="-20" dirty="0">
                <a:latin typeface="Microsoft Sans Serif"/>
                <a:cs typeface="Microsoft Sans Serif"/>
              </a:rPr>
              <a:t>o</a:t>
            </a:r>
            <a:r>
              <a:rPr sz="2800" spc="-245" dirty="0">
                <a:latin typeface="Microsoft Sans Serif"/>
                <a:cs typeface="Microsoft Sans Serif"/>
              </a:rPr>
              <a:t>ns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dé</a:t>
            </a:r>
            <a:r>
              <a:rPr sz="2800" spc="-160" dirty="0">
                <a:latin typeface="Microsoft Sans Serif"/>
                <a:cs typeface="Microsoft Sans Serif"/>
              </a:rPr>
              <a:t>p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140" dirty="0">
                <a:latin typeface="Microsoft Sans Serif"/>
                <a:cs typeface="Microsoft Sans Serif"/>
              </a:rPr>
              <a:t>dant</a:t>
            </a:r>
            <a:r>
              <a:rPr sz="2800" spc="-15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du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9" dirty="0">
                <a:latin typeface="Microsoft Sans Serif"/>
                <a:cs typeface="Microsoft Sans Serif"/>
              </a:rPr>
              <a:t>SGBD</a:t>
            </a:r>
            <a:endParaRPr sz="28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9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37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chaînes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ca</a:t>
            </a:r>
            <a:r>
              <a:rPr sz="2400" spc="-85" dirty="0">
                <a:latin typeface="Microsoft Sans Serif"/>
                <a:cs typeface="Microsoft Sans Serif"/>
              </a:rPr>
              <a:t>r</a:t>
            </a:r>
            <a:r>
              <a:rPr sz="2400" spc="-125" dirty="0">
                <a:latin typeface="Microsoft Sans Serif"/>
                <a:cs typeface="Microsoft Sans Serif"/>
              </a:rPr>
              <a:t>act</a:t>
            </a:r>
            <a:r>
              <a:rPr sz="2400" spc="-150" dirty="0">
                <a:latin typeface="Microsoft Sans Serif"/>
                <a:cs typeface="Microsoft Sans Serif"/>
              </a:rPr>
              <a:t>è</a:t>
            </a:r>
            <a:r>
              <a:rPr sz="2400" spc="95" dirty="0">
                <a:latin typeface="Microsoft Sans Serif"/>
                <a:cs typeface="Microsoft Sans Serif"/>
              </a:rPr>
              <a:t>r</a:t>
            </a:r>
            <a:r>
              <a:rPr sz="2400" spc="-235" dirty="0">
                <a:latin typeface="Microsoft Sans Serif"/>
                <a:cs typeface="Microsoft Sans Serif"/>
              </a:rPr>
              <a:t>es</a:t>
            </a:r>
            <a:endParaRPr sz="24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7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375" dirty="0">
                <a:latin typeface="Microsoft Sans Serif"/>
                <a:cs typeface="Microsoft Sans Serif"/>
              </a:rPr>
              <a:t>F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85" dirty="0">
                <a:latin typeface="Microsoft Sans Serif"/>
                <a:cs typeface="Microsoft Sans Serif"/>
              </a:rPr>
              <a:t>n</a:t>
            </a:r>
            <a:r>
              <a:rPr sz="2400" spc="-10" dirty="0">
                <a:latin typeface="Microsoft Sans Serif"/>
                <a:cs typeface="Microsoft Sans Serif"/>
              </a:rPr>
              <a:t>ct</a:t>
            </a:r>
            <a:r>
              <a:rPr sz="2400" spc="-114" dirty="0">
                <a:latin typeface="Microsoft Sans Serif"/>
                <a:cs typeface="Microsoft Sans Serif"/>
              </a:rPr>
              <a:t>ion</a:t>
            </a:r>
            <a:r>
              <a:rPr sz="2400" spc="-120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entiers</a:t>
            </a:r>
            <a:endParaRPr sz="24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80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37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d</a:t>
            </a:r>
            <a:r>
              <a:rPr sz="2400" spc="-225" dirty="0">
                <a:latin typeface="Microsoft Sans Serif"/>
                <a:cs typeface="Microsoft Sans Serif"/>
              </a:rPr>
              <a:t>a</a:t>
            </a:r>
            <a:r>
              <a:rPr sz="2400" spc="-30" dirty="0">
                <a:latin typeface="Microsoft Sans Serif"/>
                <a:cs typeface="Microsoft Sans Serif"/>
              </a:rPr>
              <a:t>te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endParaRPr sz="24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5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0" dirty="0">
                <a:latin typeface="Microsoft Sans Serif"/>
                <a:cs typeface="Microsoft Sans Serif"/>
              </a:rPr>
              <a:t>Fonctions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génériques</a:t>
            </a:r>
            <a:endParaRPr sz="28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9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375" dirty="0">
                <a:latin typeface="Microsoft Sans Serif"/>
                <a:cs typeface="Microsoft Sans Serif"/>
              </a:rPr>
              <a:t>F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85" dirty="0">
                <a:latin typeface="Microsoft Sans Serif"/>
                <a:cs typeface="Microsoft Sans Serif"/>
              </a:rPr>
              <a:t>n</a:t>
            </a:r>
            <a:r>
              <a:rPr sz="2400" spc="-10" dirty="0">
                <a:latin typeface="Microsoft Sans Serif"/>
                <a:cs typeface="Microsoft Sans Serif"/>
              </a:rPr>
              <a:t>ct</a:t>
            </a:r>
            <a:r>
              <a:rPr sz="2400" spc="-114" dirty="0">
                <a:latin typeface="Microsoft Sans Serif"/>
                <a:cs typeface="Microsoft Sans Serif"/>
              </a:rPr>
              <a:t>ion</a:t>
            </a:r>
            <a:r>
              <a:rPr sz="2400" spc="-120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a</a:t>
            </a:r>
            <a:r>
              <a:rPr sz="2400" spc="-70" dirty="0">
                <a:latin typeface="Microsoft Sans Serif"/>
                <a:cs typeface="Microsoft Sans Serif"/>
              </a:rPr>
              <a:t>r</a:t>
            </a:r>
            <a:r>
              <a:rPr sz="2400" spc="-45" dirty="0">
                <a:latin typeface="Microsoft Sans Serif"/>
                <a:cs typeface="Microsoft Sans Serif"/>
              </a:rPr>
              <a:t>ithmét</a:t>
            </a:r>
            <a:r>
              <a:rPr sz="2400" spc="-20" dirty="0">
                <a:latin typeface="Microsoft Sans Serif"/>
                <a:cs typeface="Microsoft Sans Serif"/>
              </a:rPr>
              <a:t>i</a:t>
            </a:r>
            <a:r>
              <a:rPr sz="2400" spc="-185" dirty="0">
                <a:latin typeface="Microsoft Sans Serif"/>
                <a:cs typeface="Microsoft Sans Serif"/>
              </a:rPr>
              <a:t>ques</a:t>
            </a:r>
            <a:endParaRPr sz="24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57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37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ensembli</a:t>
            </a:r>
            <a:r>
              <a:rPr sz="2400" spc="-100" dirty="0">
                <a:latin typeface="Microsoft Sans Serif"/>
                <a:cs typeface="Microsoft Sans Serif"/>
              </a:rPr>
              <a:t>st</a:t>
            </a:r>
            <a:r>
              <a:rPr sz="2400" spc="-135" dirty="0">
                <a:latin typeface="Microsoft Sans Serif"/>
                <a:cs typeface="Microsoft Sans Serif"/>
              </a:rPr>
              <a:t>e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40" y="15240"/>
            <a:ext cx="2378925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317750" y="509588"/>
            <a:ext cx="6826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/>
              <a:t>Fonctions</a:t>
            </a:r>
            <a:r>
              <a:rPr sz="4000" spc="35" dirty="0"/>
              <a:t> </a:t>
            </a:r>
            <a:r>
              <a:rPr sz="4000" spc="-250" dirty="0"/>
              <a:t>dépendantes</a:t>
            </a:r>
            <a:r>
              <a:rPr sz="4000" spc="15" dirty="0"/>
              <a:t> </a:t>
            </a:r>
            <a:r>
              <a:rPr sz="4000" spc="-210" dirty="0"/>
              <a:t>du</a:t>
            </a:r>
            <a:r>
              <a:rPr sz="4000" spc="35" dirty="0"/>
              <a:t> </a:t>
            </a:r>
            <a:r>
              <a:rPr sz="4000" spc="-325" dirty="0"/>
              <a:t>SGBD</a:t>
            </a:r>
            <a:endParaRPr sz="400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5951220" cy="11093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journ</a:t>
            </a:r>
            <a:r>
              <a:rPr sz="2800" spc="-75" dirty="0">
                <a:latin typeface="Microsoft Sans Serif"/>
                <a:cs typeface="Microsoft Sans Serif"/>
              </a:rPr>
              <a:t>é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403350" y="3141756"/>
          <a:ext cx="6449059" cy="825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988">
                <a:tc gridSpan="3">
                  <a:txBody>
                    <a:bodyPr/>
                    <a:lstStyle/>
                    <a:p>
                      <a:pPr marL="728980">
                        <a:lnSpc>
                          <a:spcPts val="1964"/>
                        </a:lnSpc>
                      </a:pPr>
                      <a:r>
                        <a:rPr sz="1900" spc="-30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190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10" dirty="0">
                          <a:latin typeface="Courier New"/>
                          <a:cs typeface="Courier New"/>
                        </a:rPr>
                        <a:t>*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728980">
                        <a:lnSpc>
                          <a:spcPts val="2220"/>
                        </a:lnSpc>
                        <a:tabLst>
                          <a:tab pos="218630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Commande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048">
                <a:tc>
                  <a:txBody>
                    <a:bodyPr/>
                    <a:lstStyle/>
                    <a:p>
                      <a:pPr marL="728980">
                        <a:lnSpc>
                          <a:spcPts val="2025"/>
                        </a:lnSpc>
                        <a:tabLst>
                          <a:tab pos="218630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900" spc="-30" dirty="0">
                          <a:latin typeface="Courier New"/>
                          <a:cs typeface="Courier New"/>
                        </a:rPr>
                        <a:t>dateCommande</a:t>
                      </a:r>
                      <a:r>
                        <a:rPr sz="1900" spc="-1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10" dirty="0">
                          <a:latin typeface="Courier New"/>
                          <a:cs typeface="Courier New"/>
                        </a:rPr>
                        <a:t>=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25"/>
                        </a:lnSpc>
                      </a:pPr>
                      <a:r>
                        <a:rPr sz="1900" spc="-4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900" spc="-6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900" spc="-45" dirty="0">
                          <a:latin typeface="Courier New"/>
                          <a:cs typeface="Courier New"/>
                        </a:rPr>
                        <a:t>intenant(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2400" y="-15240"/>
            <a:ext cx="2329626" cy="1417797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438400" y="15240"/>
            <a:ext cx="4987925" cy="1122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Fonctions</a:t>
            </a:r>
            <a:r>
              <a:rPr spc="15" dirty="0"/>
              <a:t> </a:t>
            </a:r>
            <a:r>
              <a:rPr spc="-135" dirty="0"/>
              <a:t>arithmétiques</a:t>
            </a:r>
            <a:r>
              <a:rPr spc="35" dirty="0"/>
              <a:t> </a:t>
            </a:r>
            <a:r>
              <a:rPr spc="-40" dirty="0"/>
              <a:t>et </a:t>
            </a:r>
            <a:r>
              <a:rPr spc="-940" dirty="0"/>
              <a:t> </a:t>
            </a:r>
            <a:r>
              <a:rPr spc="-215" dirty="0"/>
              <a:t>ensemblistes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96897" y="1374186"/>
            <a:ext cx="7037070" cy="322580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420" dirty="0">
                <a:latin typeface="Microsoft Sans Serif"/>
                <a:cs typeface="Microsoft Sans Serif"/>
              </a:rPr>
              <a:t>E</a:t>
            </a:r>
            <a:r>
              <a:rPr sz="3200" spc="-140" dirty="0">
                <a:latin typeface="Microsoft Sans Serif"/>
                <a:cs typeface="Microsoft Sans Serif"/>
              </a:rPr>
              <a:t>l</a:t>
            </a:r>
            <a:r>
              <a:rPr sz="3200" spc="-204" dirty="0">
                <a:latin typeface="Microsoft Sans Serif"/>
                <a:cs typeface="Microsoft Sans Serif"/>
              </a:rPr>
              <a:t>le</a:t>
            </a:r>
            <a:r>
              <a:rPr sz="3200" spc="-25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pe</a:t>
            </a:r>
            <a:r>
              <a:rPr sz="3200" spc="-200" dirty="0">
                <a:latin typeface="Microsoft Sans Serif"/>
                <a:cs typeface="Microsoft Sans Serif"/>
              </a:rPr>
              <a:t>u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85" dirty="0">
                <a:latin typeface="Microsoft Sans Serif"/>
                <a:cs typeface="Microsoft Sans Serif"/>
              </a:rPr>
              <a:t>ent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45" dirty="0">
                <a:latin typeface="Microsoft Sans Serif"/>
                <a:cs typeface="Microsoft Sans Serif"/>
              </a:rPr>
              <a:t>êt</a:t>
            </a:r>
            <a:r>
              <a:rPr sz="3200" spc="-2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" dirty="0">
                <a:latin typeface="Microsoft Sans Serif"/>
                <a:cs typeface="Microsoft Sans Serif"/>
              </a:rPr>
              <a:t>ut</a:t>
            </a:r>
            <a:r>
              <a:rPr sz="3200" spc="-5" dirty="0">
                <a:latin typeface="Microsoft Sans Serif"/>
                <a:cs typeface="Microsoft Sans Serif"/>
              </a:rPr>
              <a:t>i</a:t>
            </a:r>
            <a:r>
              <a:rPr sz="3200" spc="-35" dirty="0">
                <a:latin typeface="Microsoft Sans Serif"/>
                <a:cs typeface="Microsoft Sans Serif"/>
              </a:rPr>
              <a:t>l</a:t>
            </a:r>
            <a:r>
              <a:rPr sz="3200" spc="-25" dirty="0">
                <a:latin typeface="Microsoft Sans Serif"/>
                <a:cs typeface="Microsoft Sans Serif"/>
              </a:rPr>
              <a:t>i</a:t>
            </a:r>
            <a:r>
              <a:rPr sz="3200" spc="-310" dirty="0">
                <a:latin typeface="Microsoft Sans Serif"/>
                <a:cs typeface="Microsoft Sans Serif"/>
              </a:rPr>
              <a:t>sées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cl</a:t>
            </a:r>
            <a:r>
              <a:rPr sz="2800" spc="-260" dirty="0">
                <a:latin typeface="Microsoft Sans Serif"/>
                <a:cs typeface="Microsoft Sans Serif"/>
              </a:rPr>
              <a:t>a</a:t>
            </a:r>
            <a:r>
              <a:rPr sz="2800" spc="-235" dirty="0">
                <a:latin typeface="Microsoft Sans Serif"/>
                <a:cs typeface="Microsoft Sans Serif"/>
              </a:rPr>
              <a:t>use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b="1" spc="254" dirty="0">
                <a:latin typeface="Trebuchet MS"/>
                <a:cs typeface="Trebuchet MS"/>
              </a:rPr>
              <a:t>SELECT</a:t>
            </a:r>
            <a:endParaRPr sz="2800">
              <a:latin typeface="Trebuchet MS"/>
              <a:cs typeface="Trebuchet MS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45" dirty="0">
                <a:latin typeface="Microsoft Sans Serif"/>
                <a:cs typeface="Microsoft Sans Serif"/>
              </a:rPr>
              <a:t>dans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clause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b="1" spc="345" dirty="0">
                <a:latin typeface="Trebuchet MS"/>
                <a:cs typeface="Trebuchet MS"/>
              </a:rPr>
              <a:t>WHERE</a:t>
            </a:r>
            <a:endParaRPr sz="2800">
              <a:latin typeface="Trebuchet MS"/>
              <a:cs typeface="Trebuchet MS"/>
            </a:endParaRPr>
          </a:p>
          <a:p>
            <a:pPr marL="295910" marR="5080" indent="-283845">
              <a:lnSpc>
                <a:spcPct val="100000"/>
              </a:lnSpc>
              <a:spcBef>
                <a:spcPts val="58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420" dirty="0">
                <a:latin typeface="Microsoft Sans Serif"/>
                <a:cs typeface="Microsoft Sans Serif"/>
              </a:rPr>
              <a:t>E</a:t>
            </a:r>
            <a:r>
              <a:rPr sz="3200" spc="-140" dirty="0">
                <a:latin typeface="Microsoft Sans Serif"/>
                <a:cs typeface="Microsoft Sans Serif"/>
              </a:rPr>
              <a:t>l</a:t>
            </a:r>
            <a:r>
              <a:rPr sz="3200" spc="-204" dirty="0">
                <a:latin typeface="Microsoft Sans Serif"/>
                <a:cs typeface="Microsoft Sans Serif"/>
              </a:rPr>
              <a:t>le</a:t>
            </a:r>
            <a:r>
              <a:rPr sz="3200" spc="-25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315" dirty="0">
                <a:latin typeface="Microsoft Sans Serif"/>
                <a:cs typeface="Microsoft Sans Serif"/>
              </a:rPr>
              <a:t>agis</a:t>
            </a:r>
            <a:r>
              <a:rPr sz="3200" spc="-335" dirty="0">
                <a:latin typeface="Microsoft Sans Serif"/>
                <a:cs typeface="Microsoft Sans Serif"/>
              </a:rPr>
              <a:t>s</a:t>
            </a:r>
            <a:r>
              <a:rPr sz="3200" spc="-85" dirty="0">
                <a:latin typeface="Microsoft Sans Serif"/>
                <a:cs typeface="Microsoft Sans Serif"/>
              </a:rPr>
              <a:t>ent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14" dirty="0">
                <a:latin typeface="Microsoft Sans Serif"/>
                <a:cs typeface="Microsoft Sans Serif"/>
              </a:rPr>
              <a:t>sur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un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en</a:t>
            </a:r>
            <a:r>
              <a:rPr sz="3200" spc="-240" dirty="0">
                <a:latin typeface="Microsoft Sans Serif"/>
                <a:cs typeface="Microsoft Sans Serif"/>
              </a:rPr>
              <a:t>s</a:t>
            </a:r>
            <a:r>
              <a:rPr sz="3200" spc="-195" dirty="0">
                <a:latin typeface="Microsoft Sans Serif"/>
                <a:cs typeface="Microsoft Sans Serif"/>
              </a:rPr>
              <a:t>emb</a:t>
            </a:r>
            <a:r>
              <a:rPr sz="3200" spc="-60" dirty="0">
                <a:latin typeface="Microsoft Sans Serif"/>
                <a:cs typeface="Microsoft Sans Serif"/>
              </a:rPr>
              <a:t>l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vale</a:t>
            </a:r>
            <a:r>
              <a:rPr sz="3200" spc="-245" dirty="0">
                <a:latin typeface="Microsoft Sans Serif"/>
                <a:cs typeface="Microsoft Sans Serif"/>
              </a:rPr>
              <a:t>u</a:t>
            </a:r>
            <a:r>
              <a:rPr sz="3200" spc="-70" dirty="0">
                <a:latin typeface="Microsoft Sans Serif"/>
                <a:cs typeface="Microsoft Sans Serif"/>
              </a:rPr>
              <a:t>rs  </a:t>
            </a:r>
            <a:r>
              <a:rPr sz="3200" spc="-155" dirty="0">
                <a:latin typeface="Microsoft Sans Serif"/>
                <a:cs typeface="Microsoft Sans Serif"/>
              </a:rPr>
              <a:t>d'une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colonne</a:t>
            </a:r>
            <a:endParaRPr sz="32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420" dirty="0">
                <a:latin typeface="Microsoft Sans Serif"/>
                <a:cs typeface="Microsoft Sans Serif"/>
              </a:rPr>
              <a:t>E</a:t>
            </a:r>
            <a:r>
              <a:rPr sz="3200" spc="-140" dirty="0">
                <a:latin typeface="Microsoft Sans Serif"/>
                <a:cs typeface="Microsoft Sans Serif"/>
              </a:rPr>
              <a:t>l</a:t>
            </a:r>
            <a:r>
              <a:rPr sz="3200" spc="-204" dirty="0">
                <a:latin typeface="Microsoft Sans Serif"/>
                <a:cs typeface="Microsoft Sans Serif"/>
              </a:rPr>
              <a:t>le</a:t>
            </a:r>
            <a:r>
              <a:rPr sz="3200" spc="-250" dirty="0">
                <a:latin typeface="Microsoft Sans Serif"/>
                <a:cs typeface="Microsoft Sans Serif"/>
              </a:rPr>
              <a:t>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donne</a:t>
            </a:r>
            <a:r>
              <a:rPr sz="3200" spc="-150" dirty="0">
                <a:latin typeface="Microsoft Sans Serif"/>
                <a:cs typeface="Microsoft Sans Serif"/>
              </a:rPr>
              <a:t>n</a:t>
            </a:r>
            <a:r>
              <a:rPr sz="3200" spc="175" dirty="0">
                <a:latin typeface="Microsoft Sans Serif"/>
                <a:cs typeface="Microsoft Sans Serif"/>
              </a:rPr>
              <a:t>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toujo</a:t>
            </a:r>
            <a:r>
              <a:rPr sz="3200" spc="-45" dirty="0">
                <a:latin typeface="Microsoft Sans Serif"/>
                <a:cs typeface="Microsoft Sans Serif"/>
              </a:rPr>
              <a:t>u</a:t>
            </a:r>
            <a:r>
              <a:rPr sz="3200" spc="-85" dirty="0">
                <a:latin typeface="Microsoft Sans Serif"/>
                <a:cs typeface="Microsoft Sans Serif"/>
              </a:rPr>
              <a:t>rs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u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60" dirty="0">
                <a:latin typeface="Microsoft Sans Serif"/>
                <a:cs typeface="Microsoft Sans Serif"/>
              </a:rPr>
              <a:t>se</a:t>
            </a:r>
            <a:r>
              <a:rPr sz="3200" spc="-270" dirty="0">
                <a:latin typeface="Microsoft Sans Serif"/>
                <a:cs typeface="Microsoft Sans Serif"/>
              </a:rPr>
              <a:t>u</a:t>
            </a:r>
            <a:r>
              <a:rPr sz="3200" spc="-85" dirty="0">
                <a:latin typeface="Microsoft Sans Serif"/>
                <a:cs typeface="Microsoft Sans Serif"/>
              </a:rPr>
              <a:t>l</a:t>
            </a:r>
            <a:r>
              <a:rPr sz="3200" spc="-195" dirty="0">
                <a:latin typeface="Microsoft Sans Serif"/>
                <a:cs typeface="Microsoft Sans Serif"/>
              </a:rPr>
              <a:t>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valeur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362200" y="0"/>
            <a:ext cx="4987925" cy="1122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Fonctions</a:t>
            </a:r>
            <a:r>
              <a:rPr spc="15" dirty="0"/>
              <a:t> </a:t>
            </a:r>
            <a:r>
              <a:rPr spc="-135" dirty="0"/>
              <a:t>arithmétiques</a:t>
            </a:r>
            <a:r>
              <a:rPr spc="35" dirty="0"/>
              <a:t> </a:t>
            </a:r>
            <a:r>
              <a:rPr spc="-40" dirty="0"/>
              <a:t>et </a:t>
            </a:r>
            <a:r>
              <a:rPr spc="-940" dirty="0"/>
              <a:t> </a:t>
            </a:r>
            <a:r>
              <a:rPr spc="-215" dirty="0"/>
              <a:t>ensemblistes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96897" y="1374186"/>
            <a:ext cx="6610350" cy="205867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405" dirty="0">
                <a:latin typeface="Trebuchet MS"/>
                <a:cs typeface="Trebuchet MS"/>
              </a:rPr>
              <a:t>FONCTIONS</a:t>
            </a:r>
            <a:r>
              <a:rPr sz="3200" b="1" spc="-440" dirty="0">
                <a:latin typeface="Trebuchet MS"/>
                <a:cs typeface="Trebuchet MS"/>
              </a:rPr>
              <a:t> </a:t>
            </a:r>
            <a:r>
              <a:rPr sz="3200" b="1" spc="335" dirty="0">
                <a:latin typeface="Trebuchet MS"/>
                <a:cs typeface="Trebuchet MS"/>
              </a:rPr>
              <a:t>ARITH</a:t>
            </a:r>
            <a:r>
              <a:rPr sz="3200" b="1" spc="434" dirty="0">
                <a:latin typeface="Trebuchet MS"/>
                <a:cs typeface="Trebuchet MS"/>
              </a:rPr>
              <a:t>M</a:t>
            </a:r>
            <a:r>
              <a:rPr sz="3200" b="1" spc="320" dirty="0">
                <a:latin typeface="Trebuchet MS"/>
                <a:cs typeface="Trebuchet MS"/>
              </a:rPr>
              <a:t>ETIQUES</a:t>
            </a:r>
            <a:endParaRPr sz="3200">
              <a:latin typeface="Trebuchet MS"/>
              <a:cs typeface="Trebuchet MS"/>
            </a:endParaRPr>
          </a:p>
          <a:p>
            <a:pPr marL="332740">
              <a:lnSpc>
                <a:spcPct val="100000"/>
              </a:lnSpc>
              <a:spcBef>
                <a:spcPts val="620"/>
              </a:spcBef>
            </a:pPr>
            <a:r>
              <a:rPr sz="2800" spc="-5" dirty="0">
                <a:solidFill>
                  <a:srgbClr val="3891A7"/>
                </a:solidFill>
                <a:latin typeface="Verdana"/>
                <a:cs typeface="Verdana"/>
              </a:rPr>
              <a:t>◦</a:t>
            </a:r>
            <a:r>
              <a:rPr sz="2800" spc="-105" dirty="0">
                <a:solidFill>
                  <a:srgbClr val="3891A7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+,</a:t>
            </a:r>
            <a:r>
              <a:rPr sz="2800" spc="-26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*,</a:t>
            </a:r>
            <a:r>
              <a:rPr sz="2800" spc="-26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/,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-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8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405" dirty="0">
                <a:latin typeface="Trebuchet MS"/>
                <a:cs typeface="Trebuchet MS"/>
              </a:rPr>
              <a:t>FONCTIONS</a:t>
            </a:r>
            <a:r>
              <a:rPr sz="3200" b="1" spc="-140" dirty="0">
                <a:latin typeface="Trebuchet MS"/>
                <a:cs typeface="Trebuchet MS"/>
              </a:rPr>
              <a:t> </a:t>
            </a:r>
            <a:r>
              <a:rPr sz="3200" b="1" spc="295" dirty="0">
                <a:latin typeface="Trebuchet MS"/>
                <a:cs typeface="Trebuchet MS"/>
              </a:rPr>
              <a:t>ENSEMBLISTES</a:t>
            </a:r>
            <a:endParaRPr sz="3200">
              <a:latin typeface="Trebuchet MS"/>
              <a:cs typeface="Trebuchet MS"/>
            </a:endParaRPr>
          </a:p>
          <a:p>
            <a:pPr marL="570230" lvl="1" indent="-238125">
              <a:lnSpc>
                <a:spcPct val="10000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b="1" spc="335" dirty="0">
                <a:latin typeface="Trebuchet MS"/>
                <a:cs typeface="Trebuchet MS"/>
              </a:rPr>
              <a:t>MAX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330" dirty="0">
                <a:latin typeface="Microsoft Sans Serif"/>
                <a:cs typeface="Microsoft Sans Serif"/>
              </a:rPr>
              <a:t>F</a:t>
            </a:r>
            <a:r>
              <a:rPr sz="2000" spc="-25" dirty="0">
                <a:latin typeface="Microsoft Sans Serif"/>
                <a:cs typeface="Microsoft Sans Serif"/>
              </a:rPr>
              <a:t>ourn</a:t>
            </a:r>
            <a:r>
              <a:rPr sz="2000" spc="35" dirty="0">
                <a:latin typeface="Microsoft Sans Serif"/>
                <a:cs typeface="Microsoft Sans Serif"/>
              </a:rPr>
              <a:t>i</a:t>
            </a:r>
            <a:r>
              <a:rPr sz="2000" spc="5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l</a:t>
            </a:r>
            <a:r>
              <a:rPr sz="2000" spc="-195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valeur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max</a:t>
            </a:r>
            <a:r>
              <a:rPr sz="2000" spc="-40" dirty="0">
                <a:latin typeface="Microsoft Sans Serif"/>
                <a:cs typeface="Microsoft Sans Serif"/>
              </a:rPr>
              <a:t>i</a:t>
            </a:r>
            <a:r>
              <a:rPr sz="2000" spc="-140" dirty="0">
                <a:latin typeface="Microsoft Sans Serif"/>
                <a:cs typeface="Microsoft Sans Serif"/>
              </a:rPr>
              <a:t>male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6938" y="3406796"/>
            <a:ext cx="5111750" cy="1169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Font typeface="Verdana"/>
              <a:buChar char="◦"/>
              <a:tabLst>
                <a:tab pos="250190" algn="l"/>
                <a:tab pos="250825" algn="l"/>
              </a:tabLst>
            </a:pPr>
            <a:r>
              <a:rPr sz="2000" b="1" spc="250" dirty="0">
                <a:latin typeface="Trebuchet MS"/>
                <a:cs typeface="Trebuchet MS"/>
              </a:rPr>
              <a:t>MIN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95" dirty="0">
                <a:latin typeface="Microsoft Sans Serif"/>
                <a:cs typeface="Microsoft Sans Serif"/>
              </a:rPr>
              <a:t> </a:t>
            </a:r>
            <a:r>
              <a:rPr sz="2000" spc="-330" dirty="0">
                <a:latin typeface="Microsoft Sans Serif"/>
                <a:cs typeface="Microsoft Sans Serif"/>
              </a:rPr>
              <a:t>F</a:t>
            </a:r>
            <a:r>
              <a:rPr sz="2000" spc="-25" dirty="0">
                <a:latin typeface="Microsoft Sans Serif"/>
                <a:cs typeface="Microsoft Sans Serif"/>
              </a:rPr>
              <a:t>ourn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l</a:t>
            </a:r>
            <a:r>
              <a:rPr sz="2000" spc="-195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80" dirty="0">
                <a:latin typeface="Microsoft Sans Serif"/>
                <a:cs typeface="Microsoft Sans Serif"/>
              </a:rPr>
              <a:t>v</a:t>
            </a:r>
            <a:r>
              <a:rPr sz="2000" spc="-210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-110" dirty="0">
                <a:latin typeface="Microsoft Sans Serif"/>
                <a:cs typeface="Microsoft Sans Serif"/>
              </a:rPr>
              <a:t>u</a:t>
            </a:r>
            <a:r>
              <a:rPr sz="2000" spc="125" dirty="0">
                <a:latin typeface="Microsoft Sans Serif"/>
                <a:cs typeface="Microsoft Sans Serif"/>
              </a:rPr>
              <a:t>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mi</a:t>
            </a:r>
            <a:r>
              <a:rPr sz="2000" spc="-80" dirty="0">
                <a:latin typeface="Microsoft Sans Serif"/>
                <a:cs typeface="Microsoft Sans Serif"/>
              </a:rPr>
              <a:t>n</a:t>
            </a:r>
            <a:r>
              <a:rPr sz="2000" spc="-125" dirty="0">
                <a:latin typeface="Microsoft Sans Serif"/>
                <a:cs typeface="Microsoft Sans Serif"/>
              </a:rPr>
              <a:t>ima</a:t>
            </a:r>
            <a:r>
              <a:rPr sz="2000" spc="-65" dirty="0">
                <a:latin typeface="Microsoft Sans Serif"/>
                <a:cs typeface="Microsoft Sans Serif"/>
              </a:rPr>
              <a:t>l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marL="2501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190" algn="l"/>
                <a:tab pos="250825" algn="l"/>
              </a:tabLst>
            </a:pPr>
            <a:r>
              <a:rPr sz="2000" b="1" spc="305" dirty="0">
                <a:latin typeface="Trebuchet MS"/>
                <a:cs typeface="Trebuchet MS"/>
              </a:rPr>
              <a:t>COUNT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spc="-470" dirty="0">
                <a:latin typeface="Verdana"/>
                <a:cs typeface="Verdana"/>
              </a:rPr>
              <a:t>: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254" dirty="0">
                <a:latin typeface="Verdana"/>
                <a:cs typeface="Verdana"/>
              </a:rPr>
              <a:t>F</a:t>
            </a:r>
            <a:r>
              <a:rPr sz="2000" spc="-170" dirty="0">
                <a:latin typeface="Verdana"/>
                <a:cs typeface="Verdana"/>
              </a:rPr>
              <a:t>our</a:t>
            </a:r>
            <a:r>
              <a:rPr sz="2000" spc="-190" dirty="0">
                <a:latin typeface="Verdana"/>
                <a:cs typeface="Verdana"/>
              </a:rPr>
              <a:t>n</a:t>
            </a:r>
            <a:r>
              <a:rPr sz="2000" spc="-100" dirty="0">
                <a:latin typeface="Verdana"/>
                <a:cs typeface="Verdana"/>
              </a:rPr>
              <a:t>i</a:t>
            </a:r>
            <a:r>
              <a:rPr sz="2000" spc="-140" dirty="0">
                <a:latin typeface="Verdana"/>
                <a:cs typeface="Verdana"/>
              </a:rPr>
              <a:t>t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l</a:t>
            </a:r>
            <a:r>
              <a:rPr sz="2000" spc="-315" dirty="0">
                <a:latin typeface="Verdana"/>
                <a:cs typeface="Verdana"/>
              </a:rPr>
              <a:t>a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c</a:t>
            </a:r>
            <a:r>
              <a:rPr sz="2000" spc="-285" dirty="0">
                <a:latin typeface="Verdana"/>
                <a:cs typeface="Verdana"/>
              </a:rPr>
              <a:t>a</a:t>
            </a:r>
            <a:r>
              <a:rPr sz="2000" spc="-100" dirty="0">
                <a:latin typeface="Verdana"/>
                <a:cs typeface="Verdana"/>
              </a:rPr>
              <a:t>r</a:t>
            </a:r>
            <a:r>
              <a:rPr sz="2000" spc="-180" dirty="0">
                <a:latin typeface="Verdana"/>
                <a:cs typeface="Verdana"/>
              </a:rPr>
              <a:t>di</a:t>
            </a:r>
            <a:r>
              <a:rPr sz="2000" spc="-245" dirty="0">
                <a:latin typeface="Verdana"/>
                <a:cs typeface="Verdana"/>
              </a:rPr>
              <a:t>n</a:t>
            </a:r>
            <a:r>
              <a:rPr sz="2000" spc="-190" dirty="0">
                <a:latin typeface="Verdana"/>
                <a:cs typeface="Verdana"/>
              </a:rPr>
              <a:t>ali</a:t>
            </a:r>
            <a:r>
              <a:rPr sz="2000" spc="-180" dirty="0">
                <a:latin typeface="Verdana"/>
                <a:cs typeface="Verdana"/>
              </a:rPr>
              <a:t>té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305" dirty="0">
                <a:latin typeface="Verdana"/>
                <a:cs typeface="Verdana"/>
              </a:rPr>
              <a:t>d‟</a:t>
            </a:r>
            <a:r>
              <a:rPr sz="2000" spc="-355" dirty="0">
                <a:latin typeface="Verdana"/>
                <a:cs typeface="Verdana"/>
              </a:rPr>
              <a:t>u</a:t>
            </a:r>
            <a:r>
              <a:rPr sz="2000" spc="-265" dirty="0">
                <a:latin typeface="Verdana"/>
                <a:cs typeface="Verdana"/>
              </a:rPr>
              <a:t>n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250" dirty="0">
                <a:latin typeface="Verdana"/>
                <a:cs typeface="Verdana"/>
              </a:rPr>
              <a:t>en</a:t>
            </a:r>
            <a:r>
              <a:rPr sz="2000" spc="-290" dirty="0">
                <a:latin typeface="Verdana"/>
                <a:cs typeface="Verdana"/>
              </a:rPr>
              <a:t>semb</a:t>
            </a:r>
            <a:r>
              <a:rPr sz="2000" spc="-114" dirty="0">
                <a:latin typeface="Verdana"/>
                <a:cs typeface="Verdana"/>
              </a:rPr>
              <a:t>l</a:t>
            </a:r>
            <a:r>
              <a:rPr sz="2000" spc="-235" dirty="0">
                <a:latin typeface="Verdana"/>
                <a:cs typeface="Verdana"/>
              </a:rPr>
              <a:t>e</a:t>
            </a:r>
            <a:endParaRPr sz="2000">
              <a:latin typeface="Verdana"/>
              <a:cs typeface="Verdana"/>
            </a:endParaRPr>
          </a:p>
          <a:p>
            <a:pPr marL="250190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250190" algn="l"/>
                <a:tab pos="250825" algn="l"/>
              </a:tabLst>
            </a:pPr>
            <a:r>
              <a:rPr sz="2000" b="1" spc="254" dirty="0">
                <a:latin typeface="Trebuchet MS"/>
                <a:cs typeface="Trebuchet MS"/>
              </a:rPr>
              <a:t>SUM</a:t>
            </a:r>
            <a:r>
              <a:rPr sz="2000" b="1" spc="-6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430" dirty="0">
                <a:latin typeface="Microsoft Sans Serif"/>
                <a:cs typeface="Microsoft Sans Serif"/>
              </a:rPr>
              <a:t>S</a:t>
            </a:r>
            <a:r>
              <a:rPr sz="2000" spc="-105" dirty="0">
                <a:latin typeface="Microsoft Sans Serif"/>
                <a:cs typeface="Microsoft Sans Serif"/>
              </a:rPr>
              <a:t>omme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to</a:t>
            </a:r>
            <a:r>
              <a:rPr sz="2000" dirty="0">
                <a:latin typeface="Microsoft Sans Serif"/>
                <a:cs typeface="Microsoft Sans Serif"/>
              </a:rPr>
              <a:t>u</a:t>
            </a:r>
            <a:r>
              <a:rPr sz="2000" spc="-90" dirty="0">
                <a:latin typeface="Microsoft Sans Serif"/>
                <a:cs typeface="Microsoft Sans Serif"/>
              </a:rPr>
              <a:t>tes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le</a:t>
            </a:r>
            <a:r>
              <a:rPr sz="2000" spc="-155" dirty="0">
                <a:latin typeface="Microsoft Sans Serif"/>
                <a:cs typeface="Microsoft Sans Serif"/>
              </a:rPr>
              <a:t>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valeurs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16938" y="4625721"/>
            <a:ext cx="4105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Font typeface="Verdana"/>
              <a:buChar char="◦"/>
              <a:tabLst>
                <a:tab pos="250190" algn="l"/>
                <a:tab pos="250825" algn="l"/>
              </a:tabLst>
            </a:pPr>
            <a:r>
              <a:rPr sz="2000" b="1" spc="135" dirty="0">
                <a:latin typeface="Trebuchet MS"/>
                <a:cs typeface="Trebuchet MS"/>
              </a:rPr>
              <a:t>A</a:t>
            </a:r>
            <a:r>
              <a:rPr sz="2000" b="1" spc="60" dirty="0">
                <a:latin typeface="Trebuchet MS"/>
                <a:cs typeface="Trebuchet MS"/>
              </a:rPr>
              <a:t>V</a:t>
            </a:r>
            <a:r>
              <a:rPr sz="2000" b="1" spc="285" dirty="0">
                <a:latin typeface="Trebuchet MS"/>
                <a:cs typeface="Trebuchet MS"/>
              </a:rPr>
              <a:t>G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M</a:t>
            </a:r>
            <a:r>
              <a:rPr sz="2000" spc="-50" dirty="0">
                <a:latin typeface="Microsoft Sans Serif"/>
                <a:cs typeface="Microsoft Sans Serif"/>
              </a:rPr>
              <a:t>o</a:t>
            </a:r>
            <a:r>
              <a:rPr sz="2000" spc="-165" dirty="0">
                <a:latin typeface="Microsoft Sans Serif"/>
                <a:cs typeface="Microsoft Sans Serif"/>
              </a:rPr>
              <a:t>y</a:t>
            </a:r>
            <a:r>
              <a:rPr sz="2000" spc="-135" dirty="0">
                <a:latin typeface="Microsoft Sans Serif"/>
                <a:cs typeface="Microsoft Sans Serif"/>
              </a:rPr>
              <a:t>enne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to</a:t>
            </a:r>
            <a:r>
              <a:rPr sz="2000" dirty="0">
                <a:latin typeface="Microsoft Sans Serif"/>
                <a:cs typeface="Microsoft Sans Serif"/>
              </a:rPr>
              <a:t>u</a:t>
            </a:r>
            <a:r>
              <a:rPr sz="2000" spc="-90" dirty="0">
                <a:latin typeface="Microsoft Sans Serif"/>
                <a:cs typeface="Microsoft Sans Serif"/>
              </a:rPr>
              <a:t>tes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le</a:t>
            </a:r>
            <a:r>
              <a:rPr sz="2000" spc="-155" dirty="0">
                <a:latin typeface="Microsoft Sans Serif"/>
                <a:cs typeface="Microsoft Sans Serif"/>
              </a:rPr>
              <a:t>s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80" dirty="0">
                <a:latin typeface="Microsoft Sans Serif"/>
                <a:cs typeface="Microsoft Sans Serif"/>
              </a:rPr>
              <a:t>v</a:t>
            </a:r>
            <a:r>
              <a:rPr sz="2000" spc="-210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-114" dirty="0">
                <a:latin typeface="Microsoft Sans Serif"/>
                <a:cs typeface="Microsoft Sans Serif"/>
              </a:rPr>
              <a:t>u</a:t>
            </a:r>
            <a:r>
              <a:rPr sz="2000" spc="-55" dirty="0">
                <a:latin typeface="Microsoft Sans Serif"/>
                <a:cs typeface="Microsoft Sans Serif"/>
              </a:rPr>
              <a:t>rs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40425" y="3284601"/>
            <a:ext cx="1368425" cy="1873250"/>
          </a:xfrm>
          <a:custGeom>
            <a:avLst/>
            <a:gdLst/>
            <a:ahLst/>
            <a:cxnLst/>
            <a:rect l="l" t="t" r="r" b="b"/>
            <a:pathLst>
              <a:path w="1368425" h="1873250">
                <a:moveTo>
                  <a:pt x="1079500" y="0"/>
                </a:moveTo>
                <a:lnTo>
                  <a:pt x="1135729" y="7536"/>
                </a:lnTo>
                <a:lnTo>
                  <a:pt x="1181671" y="28098"/>
                </a:lnTo>
                <a:lnTo>
                  <a:pt x="1212659" y="58614"/>
                </a:lnTo>
                <a:lnTo>
                  <a:pt x="1224026" y="96012"/>
                </a:lnTo>
                <a:lnTo>
                  <a:pt x="1224026" y="480187"/>
                </a:lnTo>
                <a:lnTo>
                  <a:pt x="1235372" y="517530"/>
                </a:lnTo>
                <a:lnTo>
                  <a:pt x="1266317" y="548052"/>
                </a:lnTo>
                <a:lnTo>
                  <a:pt x="1312215" y="568644"/>
                </a:lnTo>
                <a:lnTo>
                  <a:pt x="1368425" y="576199"/>
                </a:lnTo>
                <a:lnTo>
                  <a:pt x="1312215" y="583753"/>
                </a:lnTo>
                <a:lnTo>
                  <a:pt x="1266316" y="604345"/>
                </a:lnTo>
                <a:lnTo>
                  <a:pt x="1235372" y="634867"/>
                </a:lnTo>
                <a:lnTo>
                  <a:pt x="1224026" y="672211"/>
                </a:lnTo>
                <a:lnTo>
                  <a:pt x="1224026" y="1056386"/>
                </a:lnTo>
                <a:lnTo>
                  <a:pt x="1212659" y="1093783"/>
                </a:lnTo>
                <a:lnTo>
                  <a:pt x="1181671" y="1124299"/>
                </a:lnTo>
                <a:lnTo>
                  <a:pt x="1135729" y="1144861"/>
                </a:lnTo>
                <a:lnTo>
                  <a:pt x="1079500" y="1152398"/>
                </a:lnTo>
              </a:path>
              <a:path w="1368425" h="1873250">
                <a:moveTo>
                  <a:pt x="0" y="1152398"/>
                </a:moveTo>
                <a:lnTo>
                  <a:pt x="56229" y="1157122"/>
                </a:lnTo>
                <a:lnTo>
                  <a:pt x="102171" y="1170003"/>
                </a:lnTo>
                <a:lnTo>
                  <a:pt x="133159" y="1189099"/>
                </a:lnTo>
                <a:lnTo>
                  <a:pt x="144525" y="1212469"/>
                </a:lnTo>
                <a:lnTo>
                  <a:pt x="144525" y="1452753"/>
                </a:lnTo>
                <a:lnTo>
                  <a:pt x="155872" y="1476122"/>
                </a:lnTo>
                <a:lnTo>
                  <a:pt x="186817" y="1495218"/>
                </a:lnTo>
                <a:lnTo>
                  <a:pt x="232715" y="1508099"/>
                </a:lnTo>
                <a:lnTo>
                  <a:pt x="288925" y="1512824"/>
                </a:lnTo>
                <a:lnTo>
                  <a:pt x="232715" y="1517548"/>
                </a:lnTo>
                <a:lnTo>
                  <a:pt x="186817" y="1530429"/>
                </a:lnTo>
                <a:lnTo>
                  <a:pt x="155872" y="1549525"/>
                </a:lnTo>
                <a:lnTo>
                  <a:pt x="144525" y="1572895"/>
                </a:lnTo>
                <a:lnTo>
                  <a:pt x="144525" y="1813179"/>
                </a:lnTo>
                <a:lnTo>
                  <a:pt x="133159" y="1836529"/>
                </a:lnTo>
                <a:lnTo>
                  <a:pt x="102171" y="1855581"/>
                </a:lnTo>
                <a:lnTo>
                  <a:pt x="56229" y="1868418"/>
                </a:lnTo>
                <a:lnTo>
                  <a:pt x="0" y="187312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07582" y="4663566"/>
            <a:ext cx="1492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70" dirty="0">
                <a:latin typeface="Microsoft Sans Serif"/>
                <a:cs typeface="Microsoft Sans Serif"/>
              </a:rPr>
              <a:t>V</a:t>
            </a:r>
            <a:r>
              <a:rPr sz="1400" spc="-100" dirty="0">
                <a:latin typeface="Microsoft Sans Serif"/>
                <a:cs typeface="Microsoft Sans Serif"/>
              </a:rPr>
              <a:t>al</a:t>
            </a:r>
            <a:r>
              <a:rPr sz="1400" spc="-95" dirty="0">
                <a:latin typeface="Microsoft Sans Serif"/>
                <a:cs typeface="Microsoft Sans Serif"/>
              </a:rPr>
              <a:t>eu</a:t>
            </a:r>
            <a:r>
              <a:rPr sz="1400" spc="-35" dirty="0">
                <a:latin typeface="Microsoft Sans Serif"/>
                <a:cs typeface="Microsoft Sans Serif"/>
              </a:rPr>
              <a:t>rs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N</a:t>
            </a:r>
            <a:r>
              <a:rPr sz="1400" spc="-80" dirty="0">
                <a:latin typeface="Microsoft Sans Serif"/>
                <a:cs typeface="Microsoft Sans Serif"/>
              </a:rPr>
              <a:t>u</a:t>
            </a:r>
            <a:r>
              <a:rPr sz="1400" spc="-45" dirty="0">
                <a:latin typeface="Microsoft Sans Serif"/>
                <a:cs typeface="Microsoft Sans Serif"/>
              </a:rPr>
              <a:t>mé</a:t>
            </a:r>
            <a:r>
              <a:rPr sz="1400" spc="-30" dirty="0">
                <a:latin typeface="Microsoft Sans Serif"/>
                <a:cs typeface="Microsoft Sans Serif"/>
              </a:rPr>
              <a:t>r</a:t>
            </a:r>
            <a:r>
              <a:rPr sz="1400" spc="-15" dirty="0">
                <a:latin typeface="Microsoft Sans Serif"/>
                <a:cs typeface="Microsoft Sans Serif"/>
              </a:rPr>
              <a:t>i</a:t>
            </a:r>
            <a:r>
              <a:rPr sz="1400" spc="-80" dirty="0">
                <a:latin typeface="Microsoft Sans Serif"/>
                <a:cs typeface="Microsoft Sans Serif"/>
              </a:rPr>
              <a:t>qu</a:t>
            </a:r>
            <a:r>
              <a:rPr sz="1400" spc="-135" dirty="0">
                <a:latin typeface="Microsoft Sans Serif"/>
                <a:cs typeface="Microsoft Sans Serif"/>
              </a:rPr>
              <a:t>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13752" y="3528186"/>
            <a:ext cx="126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0"/>
              </a:spcBef>
            </a:pPr>
            <a:r>
              <a:rPr sz="1200" spc="-160" dirty="0">
                <a:latin typeface="Microsoft Sans Serif"/>
                <a:cs typeface="Microsoft Sans Serif"/>
              </a:rPr>
              <a:t>V</a:t>
            </a:r>
            <a:r>
              <a:rPr sz="1200" spc="-85" dirty="0">
                <a:latin typeface="Microsoft Sans Serif"/>
                <a:cs typeface="Microsoft Sans Serif"/>
              </a:rPr>
              <a:t>al</a:t>
            </a:r>
            <a:r>
              <a:rPr sz="1200" spc="-30" dirty="0">
                <a:latin typeface="Microsoft Sans Serif"/>
                <a:cs typeface="Microsoft Sans Serif"/>
              </a:rPr>
              <a:t>eur</a:t>
            </a:r>
            <a:r>
              <a:rPr sz="1200" spc="-140" dirty="0">
                <a:latin typeface="Microsoft Sans Serif"/>
                <a:cs typeface="Microsoft Sans Serif"/>
              </a:rPr>
              <a:t>s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85" dirty="0">
                <a:latin typeface="Microsoft Sans Serif"/>
                <a:cs typeface="Microsoft Sans Serif"/>
              </a:rPr>
              <a:t>n</a:t>
            </a:r>
            <a:r>
              <a:rPr sz="1200" spc="-40" dirty="0">
                <a:latin typeface="Microsoft Sans Serif"/>
                <a:cs typeface="Microsoft Sans Serif"/>
              </a:rPr>
              <a:t>umér</a:t>
            </a:r>
            <a:r>
              <a:rPr sz="1200" spc="-85" dirty="0">
                <a:latin typeface="Microsoft Sans Serif"/>
                <a:cs typeface="Microsoft Sans Serif"/>
              </a:rPr>
              <a:t>iques</a:t>
            </a:r>
            <a:r>
              <a:rPr sz="1200" spc="-70" dirty="0">
                <a:latin typeface="Microsoft Sans Serif"/>
                <a:cs typeface="Microsoft Sans Serif"/>
              </a:rPr>
              <a:t>,  </a:t>
            </a:r>
            <a:r>
              <a:rPr sz="1200" spc="-114" dirty="0">
                <a:latin typeface="Microsoft Sans Serif"/>
                <a:cs typeface="Microsoft Sans Serif"/>
              </a:rPr>
              <a:t>ca</a:t>
            </a:r>
            <a:r>
              <a:rPr sz="1200" spc="75" dirty="0">
                <a:latin typeface="Microsoft Sans Serif"/>
                <a:cs typeface="Microsoft Sans Serif"/>
              </a:rPr>
              <a:t>r</a:t>
            </a:r>
            <a:r>
              <a:rPr sz="1200" spc="-125" dirty="0">
                <a:latin typeface="Microsoft Sans Serif"/>
                <a:cs typeface="Microsoft Sans Serif"/>
              </a:rPr>
              <a:t>a</a:t>
            </a:r>
            <a:r>
              <a:rPr sz="1200" spc="-105" dirty="0">
                <a:latin typeface="Microsoft Sans Serif"/>
                <a:cs typeface="Microsoft Sans Serif"/>
              </a:rPr>
              <a:t>c</a:t>
            </a:r>
            <a:r>
              <a:rPr sz="1200" spc="15" dirty="0">
                <a:latin typeface="Microsoft Sans Serif"/>
                <a:cs typeface="Microsoft Sans Serif"/>
              </a:rPr>
              <a:t>tè</a:t>
            </a:r>
            <a:r>
              <a:rPr sz="1200" spc="-15" dirty="0">
                <a:latin typeface="Microsoft Sans Serif"/>
                <a:cs typeface="Microsoft Sans Serif"/>
              </a:rPr>
              <a:t>r</a:t>
            </a:r>
            <a:r>
              <a:rPr sz="1200" spc="-95" dirty="0">
                <a:latin typeface="Microsoft Sans Serif"/>
                <a:cs typeface="Microsoft Sans Serif"/>
              </a:rPr>
              <a:t>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et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10" dirty="0">
                <a:latin typeface="Microsoft Sans Serif"/>
                <a:cs typeface="Microsoft Sans Serif"/>
              </a:rPr>
              <a:t>da</a:t>
            </a:r>
            <a:r>
              <a:rPr sz="1200" spc="-15" dirty="0">
                <a:latin typeface="Microsoft Sans Serif"/>
                <a:cs typeface="Microsoft Sans Serif"/>
              </a:rPr>
              <a:t>te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381000"/>
            <a:ext cx="512286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0" dirty="0"/>
              <a:t>Fonctions</a:t>
            </a:r>
            <a:r>
              <a:rPr sz="4300" spc="20" dirty="0"/>
              <a:t> </a:t>
            </a:r>
            <a:r>
              <a:rPr sz="4300" spc="-265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914400" y="1447800"/>
            <a:ext cx="7219950" cy="3954779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65" dirty="0">
                <a:latin typeface="Microsoft Sans Serif"/>
                <a:cs typeface="Microsoft Sans Serif"/>
              </a:rPr>
              <a:t>Si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l</a:t>
            </a:r>
            <a:r>
              <a:rPr sz="2400" spc="-15" dirty="0">
                <a:latin typeface="Microsoft Sans Serif"/>
                <a:cs typeface="Microsoft Sans Serif"/>
              </a:rPr>
              <a:t>'</a:t>
            </a:r>
            <a:r>
              <a:rPr sz="2400" spc="-100" dirty="0">
                <a:latin typeface="Microsoft Sans Serif"/>
                <a:cs typeface="Microsoft Sans Serif"/>
              </a:rPr>
              <a:t>a</a:t>
            </a:r>
            <a:r>
              <a:rPr sz="2400" spc="-70" dirty="0">
                <a:latin typeface="Microsoft Sans Serif"/>
                <a:cs typeface="Microsoft Sans Serif"/>
              </a:rPr>
              <a:t>r</a:t>
            </a:r>
            <a:r>
              <a:rPr sz="2400" spc="-170" dirty="0">
                <a:latin typeface="Microsoft Sans Serif"/>
                <a:cs typeface="Microsoft Sans Serif"/>
              </a:rPr>
              <a:t>gu</a:t>
            </a:r>
            <a:r>
              <a:rPr sz="2400" spc="-265" dirty="0">
                <a:latin typeface="Microsoft Sans Serif"/>
                <a:cs typeface="Microsoft Sans Serif"/>
              </a:rPr>
              <a:t>m</a:t>
            </a:r>
            <a:r>
              <a:rPr sz="2400" spc="-65" dirty="0">
                <a:latin typeface="Microsoft Sans Serif"/>
                <a:cs typeface="Microsoft Sans Serif"/>
              </a:rPr>
              <a:t>ent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l'ensembl</a:t>
            </a:r>
            <a:r>
              <a:rPr sz="2400" spc="-15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vi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endParaRPr sz="24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25" dirty="0">
                <a:latin typeface="Microsoft Sans Serif"/>
                <a:cs typeface="Microsoft Sans Serif"/>
              </a:rPr>
              <a:t>COUNT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donne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0</a:t>
            </a:r>
            <a:endParaRPr sz="20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Le</a:t>
            </a:r>
            <a:r>
              <a:rPr sz="2000" spc="-160" dirty="0">
                <a:latin typeface="Microsoft Sans Serif"/>
                <a:cs typeface="Microsoft Sans Serif"/>
              </a:rPr>
              <a:t>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aut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195" dirty="0">
                <a:latin typeface="Microsoft Sans Serif"/>
                <a:cs typeface="Microsoft Sans Serif"/>
              </a:rPr>
              <a:t>es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f</a:t>
            </a:r>
            <a:r>
              <a:rPr sz="2000" spc="-35" dirty="0">
                <a:latin typeface="Microsoft Sans Serif"/>
                <a:cs typeface="Microsoft Sans Serif"/>
              </a:rPr>
              <a:t>onct</a:t>
            </a:r>
            <a:r>
              <a:rPr sz="2000" spc="-45" dirty="0">
                <a:latin typeface="Microsoft Sans Serif"/>
                <a:cs typeface="Microsoft Sans Serif"/>
              </a:rPr>
              <a:t>io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don</a:t>
            </a:r>
            <a:r>
              <a:rPr sz="2000" spc="-75" dirty="0">
                <a:latin typeface="Microsoft Sans Serif"/>
                <a:cs typeface="Microsoft Sans Serif"/>
              </a:rPr>
              <a:t>n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N</a:t>
            </a:r>
            <a:r>
              <a:rPr sz="2000" spc="35" dirty="0">
                <a:latin typeface="Microsoft Sans Serif"/>
                <a:cs typeface="Microsoft Sans Serif"/>
              </a:rPr>
              <a:t>U</a:t>
            </a:r>
            <a:r>
              <a:rPr sz="2000" spc="-135" dirty="0">
                <a:latin typeface="Microsoft Sans Serif"/>
                <a:cs typeface="Microsoft Sans Serif"/>
              </a:rPr>
              <a:t>LL</a:t>
            </a:r>
            <a:endParaRPr sz="2000" dirty="0">
              <a:latin typeface="Microsoft Sans Serif"/>
              <a:cs typeface="Microsoft Sans Serif"/>
            </a:endParaRPr>
          </a:p>
          <a:p>
            <a:pPr marL="295910" marR="828040" indent="-283845">
              <a:lnSpc>
                <a:spcPct val="100000"/>
              </a:lnSpc>
              <a:spcBef>
                <a:spcPts val="58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25" dirty="0">
                <a:latin typeface="Microsoft Sans Serif"/>
                <a:cs typeface="Microsoft Sans Serif"/>
              </a:rPr>
              <a:t>L'ar</a:t>
            </a:r>
            <a:r>
              <a:rPr sz="2400" spc="-175" dirty="0">
                <a:latin typeface="Microsoft Sans Serif"/>
                <a:cs typeface="Microsoft Sans Serif"/>
              </a:rPr>
              <a:t>g</a:t>
            </a:r>
            <a:r>
              <a:rPr sz="2400" spc="-95" dirty="0">
                <a:latin typeface="Microsoft Sans Serif"/>
                <a:cs typeface="Microsoft Sans Serif"/>
              </a:rPr>
              <a:t>ument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04" dirty="0">
                <a:latin typeface="Microsoft Sans Serif"/>
                <a:cs typeface="Microsoft Sans Serif"/>
              </a:rPr>
              <a:t>ces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peut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p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ê</a:t>
            </a:r>
            <a:r>
              <a:rPr sz="2400" spc="125" dirty="0">
                <a:latin typeface="Microsoft Sans Serif"/>
                <a:cs typeface="Microsoft Sans Serif"/>
              </a:rPr>
              <a:t>t</a:t>
            </a:r>
            <a:r>
              <a:rPr sz="2400" spc="100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une  </a:t>
            </a:r>
            <a:r>
              <a:rPr sz="2400" spc="-55" dirty="0">
                <a:latin typeface="Microsoft Sans Serif"/>
                <a:cs typeface="Microsoft Sans Serif"/>
              </a:rPr>
              <a:t>fonction</a:t>
            </a:r>
            <a:endParaRPr sz="24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Char char="◦"/>
              <a:tabLst>
                <a:tab pos="570230" algn="l"/>
                <a:tab pos="570865" algn="l"/>
              </a:tabLst>
            </a:pPr>
            <a:r>
              <a:rPr sz="2000" spc="-459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000" spc="-215" dirty="0">
                <a:solidFill>
                  <a:srgbClr val="FF0000"/>
                </a:solidFill>
                <a:latin typeface="Verdana"/>
                <a:cs typeface="Verdana"/>
              </a:rPr>
              <a:t>EL</a:t>
            </a:r>
            <a:r>
              <a:rPr sz="2000" spc="-22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000" dirty="0">
                <a:solidFill>
                  <a:srgbClr val="FF0000"/>
                </a:solidFill>
                <a:latin typeface="Verdana"/>
                <a:cs typeface="Verdana"/>
              </a:rPr>
              <a:t>CT</a:t>
            </a:r>
            <a:r>
              <a:rPr sz="2000" spc="-4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19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000" spc="-2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2000" spc="-204" dirty="0">
                <a:solidFill>
                  <a:srgbClr val="FF0000"/>
                </a:solidFill>
                <a:latin typeface="Verdana"/>
                <a:cs typeface="Verdana"/>
              </a:rPr>
              <a:t>G(S</a:t>
            </a:r>
            <a:r>
              <a:rPr sz="2000" spc="-240" dirty="0">
                <a:solidFill>
                  <a:srgbClr val="FF0000"/>
                </a:solidFill>
                <a:latin typeface="Verdana"/>
                <a:cs typeface="Verdana"/>
              </a:rPr>
              <a:t>U</a:t>
            </a:r>
            <a:r>
              <a:rPr sz="2000" spc="-130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000" spc="-290" dirty="0">
                <a:solidFill>
                  <a:srgbClr val="FF0000"/>
                </a:solidFill>
                <a:latin typeface="Verdana"/>
                <a:cs typeface="Verdana"/>
              </a:rPr>
              <a:t>(</a:t>
            </a:r>
            <a:r>
              <a:rPr sz="2000" spc="-440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000" spc="-195" dirty="0">
                <a:solidFill>
                  <a:srgbClr val="FF0000"/>
                </a:solidFill>
                <a:latin typeface="Verdana"/>
                <a:cs typeface="Verdana"/>
              </a:rPr>
              <a:t>alai</a:t>
            </a:r>
            <a:r>
              <a:rPr sz="2000" spc="-229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000" spc="-250" dirty="0">
                <a:solidFill>
                  <a:srgbClr val="FF0000"/>
                </a:solidFill>
                <a:latin typeface="Verdana"/>
                <a:cs typeface="Verdana"/>
              </a:rPr>
              <a:t>e))</a:t>
            </a:r>
            <a:r>
              <a:rPr sz="2000" spc="-18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215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000" spc="-30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000" spc="65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000" spc="-120" dirty="0">
                <a:solidFill>
                  <a:srgbClr val="FF0000"/>
                </a:solidFill>
                <a:latin typeface="Verdana"/>
                <a:cs typeface="Verdana"/>
              </a:rPr>
              <a:t>M</a:t>
            </a:r>
            <a:r>
              <a:rPr sz="2000" spc="-15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365" dirty="0">
                <a:solidFill>
                  <a:srgbClr val="FF0000"/>
                </a:solidFill>
                <a:latin typeface="Verdana"/>
                <a:cs typeface="Verdana"/>
              </a:rPr>
              <a:t>…</a:t>
            </a:r>
            <a:r>
              <a:rPr sz="2000" spc="-1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210" dirty="0">
                <a:solidFill>
                  <a:srgbClr val="FF0000"/>
                </a:solidFill>
                <a:latin typeface="Verdana"/>
                <a:cs typeface="Verdana"/>
              </a:rPr>
              <a:t>est</a:t>
            </a:r>
            <a:r>
              <a:rPr sz="2000" spc="-15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000" spc="-29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000" spc="-32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2000" spc="-340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000" spc="-114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2000" spc="-105" dirty="0">
                <a:solidFill>
                  <a:srgbClr val="FF0000"/>
                </a:solidFill>
                <a:latin typeface="Verdana"/>
                <a:cs typeface="Verdana"/>
              </a:rPr>
              <a:t>i</a:t>
            </a:r>
            <a:r>
              <a:rPr sz="2000" spc="-229" dirty="0">
                <a:solidFill>
                  <a:srgbClr val="FF0000"/>
                </a:solidFill>
                <a:latin typeface="Verdana"/>
                <a:cs typeface="Verdana"/>
              </a:rPr>
              <a:t>de</a:t>
            </a:r>
            <a:endParaRPr sz="2000" dirty="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215" dirty="0">
                <a:solidFill>
                  <a:srgbClr val="3333FF"/>
                </a:solidFill>
                <a:latin typeface="Microsoft Sans Serif"/>
                <a:cs typeface="Microsoft Sans Serif"/>
              </a:rPr>
              <a:t>M</a:t>
            </a:r>
            <a:r>
              <a:rPr sz="2000" spc="-155" dirty="0">
                <a:solidFill>
                  <a:srgbClr val="3333FF"/>
                </a:solidFill>
                <a:latin typeface="Microsoft Sans Serif"/>
                <a:cs typeface="Microsoft Sans Serif"/>
              </a:rPr>
              <a:t>a</a:t>
            </a:r>
            <a:r>
              <a:rPr sz="2000" spc="-85" dirty="0">
                <a:solidFill>
                  <a:srgbClr val="3333FF"/>
                </a:solidFill>
                <a:latin typeface="Microsoft Sans Serif"/>
                <a:cs typeface="Microsoft Sans Serif"/>
              </a:rPr>
              <a:t>i</a:t>
            </a:r>
            <a:r>
              <a:rPr sz="2000" spc="-170" dirty="0">
                <a:solidFill>
                  <a:srgbClr val="3333FF"/>
                </a:solidFill>
                <a:latin typeface="Microsoft Sans Serif"/>
                <a:cs typeface="Microsoft Sans Serif"/>
              </a:rPr>
              <a:t>s</a:t>
            </a:r>
            <a:r>
              <a:rPr sz="2000" spc="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3333FF"/>
                </a:solidFill>
                <a:latin typeface="Microsoft Sans Serif"/>
                <a:cs typeface="Microsoft Sans Serif"/>
              </a:rPr>
              <a:t>on</a:t>
            </a:r>
            <a:r>
              <a:rPr sz="2000" spc="1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3333FF"/>
                </a:solidFill>
                <a:latin typeface="Microsoft Sans Serif"/>
                <a:cs typeface="Microsoft Sans Serif"/>
              </a:rPr>
              <a:t>pe</a:t>
            </a:r>
            <a:r>
              <a:rPr sz="2000" dirty="0">
                <a:solidFill>
                  <a:srgbClr val="3333FF"/>
                </a:solidFill>
                <a:latin typeface="Microsoft Sans Serif"/>
                <a:cs typeface="Microsoft Sans Serif"/>
              </a:rPr>
              <a:t>ut </a:t>
            </a:r>
            <a:r>
              <a:rPr sz="2000" spc="-55" dirty="0">
                <a:solidFill>
                  <a:srgbClr val="3333FF"/>
                </a:solidFill>
                <a:latin typeface="Microsoft Sans Serif"/>
                <a:cs typeface="Microsoft Sans Serif"/>
              </a:rPr>
              <a:t>fai</a:t>
            </a:r>
            <a:r>
              <a:rPr sz="2000" spc="-85" dirty="0">
                <a:solidFill>
                  <a:srgbClr val="3333FF"/>
                </a:solidFill>
                <a:latin typeface="Microsoft Sans Serif"/>
                <a:cs typeface="Microsoft Sans Serif"/>
              </a:rPr>
              <a:t>r</a:t>
            </a:r>
            <a:r>
              <a:rPr sz="2000" spc="-135" dirty="0">
                <a:solidFill>
                  <a:srgbClr val="3333FF"/>
                </a:solidFill>
                <a:latin typeface="Microsoft Sans Serif"/>
                <a:cs typeface="Microsoft Sans Serif"/>
              </a:rPr>
              <a:t>e:</a:t>
            </a:r>
            <a:endParaRPr sz="20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40"/>
              </a:spcBef>
              <a:tabLst>
                <a:tab pos="817244" algn="l"/>
              </a:tabLst>
            </a:pPr>
            <a:r>
              <a:rPr sz="1800" spc="-115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800" spc="-285" dirty="0">
                <a:solidFill>
                  <a:srgbClr val="3333FF"/>
                </a:solidFill>
                <a:latin typeface="Microsoft Sans Serif"/>
                <a:cs typeface="Microsoft Sans Serif"/>
              </a:rPr>
              <a:t>SE</a:t>
            </a:r>
            <a:r>
              <a:rPr sz="1800" spc="-229" dirty="0">
                <a:solidFill>
                  <a:srgbClr val="3333FF"/>
                </a:solidFill>
                <a:latin typeface="Microsoft Sans Serif"/>
                <a:cs typeface="Microsoft Sans Serif"/>
              </a:rPr>
              <a:t>L</a:t>
            </a:r>
            <a:r>
              <a:rPr sz="1800" spc="-114" dirty="0">
                <a:solidFill>
                  <a:srgbClr val="3333FF"/>
                </a:solidFill>
                <a:latin typeface="Microsoft Sans Serif"/>
                <a:cs typeface="Microsoft Sans Serif"/>
              </a:rPr>
              <a:t>ECT</a:t>
            </a:r>
            <a:r>
              <a:rPr sz="1800" spc="-18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3333FF"/>
                </a:solidFill>
                <a:latin typeface="Microsoft Sans Serif"/>
                <a:cs typeface="Microsoft Sans Serif"/>
              </a:rPr>
              <a:t>A</a:t>
            </a:r>
            <a:r>
              <a:rPr sz="1800" spc="-185" dirty="0">
                <a:solidFill>
                  <a:srgbClr val="3333FF"/>
                </a:solidFill>
                <a:latin typeface="Microsoft Sans Serif"/>
                <a:cs typeface="Microsoft Sans Serif"/>
              </a:rPr>
              <a:t>V</a:t>
            </a:r>
            <a:r>
              <a:rPr sz="1800" spc="-35" dirty="0">
                <a:solidFill>
                  <a:srgbClr val="3333FF"/>
                </a:solidFill>
                <a:latin typeface="Microsoft Sans Serif"/>
                <a:cs typeface="Microsoft Sans Serif"/>
              </a:rPr>
              <a:t>G(x</a:t>
            </a:r>
            <a:r>
              <a:rPr sz="1800" spc="-20" dirty="0">
                <a:solidFill>
                  <a:srgbClr val="3333FF"/>
                </a:solidFill>
                <a:latin typeface="Microsoft Sans Serif"/>
                <a:cs typeface="Microsoft Sans Serif"/>
              </a:rPr>
              <a:t>)</a:t>
            </a:r>
            <a:r>
              <a:rPr sz="18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3333FF"/>
                </a:solidFill>
                <a:latin typeface="Microsoft Sans Serif"/>
                <a:cs typeface="Microsoft Sans Serif"/>
              </a:rPr>
              <a:t>F</a:t>
            </a:r>
            <a:r>
              <a:rPr sz="1800" spc="-325" dirty="0">
                <a:solidFill>
                  <a:srgbClr val="3333FF"/>
                </a:solidFill>
                <a:latin typeface="Microsoft Sans Serif"/>
                <a:cs typeface="Microsoft Sans Serif"/>
              </a:rPr>
              <a:t>R</a:t>
            </a:r>
            <a:r>
              <a:rPr sz="1800" spc="70" dirty="0">
                <a:solidFill>
                  <a:srgbClr val="3333FF"/>
                </a:solidFill>
                <a:latin typeface="Microsoft Sans Serif"/>
                <a:cs typeface="Microsoft Sans Serif"/>
              </a:rPr>
              <a:t>O</a:t>
            </a:r>
            <a:r>
              <a:rPr sz="1800" spc="-95" dirty="0">
                <a:solidFill>
                  <a:srgbClr val="3333FF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3333FF"/>
                </a:solidFill>
                <a:latin typeface="Microsoft Sans Serif"/>
                <a:cs typeface="Microsoft Sans Serif"/>
              </a:rPr>
              <a:t>(SELECT</a:t>
            </a:r>
            <a:r>
              <a:rPr sz="1800" spc="2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375" dirty="0">
                <a:solidFill>
                  <a:srgbClr val="3333FF"/>
                </a:solidFill>
                <a:latin typeface="Microsoft Sans Serif"/>
                <a:cs typeface="Microsoft Sans Serif"/>
              </a:rPr>
              <a:t>S</a:t>
            </a:r>
            <a:r>
              <a:rPr sz="1800" spc="-60" dirty="0">
                <a:solidFill>
                  <a:srgbClr val="3333FF"/>
                </a:solidFill>
                <a:latin typeface="Microsoft Sans Serif"/>
                <a:cs typeface="Microsoft Sans Serif"/>
              </a:rPr>
              <a:t>UM</a:t>
            </a:r>
            <a:r>
              <a:rPr sz="1800" spc="-35" dirty="0">
                <a:solidFill>
                  <a:srgbClr val="3333FF"/>
                </a:solidFill>
                <a:latin typeface="Microsoft Sans Serif"/>
                <a:cs typeface="Microsoft Sans Serif"/>
              </a:rPr>
              <a:t>(</a:t>
            </a:r>
            <a:r>
              <a:rPr sz="1800" spc="-175" dirty="0">
                <a:solidFill>
                  <a:srgbClr val="3333FF"/>
                </a:solidFill>
                <a:latin typeface="Microsoft Sans Serif"/>
                <a:cs typeface="Microsoft Sans Serif"/>
              </a:rPr>
              <a:t>Salai</a:t>
            </a:r>
            <a:r>
              <a:rPr sz="1800" spc="65" dirty="0">
                <a:solidFill>
                  <a:srgbClr val="3333FF"/>
                </a:solidFill>
                <a:latin typeface="Microsoft Sans Serif"/>
                <a:cs typeface="Microsoft Sans Serif"/>
              </a:rPr>
              <a:t>r</a:t>
            </a:r>
            <a:r>
              <a:rPr sz="1800" spc="-80" dirty="0">
                <a:solidFill>
                  <a:srgbClr val="3333FF"/>
                </a:solidFill>
                <a:latin typeface="Microsoft Sans Serif"/>
                <a:cs typeface="Microsoft Sans Serif"/>
              </a:rPr>
              <a:t>e)</a:t>
            </a:r>
            <a:r>
              <a:rPr sz="1800" spc="-15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3333FF"/>
                </a:solidFill>
                <a:latin typeface="Microsoft Sans Serif"/>
                <a:cs typeface="Microsoft Sans Serif"/>
              </a:rPr>
              <a:t>AS</a:t>
            </a:r>
            <a:r>
              <a:rPr sz="1800" spc="1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FF"/>
                </a:solidFill>
                <a:latin typeface="Microsoft Sans Serif"/>
                <a:cs typeface="Microsoft Sans Serif"/>
              </a:rPr>
              <a:t>x</a:t>
            </a:r>
            <a:r>
              <a:rPr sz="1800" spc="20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3333FF"/>
                </a:solidFill>
                <a:latin typeface="Microsoft Sans Serif"/>
                <a:cs typeface="Microsoft Sans Serif"/>
              </a:rPr>
              <a:t>F</a:t>
            </a:r>
            <a:r>
              <a:rPr sz="1800" spc="-320" dirty="0">
                <a:solidFill>
                  <a:srgbClr val="3333FF"/>
                </a:solidFill>
                <a:latin typeface="Microsoft Sans Serif"/>
                <a:cs typeface="Microsoft Sans Serif"/>
              </a:rPr>
              <a:t>R</a:t>
            </a:r>
            <a:r>
              <a:rPr sz="1800" spc="70" dirty="0">
                <a:solidFill>
                  <a:srgbClr val="3333FF"/>
                </a:solidFill>
                <a:latin typeface="Microsoft Sans Serif"/>
                <a:cs typeface="Microsoft Sans Serif"/>
              </a:rPr>
              <a:t>O</a:t>
            </a:r>
            <a:r>
              <a:rPr sz="1800" spc="-95" dirty="0">
                <a:solidFill>
                  <a:srgbClr val="3333FF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3333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3333FF"/>
                </a:solidFill>
                <a:latin typeface="Microsoft Sans Serif"/>
                <a:cs typeface="Microsoft Sans Serif"/>
              </a:rPr>
              <a:t>..))</a:t>
            </a:r>
            <a:endParaRPr sz="1800" dirty="0">
              <a:latin typeface="Microsoft Sans Serif"/>
              <a:cs typeface="Microsoft Sans Serif"/>
            </a:endParaRPr>
          </a:p>
          <a:p>
            <a:pPr marL="295910" marR="5080" indent="-283845">
              <a:lnSpc>
                <a:spcPct val="100000"/>
              </a:lnSpc>
              <a:spcBef>
                <a:spcPts val="57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10" dirty="0">
                <a:latin typeface="Microsoft Sans Serif"/>
                <a:cs typeface="Microsoft Sans Serif"/>
              </a:rPr>
              <a:t>Les</a:t>
            </a:r>
            <a:r>
              <a:rPr sz="2400" spc="-204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valeurs nulles </a:t>
            </a:r>
            <a:r>
              <a:rPr sz="2400" spc="-75" dirty="0">
                <a:latin typeface="Microsoft Sans Serif"/>
                <a:cs typeface="Microsoft Sans Serif"/>
              </a:rPr>
              <a:t>sont </a:t>
            </a:r>
            <a:r>
              <a:rPr sz="2400" spc="-135" dirty="0">
                <a:latin typeface="Microsoft Sans Serif"/>
                <a:cs typeface="Microsoft Sans Serif"/>
              </a:rPr>
              <a:t>éliminées </a:t>
            </a:r>
            <a:r>
              <a:rPr sz="2400" spc="-175" dirty="0">
                <a:latin typeface="Microsoft Sans Serif"/>
                <a:cs typeface="Microsoft Sans Serif"/>
              </a:rPr>
              <a:t>avant</a:t>
            </a:r>
            <a:r>
              <a:rPr sz="2400" spc="-17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l'application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la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00" dirty="0">
                <a:latin typeface="Microsoft Sans Serif"/>
                <a:cs typeface="Microsoft Sans Serif"/>
              </a:rPr>
              <a:t>on,</a:t>
            </a:r>
            <a:r>
              <a:rPr sz="2400" spc="-235" dirty="0">
                <a:latin typeface="Microsoft Sans Serif"/>
                <a:cs typeface="Microsoft Sans Serif"/>
              </a:rPr>
              <a:t> </a:t>
            </a:r>
            <a:r>
              <a:rPr sz="2400" spc="-200" dirty="0">
                <a:latin typeface="Microsoft Sans Serif"/>
                <a:cs typeface="Microsoft Sans Serif"/>
              </a:rPr>
              <a:t>sauf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pour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C</a:t>
            </a:r>
            <a:r>
              <a:rPr sz="2400" spc="30" dirty="0">
                <a:latin typeface="Microsoft Sans Serif"/>
                <a:cs typeface="Microsoft Sans Serif"/>
              </a:rPr>
              <a:t>O</a:t>
            </a:r>
            <a:r>
              <a:rPr sz="2400" spc="40" dirty="0">
                <a:latin typeface="Microsoft Sans Serif"/>
                <a:cs typeface="Microsoft Sans Serif"/>
              </a:rPr>
              <a:t>U</a:t>
            </a:r>
            <a:r>
              <a:rPr sz="2400" spc="25" dirty="0">
                <a:latin typeface="Microsoft Sans Serif"/>
                <a:cs typeface="Microsoft Sans Serif"/>
              </a:rPr>
              <a:t>NT(*)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04800"/>
            <a:ext cx="512286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0" dirty="0"/>
              <a:t>Fonctions</a:t>
            </a:r>
            <a:r>
              <a:rPr sz="4300" spc="20" dirty="0"/>
              <a:t> </a:t>
            </a:r>
            <a:r>
              <a:rPr sz="4300" spc="-265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909434" cy="33953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335" dirty="0">
                <a:latin typeface="Trebuchet MS"/>
                <a:cs typeface="Trebuchet MS"/>
              </a:rPr>
              <a:t>COUNT(*)</a:t>
            </a:r>
            <a:endParaRPr sz="3200">
              <a:latin typeface="Trebuchet MS"/>
              <a:cs typeface="Trebuchet MS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b="1" spc="290" dirty="0">
                <a:latin typeface="Trebuchet MS"/>
                <a:cs typeface="Trebuchet MS"/>
              </a:rPr>
              <a:t>COUNT(*)</a:t>
            </a:r>
            <a:r>
              <a:rPr sz="2800" b="1" spc="-90" dirty="0">
                <a:latin typeface="Trebuchet MS"/>
                <a:cs typeface="Trebuchet MS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compte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toutes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lignes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d'une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table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d'un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résultat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d'une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sélection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50" dirty="0">
                <a:latin typeface="Microsoft Sans Serif"/>
                <a:cs typeface="Microsoft Sans Serif"/>
              </a:rPr>
              <a:t>(sans </a:t>
            </a:r>
            <a:r>
              <a:rPr sz="2800" spc="-245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éliminer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doublons)</a:t>
            </a:r>
            <a:endParaRPr sz="2800">
              <a:latin typeface="Microsoft Sans Serif"/>
              <a:cs typeface="Microsoft Sans Serif"/>
            </a:endParaRPr>
          </a:p>
          <a:p>
            <a:pPr marL="570230" marR="526415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35" dirty="0">
                <a:latin typeface="Microsoft Sans Serif"/>
                <a:cs typeface="Microsoft Sans Serif"/>
              </a:rPr>
              <a:t>COUNT(DISTINCT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attribut)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compte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le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n</a:t>
            </a:r>
            <a:r>
              <a:rPr sz="2800" spc="-85" dirty="0">
                <a:latin typeface="Microsoft Sans Serif"/>
                <a:cs typeface="Microsoft Sans Serif"/>
              </a:rPr>
              <a:t>o</a:t>
            </a:r>
            <a:r>
              <a:rPr sz="2800" spc="-204" dirty="0">
                <a:latin typeface="Microsoft Sans Serif"/>
                <a:cs typeface="Microsoft Sans Serif"/>
              </a:rPr>
              <a:t>m</a:t>
            </a:r>
            <a:r>
              <a:rPr sz="2800" spc="-130" dirty="0">
                <a:latin typeface="Microsoft Sans Serif"/>
                <a:cs typeface="Microsoft Sans Serif"/>
              </a:rPr>
              <a:t>b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d'attrib</a:t>
            </a:r>
            <a:r>
              <a:rPr sz="2800" spc="-55" dirty="0">
                <a:latin typeface="Microsoft Sans Serif"/>
                <a:cs typeface="Microsoft Sans Serif"/>
              </a:rPr>
              <a:t>u</a:t>
            </a:r>
            <a:r>
              <a:rPr sz="2800" spc="-90" dirty="0">
                <a:latin typeface="Microsoft Sans Serif"/>
                <a:cs typeface="Microsoft Sans Serif"/>
              </a:rPr>
              <a:t>ts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95" dirty="0">
                <a:latin typeface="Microsoft Sans Serif"/>
                <a:cs typeface="Microsoft Sans Serif"/>
              </a:rPr>
              <a:t>sans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95" dirty="0">
                <a:latin typeface="Microsoft Sans Serif"/>
                <a:cs typeface="Microsoft Sans Serif"/>
              </a:rPr>
              <a:t>u</a:t>
            </a:r>
            <a:r>
              <a:rPr sz="2800" spc="-60" dirty="0">
                <a:latin typeface="Microsoft Sans Serif"/>
                <a:cs typeface="Microsoft Sans Serif"/>
              </a:rPr>
              <a:t>bl</a:t>
            </a:r>
            <a:r>
              <a:rPr sz="2800" spc="-80" dirty="0">
                <a:latin typeface="Microsoft Sans Serif"/>
                <a:cs typeface="Microsoft Sans Serif"/>
              </a:rPr>
              <a:t>o</a:t>
            </a:r>
            <a:r>
              <a:rPr sz="2800" spc="-245" dirty="0">
                <a:latin typeface="Microsoft Sans Serif"/>
                <a:cs typeface="Microsoft Sans Serif"/>
              </a:rPr>
              <a:t>ns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COUNT(DISTINCT</a:t>
            </a:r>
            <a:r>
              <a:rPr sz="28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*)</a:t>
            </a:r>
            <a:r>
              <a:rPr sz="28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est</a:t>
            </a:r>
            <a:r>
              <a:rPr sz="28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invalide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04800"/>
            <a:ext cx="512286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0" dirty="0"/>
              <a:t>Fonctions</a:t>
            </a:r>
            <a:r>
              <a:rPr sz="4300" spc="20" dirty="0"/>
              <a:t> </a:t>
            </a:r>
            <a:r>
              <a:rPr sz="4300" spc="-265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158230" cy="11093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30" dirty="0">
                <a:latin typeface="Trebuchet MS"/>
                <a:cs typeface="Trebuchet MS"/>
              </a:rPr>
              <a:t>Exemple</a:t>
            </a:r>
            <a:endParaRPr sz="3200">
              <a:latin typeface="Trebuchet MS"/>
              <a:cs typeface="Trebuchet MS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salaire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moyen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employés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938" y="3540328"/>
            <a:ext cx="67005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employés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qui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gagnent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plus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que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le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salaire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moyen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331976" y="2997262"/>
          <a:ext cx="6435090" cy="485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863">
                <a:tc>
                  <a:txBody>
                    <a:bodyPr/>
                    <a:lstStyle/>
                    <a:p>
                      <a:pPr marL="729615">
                        <a:lnSpc>
                          <a:spcPts val="1750"/>
                        </a:lnSpc>
                      </a:pPr>
                      <a:r>
                        <a:rPr sz="1650" spc="114" dirty="0">
                          <a:latin typeface="Courier New"/>
                          <a:cs typeface="Courier New"/>
                        </a:rPr>
                        <a:t>SELECT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50"/>
                        </a:lnSpc>
                      </a:pPr>
                      <a:r>
                        <a:rPr sz="1650" spc="-50" dirty="0">
                          <a:latin typeface="Courier New"/>
                          <a:cs typeface="Courier New"/>
                        </a:rPr>
                        <a:t>AVG(Salaire)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98">
                <a:tc gridSpan="3">
                  <a:txBody>
                    <a:bodyPr/>
                    <a:lstStyle/>
                    <a:p>
                      <a:pPr marL="729615">
                        <a:lnSpc>
                          <a:spcPts val="1750"/>
                        </a:lnSpc>
                        <a:tabLst>
                          <a:tab pos="2189480" algn="l"/>
                        </a:tabLst>
                      </a:pPr>
                      <a:r>
                        <a:rPr sz="1650" spc="1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650" spc="114" dirty="0">
                          <a:latin typeface="Courier New"/>
                          <a:cs typeface="Courier New"/>
                        </a:rPr>
                        <a:t>Employé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401826" y="4940385"/>
          <a:ext cx="6445885" cy="1092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557">
                <a:tc gridSpan="3">
                  <a:txBody>
                    <a:bodyPr/>
                    <a:lstStyle/>
                    <a:p>
                      <a:pPr marL="729615">
                        <a:lnSpc>
                          <a:spcPts val="1920"/>
                        </a:lnSpc>
                      </a:pPr>
                      <a:r>
                        <a:rPr sz="1900" spc="-30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190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Nom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729615">
                        <a:lnSpc>
                          <a:spcPts val="2220"/>
                        </a:lnSpc>
                        <a:tabLst>
                          <a:tab pos="171767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Employé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38">
                <a:tc>
                  <a:txBody>
                    <a:bodyPr/>
                    <a:lstStyle/>
                    <a:p>
                      <a:pPr marL="729615">
                        <a:lnSpc>
                          <a:spcPts val="1980"/>
                        </a:lnSpc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1900" spc="-11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0" dirty="0">
                          <a:latin typeface="Courier New"/>
                          <a:cs typeface="Courier New"/>
                        </a:rPr>
                        <a:t>Salaire</a:t>
                      </a:r>
                      <a:r>
                        <a:rPr sz="190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&gt;=(SELECT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80"/>
                        </a:lnSpc>
                      </a:pPr>
                      <a:r>
                        <a:rPr sz="1900" spc="-50" dirty="0">
                          <a:latin typeface="Courier New"/>
                          <a:cs typeface="Courier New"/>
                        </a:rPr>
                        <a:t>AVG(Salair</a:t>
                      </a:r>
                      <a:r>
                        <a:rPr sz="1900" spc="-85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619">
                <a:tc gridSpan="3">
                  <a:txBody>
                    <a:bodyPr/>
                    <a:lstStyle/>
                    <a:p>
                      <a:pPr marL="4113529">
                        <a:lnSpc>
                          <a:spcPts val="1980"/>
                        </a:lnSpc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1900" spc="-1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40" dirty="0">
                          <a:latin typeface="Courier New"/>
                          <a:cs typeface="Courier New"/>
                        </a:rPr>
                        <a:t>EMployé)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2057400" y="457200"/>
            <a:ext cx="5621338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90" dirty="0"/>
              <a:t>Défin</a:t>
            </a:r>
            <a:r>
              <a:rPr sz="3200" spc="-40" dirty="0"/>
              <a:t>i</a:t>
            </a:r>
            <a:r>
              <a:rPr sz="3200" spc="-15" dirty="0"/>
              <a:t>tion </a:t>
            </a:r>
            <a:r>
              <a:rPr sz="3200" spc="-190" dirty="0">
                <a:latin typeface="Verdana"/>
                <a:cs typeface="Verdana"/>
              </a:rPr>
              <a:t>i</a:t>
            </a:r>
            <a:r>
              <a:rPr sz="3200" spc="-415" dirty="0">
                <a:latin typeface="Verdana"/>
                <a:cs typeface="Verdana"/>
              </a:rPr>
              <a:t>n</a:t>
            </a:r>
            <a:r>
              <a:rPr sz="3200" spc="-315" dirty="0">
                <a:latin typeface="Verdana"/>
                <a:cs typeface="Verdana"/>
              </a:rPr>
              <a:t>tu</a:t>
            </a:r>
            <a:r>
              <a:rPr sz="3200" spc="-165" dirty="0">
                <a:latin typeface="Verdana"/>
                <a:cs typeface="Verdana"/>
              </a:rPr>
              <a:t>i</a:t>
            </a:r>
            <a:r>
              <a:rPr sz="3200" spc="-229" dirty="0">
                <a:latin typeface="Verdana"/>
                <a:cs typeface="Verdana"/>
              </a:rPr>
              <a:t>ti</a:t>
            </a:r>
            <a:r>
              <a:rPr sz="3200" spc="-475" dirty="0">
                <a:latin typeface="Verdana"/>
                <a:cs typeface="Verdana"/>
              </a:rPr>
              <a:t>v</a:t>
            </a:r>
            <a:r>
              <a:rPr sz="3200" spc="-375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480" dirty="0">
                <a:latin typeface="Verdana"/>
                <a:cs typeface="Verdana"/>
              </a:rPr>
              <a:t>d‟u</a:t>
            </a:r>
            <a:r>
              <a:rPr sz="3200" spc="-525" dirty="0">
                <a:latin typeface="Verdana"/>
                <a:cs typeface="Verdana"/>
              </a:rPr>
              <a:t>n</a:t>
            </a:r>
            <a:r>
              <a:rPr sz="3200" spc="-375" dirty="0">
                <a:latin typeface="Verdana"/>
                <a:cs typeface="Verdana"/>
              </a:rPr>
              <a:t>e</a:t>
            </a:r>
            <a:r>
              <a:rPr sz="3200" spc="-240" dirty="0">
                <a:latin typeface="Verdana"/>
                <a:cs typeface="Verdana"/>
              </a:rPr>
              <a:t> </a:t>
            </a:r>
            <a:r>
              <a:rPr sz="3200" spc="-60" dirty="0"/>
              <a:t>BD</a:t>
            </a:r>
            <a:r>
              <a:rPr sz="3200" spc="-50" dirty="0"/>
              <a:t>D</a:t>
            </a:r>
            <a:r>
              <a:rPr sz="3200" spc="30" dirty="0"/>
              <a:t> </a:t>
            </a:r>
            <a:r>
              <a:rPr sz="3200" spc="-85" dirty="0"/>
              <a:t>(1)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body" idx="4294967295"/>
          </p:nvPr>
        </p:nvSpPr>
        <p:spPr>
          <a:xfrm>
            <a:off x="1885950" y="2439988"/>
            <a:ext cx="7258050" cy="39751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70230" indent="-238125">
              <a:lnSpc>
                <a:spcPct val="100000"/>
              </a:lnSpc>
              <a:spcBef>
                <a:spcPts val="459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/>
              <a:t>permet</a:t>
            </a:r>
            <a:r>
              <a:rPr sz="2000" spc="-5" dirty="0"/>
              <a:t> </a:t>
            </a:r>
            <a:r>
              <a:rPr sz="2000" spc="-125" dirty="0"/>
              <a:t>de</a:t>
            </a:r>
            <a:r>
              <a:rPr sz="2000" spc="20" dirty="0"/>
              <a:t> </a:t>
            </a:r>
            <a:r>
              <a:rPr sz="2000" spc="-80" dirty="0"/>
              <a:t>communiquer</a:t>
            </a:r>
            <a:r>
              <a:rPr sz="2000" spc="-30" dirty="0"/>
              <a:t> </a:t>
            </a:r>
            <a:r>
              <a:rPr sz="2000" spc="-195" dirty="0"/>
              <a:t>avec</a:t>
            </a:r>
            <a:r>
              <a:rPr sz="2000" spc="5" dirty="0"/>
              <a:t> </a:t>
            </a:r>
            <a:r>
              <a:rPr sz="2000" spc="-125" dirty="0"/>
              <a:t>une</a:t>
            </a:r>
            <a:r>
              <a:rPr sz="2000" spc="10" dirty="0"/>
              <a:t> </a:t>
            </a:r>
            <a:r>
              <a:rPr sz="2000" spc="-65" dirty="0"/>
              <a:t>ou</a:t>
            </a:r>
            <a:r>
              <a:rPr sz="2000" spc="10" dirty="0"/>
              <a:t> </a:t>
            </a:r>
            <a:r>
              <a:rPr sz="2000" spc="-95" dirty="0"/>
              <a:t>plusieurs</a:t>
            </a:r>
            <a:r>
              <a:rPr sz="2000" spc="-15" dirty="0"/>
              <a:t> </a:t>
            </a:r>
            <a:r>
              <a:rPr sz="2000" spc="-100" dirty="0"/>
              <a:t>applications</a:t>
            </a:r>
            <a:endParaRPr sz="2000"/>
          </a:p>
          <a:p>
            <a:pPr marL="570230" marR="5080" indent="-238125">
              <a:lnSpc>
                <a:spcPts val="2160"/>
              </a:lnSpc>
              <a:spcBef>
                <a:spcPts val="63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2179955" algn="l"/>
                <a:tab pos="2626360" algn="l"/>
                <a:tab pos="3917315" algn="l"/>
                <a:tab pos="4491990" algn="l"/>
                <a:tab pos="4986020" algn="l"/>
                <a:tab pos="5944870" algn="l"/>
              </a:tabLst>
            </a:pPr>
            <a:r>
              <a:rPr sz="2000" spc="-20" dirty="0"/>
              <a:t>Inte</a:t>
            </a:r>
            <a:r>
              <a:rPr sz="2000" spc="-40" dirty="0"/>
              <a:t>r</a:t>
            </a:r>
            <a:r>
              <a:rPr sz="2000" spc="70" dirty="0"/>
              <a:t>r</a:t>
            </a:r>
            <a:r>
              <a:rPr sz="2000" spc="-25" dirty="0"/>
              <a:t>o</a:t>
            </a:r>
            <a:r>
              <a:rPr sz="2000" spc="-225" dirty="0"/>
              <a:t>ge</a:t>
            </a:r>
            <a:r>
              <a:rPr sz="2000" spc="-235" dirty="0"/>
              <a:t>a</a:t>
            </a:r>
            <a:r>
              <a:rPr sz="2000" spc="-95" dirty="0"/>
              <a:t>ble</a:t>
            </a:r>
            <a:r>
              <a:rPr sz="2000" dirty="0"/>
              <a:t>	</a:t>
            </a:r>
            <a:r>
              <a:rPr sz="2000" spc="-25" dirty="0"/>
              <a:t>et</a:t>
            </a:r>
            <a:r>
              <a:rPr sz="2000" dirty="0"/>
              <a:t>	</a:t>
            </a:r>
            <a:r>
              <a:rPr sz="2000" spc="-80" dirty="0"/>
              <a:t>mod</a:t>
            </a:r>
            <a:r>
              <a:rPr sz="2000" spc="-40" dirty="0"/>
              <a:t>i</a:t>
            </a:r>
            <a:r>
              <a:rPr sz="2000" spc="-35" dirty="0"/>
              <a:t>f</a:t>
            </a:r>
            <a:r>
              <a:rPr sz="2000" spc="-30" dirty="0"/>
              <a:t>i</a:t>
            </a:r>
            <a:r>
              <a:rPr sz="2000" spc="-280" dirty="0"/>
              <a:t>a</a:t>
            </a:r>
            <a:r>
              <a:rPr sz="2000" spc="-95" dirty="0"/>
              <a:t>b</a:t>
            </a:r>
            <a:r>
              <a:rPr sz="2000" spc="-30" dirty="0"/>
              <a:t>l</a:t>
            </a:r>
            <a:r>
              <a:rPr sz="2000" spc="-155" dirty="0"/>
              <a:t>e</a:t>
            </a:r>
            <a:r>
              <a:rPr sz="2000" dirty="0"/>
              <a:t>	</a:t>
            </a:r>
            <a:r>
              <a:rPr sz="2000" spc="-80" dirty="0"/>
              <a:t>par</a:t>
            </a:r>
            <a:r>
              <a:rPr sz="2000" dirty="0"/>
              <a:t>	</a:t>
            </a:r>
            <a:r>
              <a:rPr sz="2000" spc="-110" dirty="0"/>
              <a:t>u</a:t>
            </a:r>
            <a:r>
              <a:rPr sz="2000" spc="-114" dirty="0"/>
              <a:t>n</a:t>
            </a:r>
            <a:r>
              <a:rPr sz="2000" dirty="0"/>
              <a:t>	</a:t>
            </a:r>
            <a:r>
              <a:rPr sz="2000" spc="-85" dirty="0"/>
              <a:t>g</a:t>
            </a:r>
            <a:r>
              <a:rPr sz="2000" spc="-105" dirty="0"/>
              <a:t>r</a:t>
            </a:r>
            <a:r>
              <a:rPr sz="2000" spc="-25" dirty="0"/>
              <a:t>o</a:t>
            </a:r>
            <a:r>
              <a:rPr sz="2000" spc="-114" dirty="0"/>
              <a:t>u</a:t>
            </a:r>
            <a:r>
              <a:rPr sz="2000" spc="-105" dirty="0"/>
              <a:t>p</a:t>
            </a:r>
            <a:r>
              <a:rPr sz="2000" spc="-155" dirty="0"/>
              <a:t>e</a:t>
            </a:r>
            <a:r>
              <a:rPr sz="2000" dirty="0"/>
              <a:t>	</a:t>
            </a:r>
            <a:r>
              <a:rPr sz="2000" spc="-405" dirty="0">
                <a:latin typeface="Verdana"/>
                <a:cs typeface="Verdana"/>
              </a:rPr>
              <a:t>d</a:t>
            </a:r>
            <a:r>
              <a:rPr sz="2000" spc="-310" dirty="0">
                <a:latin typeface="Verdana"/>
                <a:cs typeface="Verdana"/>
              </a:rPr>
              <a:t>‟</a:t>
            </a:r>
            <a:r>
              <a:rPr sz="2000" spc="-195" dirty="0">
                <a:latin typeface="Verdana"/>
                <a:cs typeface="Verdana"/>
              </a:rPr>
              <a:t>ut</a:t>
            </a:r>
            <a:r>
              <a:rPr sz="2000" spc="-114" dirty="0">
                <a:latin typeface="Verdana"/>
                <a:cs typeface="Verdana"/>
              </a:rPr>
              <a:t>il</a:t>
            </a:r>
            <a:r>
              <a:rPr sz="2000" spc="-105" dirty="0">
                <a:latin typeface="Verdana"/>
                <a:cs typeface="Verdana"/>
              </a:rPr>
              <a:t>i</a:t>
            </a:r>
            <a:r>
              <a:rPr sz="2000" spc="-290" dirty="0">
                <a:latin typeface="Verdana"/>
                <a:cs typeface="Verdana"/>
              </a:rPr>
              <a:t>s</a:t>
            </a:r>
            <a:r>
              <a:rPr sz="2000" spc="-355" dirty="0">
                <a:latin typeface="Verdana"/>
                <a:cs typeface="Verdana"/>
              </a:rPr>
              <a:t>a</a:t>
            </a:r>
            <a:r>
              <a:rPr sz="2000" spc="-175" dirty="0">
                <a:latin typeface="Verdana"/>
                <a:cs typeface="Verdana"/>
              </a:rPr>
              <a:t>teurs  </a:t>
            </a:r>
            <a:r>
              <a:rPr sz="2000" spc="-75" dirty="0"/>
              <a:t>travaillant</a:t>
            </a:r>
            <a:r>
              <a:rPr sz="2000" spc="-40" dirty="0"/>
              <a:t> </a:t>
            </a:r>
            <a:r>
              <a:rPr sz="2000" spc="-135" dirty="0"/>
              <a:t>en</a:t>
            </a:r>
            <a:r>
              <a:rPr sz="2000" spc="10" dirty="0"/>
              <a:t> </a:t>
            </a:r>
            <a:r>
              <a:rPr sz="2000" spc="-95" dirty="0"/>
              <a:t>parallèle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/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29" dirty="0"/>
              <a:t>E</a:t>
            </a:r>
            <a:r>
              <a:rPr sz="2400" spc="-250" dirty="0"/>
              <a:t>x</a:t>
            </a:r>
            <a:r>
              <a:rPr sz="2400" spc="-160" dirty="0"/>
              <a:t>emples</a:t>
            </a:r>
            <a:r>
              <a:rPr sz="2400" spc="15" dirty="0"/>
              <a:t> </a:t>
            </a:r>
            <a:r>
              <a:rPr sz="2400" spc="-409" dirty="0">
                <a:latin typeface="Verdana"/>
                <a:cs typeface="Verdana"/>
              </a:rPr>
              <a:t>d‟</a:t>
            </a:r>
            <a:r>
              <a:rPr sz="2400" spc="-484" dirty="0">
                <a:latin typeface="Verdana"/>
                <a:cs typeface="Verdana"/>
              </a:rPr>
              <a:t>a</a:t>
            </a:r>
            <a:r>
              <a:rPr sz="2400" spc="-204" dirty="0">
                <a:latin typeface="Verdana"/>
                <a:cs typeface="Verdana"/>
              </a:rPr>
              <a:t>ppli</a:t>
            </a:r>
            <a:r>
              <a:rPr sz="2400" spc="-235" dirty="0">
                <a:latin typeface="Verdana"/>
                <a:cs typeface="Verdana"/>
              </a:rPr>
              <a:t>c</a:t>
            </a:r>
            <a:r>
              <a:rPr sz="2400" spc="-229" dirty="0">
                <a:latin typeface="Verdana"/>
                <a:cs typeface="Verdana"/>
              </a:rPr>
              <a:t>ation</a:t>
            </a:r>
            <a:endParaRPr sz="240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spcBef>
                <a:spcPts val="3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345" dirty="0">
                <a:latin typeface="Microsoft Sans Serif"/>
                <a:cs typeface="Microsoft Sans Serif"/>
              </a:rPr>
              <a:t>Pa</a:t>
            </a:r>
            <a:r>
              <a:rPr sz="2400" spc="-325" dirty="0">
                <a:latin typeface="Microsoft Sans Serif"/>
                <a:cs typeface="Microsoft Sans Serif"/>
              </a:rPr>
              <a:t>g</a:t>
            </a:r>
            <a:r>
              <a:rPr sz="2400" spc="-235" dirty="0">
                <a:latin typeface="Microsoft Sans Serif"/>
                <a:cs typeface="Microsoft Sans Serif"/>
              </a:rPr>
              <a:t>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75" dirty="0">
                <a:latin typeface="Microsoft Sans Serif"/>
                <a:cs typeface="Microsoft Sans Serif"/>
              </a:rPr>
              <a:t>Jaunes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1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35" dirty="0">
                <a:latin typeface="Microsoft Sans Serif"/>
                <a:cs typeface="Microsoft Sans Serif"/>
              </a:rPr>
              <a:t>Catalogue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électronique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Etc.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1285" y="1845691"/>
            <a:ext cx="1638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35" dirty="0">
                <a:latin typeface="Verdana"/>
                <a:cs typeface="Verdana"/>
              </a:rPr>
              <a:t>d‟informations),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6897" y="1375270"/>
            <a:ext cx="5483860" cy="10756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55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60" dirty="0">
                <a:latin typeface="Microsoft Sans Serif"/>
                <a:cs typeface="Microsoft Sans Serif"/>
              </a:rPr>
              <a:t>Base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Données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(</a:t>
            </a:r>
            <a:r>
              <a:rPr sz="2400" spc="-180" dirty="0">
                <a:latin typeface="Microsoft Sans Serif"/>
                <a:cs typeface="Microsoft Sans Serif"/>
              </a:rPr>
              <a:t>B</a:t>
            </a:r>
            <a:r>
              <a:rPr sz="2400" spc="35" dirty="0">
                <a:latin typeface="Microsoft Sans Serif"/>
                <a:cs typeface="Microsoft Sans Serif"/>
              </a:rPr>
              <a:t>DD)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216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1452880" algn="l"/>
                <a:tab pos="2473960" algn="l"/>
                <a:tab pos="2911475" algn="l"/>
                <a:tab pos="3963035" algn="l"/>
                <a:tab pos="4499610" algn="l"/>
              </a:tabLst>
            </a:pPr>
            <a:r>
              <a:rPr sz="2000" spc="-120" dirty="0">
                <a:latin typeface="Microsoft Sans Serif"/>
                <a:cs typeface="Microsoft Sans Serif"/>
              </a:rPr>
              <a:t>gr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20" dirty="0">
                <a:latin typeface="Microsoft Sans Serif"/>
                <a:cs typeface="Microsoft Sans Serif"/>
              </a:rPr>
              <a:t>nde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60" dirty="0">
                <a:latin typeface="Microsoft Sans Serif"/>
                <a:cs typeface="Microsoft Sans Serif"/>
              </a:rPr>
              <a:t>qu</a:t>
            </a:r>
            <a:r>
              <a:rPr sz="2000" spc="-180" dirty="0">
                <a:latin typeface="Microsoft Sans Serif"/>
                <a:cs typeface="Microsoft Sans Serif"/>
              </a:rPr>
              <a:t>a</a:t>
            </a:r>
            <a:r>
              <a:rPr sz="2000" spc="-10" dirty="0">
                <a:latin typeface="Microsoft Sans Serif"/>
                <a:cs typeface="Microsoft Sans Serif"/>
              </a:rPr>
              <a:t>nt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25" dirty="0">
                <a:latin typeface="Microsoft Sans Serif"/>
                <a:cs typeface="Microsoft Sans Serif"/>
              </a:rPr>
              <a:t>té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30" dirty="0">
                <a:latin typeface="Microsoft Sans Serif"/>
                <a:cs typeface="Microsoft Sans Serif"/>
              </a:rPr>
              <a:t>d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80" dirty="0">
                <a:latin typeface="Microsoft Sans Serif"/>
                <a:cs typeface="Microsoft Sans Serif"/>
              </a:rPr>
              <a:t>don</a:t>
            </a:r>
            <a:r>
              <a:rPr sz="2000" spc="-75" dirty="0">
                <a:latin typeface="Microsoft Sans Serif"/>
                <a:cs typeface="Microsoft Sans Serif"/>
              </a:rPr>
              <a:t>n</a:t>
            </a:r>
            <a:r>
              <a:rPr sz="2000" spc="-170" dirty="0">
                <a:latin typeface="Microsoft Sans Serif"/>
                <a:cs typeface="Microsoft Sans Serif"/>
              </a:rPr>
              <a:t>é</a:t>
            </a:r>
            <a:r>
              <a:rPr sz="2000" spc="-195" dirty="0">
                <a:latin typeface="Microsoft Sans Serif"/>
                <a:cs typeface="Microsoft Sans Serif"/>
              </a:rPr>
              <a:t>es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50" dirty="0">
                <a:latin typeface="Microsoft Sans Serif"/>
                <a:cs typeface="Microsoft Sans Serif"/>
              </a:rPr>
              <a:t>(o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-145" dirty="0">
                <a:latin typeface="Microsoft Sans Serif"/>
                <a:cs typeface="Microsoft Sans Serif"/>
              </a:rPr>
              <a:t>se</a:t>
            </a:r>
            <a:r>
              <a:rPr sz="2000" spc="-240" dirty="0">
                <a:latin typeface="Microsoft Sans Serif"/>
                <a:cs typeface="Microsoft Sans Serif"/>
              </a:rPr>
              <a:t>m</a:t>
            </a:r>
            <a:r>
              <a:rPr sz="2000" spc="-95" dirty="0">
                <a:latin typeface="Microsoft Sans Serif"/>
                <a:cs typeface="Microsoft Sans Serif"/>
              </a:rPr>
              <a:t>b</a:t>
            </a:r>
            <a:r>
              <a:rPr sz="2000" spc="-30" dirty="0">
                <a:latin typeface="Microsoft Sans Serif"/>
                <a:cs typeface="Microsoft Sans Serif"/>
              </a:rPr>
              <a:t>l</a:t>
            </a:r>
            <a:r>
              <a:rPr sz="2000" spc="-100" dirty="0">
                <a:latin typeface="Microsoft Sans Serif"/>
                <a:cs typeface="Microsoft Sans Serif"/>
              </a:rPr>
              <a:t>e  centralisées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ou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non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15001" y="3357498"/>
            <a:ext cx="3215005" cy="3215005"/>
            <a:chOff x="5215001" y="3357498"/>
            <a:chExt cx="3215005" cy="321500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9376" y="3357498"/>
              <a:ext cx="2500249" cy="18478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5001" y="4786375"/>
              <a:ext cx="2797175" cy="1785874"/>
            </a:xfrm>
            <a:prstGeom prst="rect">
              <a:avLst/>
            </a:prstGeom>
          </p:spPr>
        </p:pic>
      </p:grpSp>
      <p:pic>
        <p:nvPicPr>
          <p:cNvPr id="25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81000"/>
            <a:ext cx="512286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0" dirty="0"/>
              <a:t>Fonctions</a:t>
            </a:r>
            <a:r>
              <a:rPr sz="4300" spc="20" dirty="0"/>
              <a:t> </a:t>
            </a:r>
            <a:r>
              <a:rPr sz="4300" spc="-265" dirty="0"/>
              <a:t>ensemblistes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46303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30" dirty="0">
                <a:latin typeface="Trebuchet MS"/>
                <a:cs typeface="Trebuchet MS"/>
              </a:rPr>
              <a:t>Exemple</a:t>
            </a:r>
            <a:endParaRPr sz="3200">
              <a:latin typeface="Trebuchet MS"/>
              <a:cs typeface="Trebuchet MS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nombre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salariés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qui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ont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un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salaire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fixe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938" y="3967353"/>
            <a:ext cx="68440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nombre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d'employés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qui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ne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gagnent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285" dirty="0">
                <a:latin typeface="Microsoft Sans Serif"/>
                <a:cs typeface="Microsoft Sans Serif"/>
              </a:rPr>
              <a:t>pas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m</a:t>
            </a:r>
            <a:r>
              <a:rPr sz="2800" spc="-155" dirty="0">
                <a:latin typeface="Microsoft Sans Serif"/>
                <a:cs typeface="Microsoft Sans Serif"/>
              </a:rPr>
              <a:t>ê</a:t>
            </a:r>
            <a:r>
              <a:rPr sz="2800" spc="-200" dirty="0">
                <a:latin typeface="Microsoft Sans Serif"/>
                <a:cs typeface="Microsoft Sans Serif"/>
              </a:rPr>
              <a:t>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54" dirty="0">
                <a:latin typeface="Microsoft Sans Serif"/>
                <a:cs typeface="Microsoft Sans Serif"/>
              </a:rPr>
              <a:t>sal</a:t>
            </a:r>
            <a:r>
              <a:rPr sz="2800" spc="-340" dirty="0">
                <a:latin typeface="Microsoft Sans Serif"/>
                <a:cs typeface="Microsoft Sans Serif"/>
              </a:rPr>
              <a:t>a</a:t>
            </a:r>
            <a:r>
              <a:rPr sz="2800" spc="55" dirty="0">
                <a:latin typeface="Microsoft Sans Serif"/>
                <a:cs typeface="Microsoft Sans Serif"/>
              </a:rPr>
              <a:t>i</a:t>
            </a:r>
            <a:r>
              <a:rPr sz="2800" spc="20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331975" y="3213109"/>
          <a:ext cx="6445884" cy="819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9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503">
                <a:tc>
                  <a:txBody>
                    <a:bodyPr/>
                    <a:lstStyle/>
                    <a:p>
                      <a:pPr marL="729615">
                        <a:lnSpc>
                          <a:spcPts val="1975"/>
                        </a:lnSpc>
                      </a:pPr>
                      <a:r>
                        <a:rPr sz="1900" spc="-35" dirty="0">
                          <a:latin typeface="Courier New"/>
                          <a:cs typeface="Courier New"/>
                        </a:rPr>
                        <a:t>SELECT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75"/>
                        </a:lnSpc>
                      </a:pPr>
                      <a:r>
                        <a:rPr sz="1900" spc="-50" dirty="0">
                          <a:latin typeface="Courier New"/>
                          <a:cs typeface="Courier New"/>
                        </a:rPr>
                        <a:t>COUN</a:t>
                      </a:r>
                      <a:r>
                        <a:rPr sz="1900" spc="-4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900" spc="-50" dirty="0">
                          <a:latin typeface="Courier New"/>
                          <a:cs typeface="Courier New"/>
                        </a:rPr>
                        <a:t>(*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636">
                <a:tc gridSpan="3">
                  <a:txBody>
                    <a:bodyPr/>
                    <a:lstStyle/>
                    <a:p>
                      <a:pPr marL="729615">
                        <a:lnSpc>
                          <a:spcPts val="1900"/>
                        </a:lnSpc>
                        <a:tabLst>
                          <a:tab pos="2189480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Employé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729615">
                        <a:lnSpc>
                          <a:spcPts val="2200"/>
                        </a:lnSpc>
                        <a:tabLst>
                          <a:tab pos="2189480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900" spc="-30" dirty="0">
                          <a:latin typeface="Courier New"/>
                          <a:cs typeface="Courier New"/>
                        </a:rPr>
                        <a:t>Salaire</a:t>
                      </a:r>
                      <a:r>
                        <a:rPr sz="190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10" dirty="0"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90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20" dirty="0">
                          <a:latin typeface="Courier New"/>
                          <a:cs typeface="Courier New"/>
                        </a:rPr>
                        <a:t>NOT</a:t>
                      </a:r>
                      <a:r>
                        <a:rPr sz="190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NULL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58887" y="5373696"/>
          <a:ext cx="6455410" cy="551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5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6144">
                <a:tc>
                  <a:txBody>
                    <a:bodyPr/>
                    <a:lstStyle/>
                    <a:p>
                      <a:pPr marL="728345">
                        <a:lnSpc>
                          <a:spcPts val="2020"/>
                        </a:lnSpc>
                      </a:pPr>
                      <a:r>
                        <a:rPr sz="1900" spc="-40" dirty="0">
                          <a:latin typeface="Courier New"/>
                          <a:cs typeface="Courier New"/>
                        </a:rPr>
                        <a:t>SELECT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20"/>
                        </a:lnSpc>
                      </a:pPr>
                      <a:r>
                        <a:rPr sz="1900" spc="-50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900" spc="-45" dirty="0">
                          <a:latin typeface="Courier New"/>
                          <a:cs typeface="Courier New"/>
                        </a:rPr>
                        <a:t>OUNT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(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20"/>
                        </a:lnSpc>
                      </a:pPr>
                      <a:r>
                        <a:rPr sz="1900" spc="-45" dirty="0">
                          <a:latin typeface="Courier New"/>
                          <a:cs typeface="Courier New"/>
                        </a:rPr>
                        <a:t>DI</a:t>
                      </a:r>
                      <a:r>
                        <a:rPr sz="1900" spc="-50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900" spc="-45" dirty="0">
                          <a:latin typeface="Courier New"/>
                          <a:cs typeface="Courier New"/>
                        </a:rPr>
                        <a:t>TINC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T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2020"/>
                        </a:lnSpc>
                      </a:pPr>
                      <a:r>
                        <a:rPr sz="1900" spc="-30" dirty="0">
                          <a:latin typeface="Courier New"/>
                          <a:cs typeface="Courier New"/>
                        </a:rPr>
                        <a:t>Salaire)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23">
                <a:tc gridSpan="4">
                  <a:txBody>
                    <a:bodyPr/>
                    <a:lstStyle/>
                    <a:p>
                      <a:pPr marL="728345">
                        <a:lnSpc>
                          <a:spcPts val="2020"/>
                        </a:lnSpc>
                        <a:tabLst>
                          <a:tab pos="171513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0" dirty="0">
                          <a:latin typeface="Courier New"/>
                          <a:cs typeface="Courier New"/>
                        </a:rPr>
                        <a:t>Employé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46300" y="541338"/>
            <a:ext cx="6997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Pa</a:t>
            </a:r>
            <a:r>
              <a:rPr spc="-110" dirty="0"/>
              <a:t>r</a:t>
            </a:r>
            <a:r>
              <a:rPr spc="10" dirty="0"/>
              <a:t>titio</a:t>
            </a:r>
            <a:r>
              <a:rPr spc="30" dirty="0"/>
              <a:t>n</a:t>
            </a:r>
            <a:r>
              <a:rPr spc="20" dirty="0"/>
              <a:t> </a:t>
            </a:r>
            <a:r>
              <a:rPr spc="-175" dirty="0"/>
              <a:t>d'une</a:t>
            </a:r>
            <a:r>
              <a:rPr spc="45" dirty="0"/>
              <a:t> </a:t>
            </a:r>
            <a:r>
              <a:rPr spc="-150" dirty="0"/>
              <a:t>tabl</a:t>
            </a:r>
            <a:r>
              <a:rPr spc="-200" dirty="0"/>
              <a:t>e</a:t>
            </a:r>
            <a:r>
              <a:rPr spc="45" dirty="0"/>
              <a:t> </a:t>
            </a:r>
            <a:r>
              <a:rPr spc="-605" dirty="0"/>
              <a:t>a</a:t>
            </a:r>
            <a:r>
              <a:rPr spc="-305" dirty="0"/>
              <a:t>v</a:t>
            </a:r>
            <a:r>
              <a:rPr spc="-250" dirty="0"/>
              <a:t>ec</a:t>
            </a:r>
            <a:r>
              <a:rPr spc="45" dirty="0"/>
              <a:t> </a:t>
            </a:r>
            <a:r>
              <a:rPr spc="-140" dirty="0"/>
              <a:t>G</a:t>
            </a:r>
            <a:r>
              <a:rPr spc="-650" dirty="0"/>
              <a:t>R</a:t>
            </a:r>
            <a:r>
              <a:rPr spc="-165" dirty="0"/>
              <a:t>OU</a:t>
            </a:r>
            <a:r>
              <a:rPr spc="-140" dirty="0"/>
              <a:t>P</a:t>
            </a:r>
            <a:r>
              <a:rPr spc="40" dirty="0"/>
              <a:t> </a:t>
            </a:r>
            <a:r>
              <a:rPr spc="-300" dirty="0"/>
              <a:t>BY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00112" y="2924251"/>
            <a:ext cx="7392034" cy="802005"/>
            <a:chOff x="900112" y="2924251"/>
            <a:chExt cx="7392034" cy="802005"/>
          </a:xfrm>
        </p:grpSpPr>
        <p:sp>
          <p:nvSpPr>
            <p:cNvPr id="17" name="object 17"/>
            <p:cNvSpPr/>
            <p:nvPr/>
          </p:nvSpPr>
          <p:spPr>
            <a:xfrm>
              <a:off x="900112" y="2924251"/>
              <a:ext cx="7392034" cy="802005"/>
            </a:xfrm>
            <a:custGeom>
              <a:avLst/>
              <a:gdLst/>
              <a:ahLst/>
              <a:cxnLst/>
              <a:rect l="l" t="t" r="r" b="b"/>
              <a:pathLst>
                <a:path w="7392034" h="802004">
                  <a:moveTo>
                    <a:pt x="712457" y="536956"/>
                  </a:moveTo>
                  <a:lnTo>
                    <a:pt x="0" y="536956"/>
                  </a:lnTo>
                  <a:lnTo>
                    <a:pt x="0" y="801687"/>
                  </a:lnTo>
                  <a:lnTo>
                    <a:pt x="712457" y="801687"/>
                  </a:lnTo>
                  <a:lnTo>
                    <a:pt x="712457" y="536956"/>
                  </a:lnTo>
                  <a:close/>
                </a:path>
                <a:path w="7392034" h="802004">
                  <a:moveTo>
                    <a:pt x="7391133" y="536956"/>
                  </a:moveTo>
                  <a:lnTo>
                    <a:pt x="3239909" y="536956"/>
                  </a:lnTo>
                  <a:lnTo>
                    <a:pt x="3239909" y="801687"/>
                  </a:lnTo>
                  <a:lnTo>
                    <a:pt x="7391133" y="801687"/>
                  </a:lnTo>
                  <a:lnTo>
                    <a:pt x="7391133" y="536956"/>
                  </a:lnTo>
                  <a:close/>
                </a:path>
                <a:path w="7392034" h="802004">
                  <a:moveTo>
                    <a:pt x="7391730" y="0"/>
                  </a:moveTo>
                  <a:lnTo>
                    <a:pt x="0" y="0"/>
                  </a:lnTo>
                  <a:lnTo>
                    <a:pt x="0" y="266141"/>
                  </a:lnTo>
                  <a:lnTo>
                    <a:pt x="0" y="270814"/>
                  </a:lnTo>
                  <a:lnTo>
                    <a:pt x="0" y="536943"/>
                  </a:lnTo>
                  <a:lnTo>
                    <a:pt x="7391730" y="536943"/>
                  </a:lnTo>
                  <a:lnTo>
                    <a:pt x="7391730" y="270814"/>
                  </a:lnTo>
                  <a:lnTo>
                    <a:pt x="7391730" y="266141"/>
                  </a:lnTo>
                  <a:lnTo>
                    <a:pt x="739173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2579" y="3461206"/>
              <a:ext cx="2527935" cy="264795"/>
            </a:xfrm>
            <a:custGeom>
              <a:avLst/>
              <a:gdLst/>
              <a:ahLst/>
              <a:cxnLst/>
              <a:rect l="l" t="t" r="r" b="b"/>
              <a:pathLst>
                <a:path w="2527935" h="264795">
                  <a:moveTo>
                    <a:pt x="2527452" y="0"/>
                  </a:moveTo>
                  <a:lnTo>
                    <a:pt x="0" y="0"/>
                  </a:lnTo>
                  <a:lnTo>
                    <a:pt x="0" y="264719"/>
                  </a:lnTo>
                  <a:lnTo>
                    <a:pt x="2527452" y="264719"/>
                  </a:lnTo>
                  <a:lnTo>
                    <a:pt x="252745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96897" y="1375343"/>
            <a:ext cx="7082790" cy="234569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le</a:t>
            </a:r>
            <a:r>
              <a:rPr sz="20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nombre</a:t>
            </a:r>
            <a:r>
              <a:rPr sz="20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FF0000"/>
                </a:solidFill>
                <a:latin typeface="Microsoft Sans Serif"/>
                <a:cs typeface="Microsoft Sans Serif"/>
              </a:rPr>
              <a:t>de</a:t>
            </a:r>
            <a:r>
              <a:rPr sz="2000"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i="1" spc="-155" dirty="0">
                <a:latin typeface="Trebuchet MS"/>
                <a:cs typeface="Trebuchet MS"/>
              </a:rPr>
              <a:t>Commandes</a:t>
            </a:r>
            <a:r>
              <a:rPr sz="2000" i="1" spc="-8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chaque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210" dirty="0">
                <a:latin typeface="Trebuchet MS"/>
                <a:cs typeface="Trebuchet MS"/>
              </a:rPr>
              <a:t>Client</a:t>
            </a:r>
            <a:r>
              <a:rPr sz="2000" i="1" spc="-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(qui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a</a:t>
            </a:r>
            <a:r>
              <a:rPr sz="2000" spc="-245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passé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au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moi</a:t>
            </a:r>
            <a:r>
              <a:rPr sz="2000" spc="-60" dirty="0">
                <a:latin typeface="Microsoft Sans Serif"/>
                <a:cs typeface="Microsoft Sans Serif"/>
              </a:rPr>
              <a:t>n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n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145" dirty="0">
                <a:latin typeface="Trebuchet MS"/>
                <a:cs typeface="Trebuchet MS"/>
              </a:rPr>
              <a:t>Com</a:t>
            </a:r>
            <a:r>
              <a:rPr sz="2000" i="1" spc="-180" dirty="0">
                <a:latin typeface="Trebuchet MS"/>
                <a:cs typeface="Trebuchet MS"/>
              </a:rPr>
              <a:t>m</a:t>
            </a:r>
            <a:r>
              <a:rPr sz="2000" i="1" spc="-135" dirty="0">
                <a:latin typeface="Trebuchet MS"/>
                <a:cs typeface="Trebuchet MS"/>
              </a:rPr>
              <a:t>a</a:t>
            </a:r>
            <a:r>
              <a:rPr sz="2000" i="1" spc="-145" dirty="0">
                <a:latin typeface="Trebuchet MS"/>
                <a:cs typeface="Trebuchet MS"/>
              </a:rPr>
              <a:t>n</a:t>
            </a:r>
            <a:r>
              <a:rPr sz="2000" i="1" spc="-180" dirty="0">
                <a:latin typeface="Trebuchet MS"/>
                <a:cs typeface="Trebuchet MS"/>
              </a:rPr>
              <a:t>de)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rebuchet MS"/>
              <a:cs typeface="Trebuchet MS"/>
            </a:endParaRPr>
          </a:p>
          <a:p>
            <a:pPr marL="15240" marR="539115">
              <a:lnSpc>
                <a:spcPts val="2100"/>
              </a:lnSpc>
              <a:spcBef>
                <a:spcPts val="5"/>
              </a:spcBef>
              <a:tabLst>
                <a:tab pos="1440815" algn="l"/>
              </a:tabLst>
            </a:pPr>
            <a:r>
              <a:rPr sz="1850" spc="-20" dirty="0">
                <a:latin typeface="Courier New"/>
                <a:cs typeface="Courier New"/>
              </a:rPr>
              <a:t>SELECT	</a:t>
            </a:r>
            <a:r>
              <a:rPr sz="1850" spc="-25" dirty="0">
                <a:latin typeface="Courier New"/>
                <a:cs typeface="Courier New"/>
              </a:rPr>
              <a:t>noClient,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COUNT(*)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5" dirty="0">
                <a:latin typeface="Courier New"/>
                <a:cs typeface="Courier New"/>
              </a:rPr>
              <a:t>AS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30" dirty="0">
                <a:latin typeface="Courier New"/>
                <a:cs typeface="Courier New"/>
              </a:rPr>
              <a:t>nombreCommandes </a:t>
            </a:r>
            <a:r>
              <a:rPr sz="1850" spc="-1095" dirty="0">
                <a:latin typeface="Courier New"/>
                <a:cs typeface="Courier New"/>
              </a:rPr>
              <a:t> </a:t>
            </a:r>
            <a:r>
              <a:rPr sz="1850" spc="-15" dirty="0">
                <a:latin typeface="Courier New"/>
                <a:cs typeface="Courier New"/>
              </a:rPr>
              <a:t>FROM	</a:t>
            </a:r>
            <a:r>
              <a:rPr sz="1850" spc="-30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  <a:p>
            <a:pPr marL="15240">
              <a:lnSpc>
                <a:spcPts val="2080"/>
              </a:lnSpc>
              <a:tabLst>
                <a:tab pos="1440815" algn="l"/>
              </a:tabLst>
            </a:pPr>
            <a:r>
              <a:rPr sz="1850" spc="-15" dirty="0">
                <a:latin typeface="Courier New"/>
                <a:cs typeface="Courier New"/>
              </a:rPr>
              <a:t>GROUP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5" dirty="0">
                <a:latin typeface="Courier New"/>
                <a:cs typeface="Courier New"/>
              </a:rPr>
              <a:t>BY	</a:t>
            </a:r>
            <a:r>
              <a:rPr sz="1850" spc="-30" dirty="0">
                <a:latin typeface="Courier New"/>
                <a:cs typeface="Courier New"/>
              </a:rPr>
              <a:t>noClient</a:t>
            </a:r>
            <a:endParaRPr sz="1850">
              <a:latin typeface="Courier New"/>
              <a:cs typeface="Courier New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5229773" y="4716469"/>
          <a:ext cx="3444875" cy="1424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6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86">
                <a:tc>
                  <a:txBody>
                    <a:bodyPr/>
                    <a:lstStyle/>
                    <a:p>
                      <a:pPr marL="67945">
                        <a:lnSpc>
                          <a:spcPts val="2010"/>
                        </a:lnSpc>
                      </a:pPr>
                      <a:r>
                        <a:rPr sz="1800" b="1" spc="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010"/>
                        </a:lnSpc>
                      </a:pPr>
                      <a:r>
                        <a:rPr sz="1800" b="1" spc="20" dirty="0">
                          <a:latin typeface="Times New Roman"/>
                          <a:cs typeface="Times New Roman"/>
                        </a:rPr>
                        <a:t>nombreCommandes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marL="67945">
                        <a:lnSpc>
                          <a:spcPts val="2010"/>
                        </a:lnSpc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0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67">
                <a:tc>
                  <a:txBody>
                    <a:bodyPr/>
                    <a:lstStyle/>
                    <a:p>
                      <a:pPr marL="67945">
                        <a:lnSpc>
                          <a:spcPts val="2010"/>
                        </a:lnSpc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0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238">
                <a:tc>
                  <a:txBody>
                    <a:bodyPr/>
                    <a:lstStyle/>
                    <a:p>
                      <a:pPr marL="67945">
                        <a:lnSpc>
                          <a:spcPts val="2010"/>
                        </a:lnSpc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01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798">
                <a:tc>
                  <a:txBody>
                    <a:bodyPr/>
                    <a:lstStyle/>
                    <a:p>
                      <a:pPr marL="67945">
                        <a:lnSpc>
                          <a:spcPts val="2005"/>
                        </a:lnSpc>
                      </a:pPr>
                      <a:r>
                        <a:rPr sz="1800" spc="-6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00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85800" y="3962461"/>
          <a:ext cx="3616960" cy="2503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963">
                <a:tc gridSpan="3">
                  <a:txBody>
                    <a:bodyPr/>
                    <a:lstStyle/>
                    <a:p>
                      <a:pPr marL="1092835">
                        <a:lnSpc>
                          <a:spcPts val="1725"/>
                        </a:lnSpc>
                      </a:pPr>
                      <a:r>
                        <a:rPr sz="1500" b="1" spc="-15" dirty="0">
                          <a:latin typeface="Times New Roman"/>
                          <a:cs typeface="Times New Roman"/>
                        </a:rPr>
                        <a:t>Table</a:t>
                      </a:r>
                      <a:r>
                        <a:rPr sz="15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i="1" spc="-30" dirty="0">
                          <a:latin typeface="Times New Roman"/>
                          <a:cs typeface="Times New Roman"/>
                        </a:rPr>
                        <a:t>Commande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002">
                <a:tc>
                  <a:txBody>
                    <a:bodyPr/>
                    <a:lstStyle/>
                    <a:p>
                      <a:pPr marL="57785">
                        <a:lnSpc>
                          <a:spcPts val="1710"/>
                        </a:lnSpc>
                      </a:pPr>
                      <a:r>
                        <a:rPr sz="1500" b="1" spc="-10" dirty="0">
                          <a:latin typeface="Times New Roman"/>
                          <a:cs typeface="Times New Roman"/>
                        </a:rPr>
                        <a:t>noCommande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10"/>
                        </a:lnSpc>
                      </a:pPr>
                      <a:r>
                        <a:rPr sz="1500" b="1" spc="-20" dirty="0">
                          <a:latin typeface="Times New Roman"/>
                          <a:cs typeface="Times New Roman"/>
                        </a:rPr>
                        <a:t>dateCommande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10"/>
                        </a:lnSpc>
                      </a:pPr>
                      <a:r>
                        <a:rPr sz="1500" b="1" spc="-2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noClient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6"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01/06/2000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05"/>
                        </a:lnSpc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89"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05"/>
                        </a:lnSpc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05/07/2000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05"/>
                        </a:lnSpc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835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02/06/2000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388"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05"/>
                        </a:lnSpc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204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09/07/2000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646"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7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957"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705"/>
                        </a:lnSpc>
                      </a:pPr>
                      <a:r>
                        <a:rPr sz="1500" spc="5" dirty="0">
                          <a:latin typeface="Times New Roman"/>
                          <a:cs typeface="Times New Roman"/>
                        </a:rPr>
                        <a:t>15/07/2000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705"/>
                        </a:lnSpc>
                      </a:pPr>
                      <a:r>
                        <a:rPr sz="1500" spc="-8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40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4330700" y="4475098"/>
            <a:ext cx="850900" cy="2007235"/>
            <a:chOff x="4330700" y="4475098"/>
            <a:chExt cx="850900" cy="2007235"/>
          </a:xfrm>
        </p:grpSpPr>
        <p:sp>
          <p:nvSpPr>
            <p:cNvPr id="23" name="object 23"/>
            <p:cNvSpPr/>
            <p:nvPr/>
          </p:nvSpPr>
          <p:spPr>
            <a:xfrm>
              <a:off x="4343400" y="4487798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0"/>
                  </a:moveTo>
                  <a:lnTo>
                    <a:pt x="44487" y="4500"/>
                  </a:lnTo>
                  <a:lnTo>
                    <a:pt x="80819" y="16763"/>
                  </a:lnTo>
                  <a:lnTo>
                    <a:pt x="105316" y="34932"/>
                  </a:lnTo>
                  <a:lnTo>
                    <a:pt x="114300" y="57150"/>
                  </a:lnTo>
                  <a:lnTo>
                    <a:pt x="114300" y="285750"/>
                  </a:lnTo>
                  <a:lnTo>
                    <a:pt x="123283" y="308020"/>
                  </a:lnTo>
                  <a:lnTo>
                    <a:pt x="147780" y="326183"/>
                  </a:lnTo>
                  <a:lnTo>
                    <a:pt x="184112" y="338417"/>
                  </a:lnTo>
                  <a:lnTo>
                    <a:pt x="228600" y="342900"/>
                  </a:lnTo>
                  <a:lnTo>
                    <a:pt x="184112" y="347400"/>
                  </a:lnTo>
                  <a:lnTo>
                    <a:pt x="147780" y="359663"/>
                  </a:lnTo>
                  <a:lnTo>
                    <a:pt x="123283" y="377832"/>
                  </a:lnTo>
                  <a:lnTo>
                    <a:pt x="114300" y="400050"/>
                  </a:lnTo>
                  <a:lnTo>
                    <a:pt x="114300" y="628650"/>
                  </a:lnTo>
                  <a:lnTo>
                    <a:pt x="105316" y="650920"/>
                  </a:lnTo>
                  <a:lnTo>
                    <a:pt x="80819" y="669083"/>
                  </a:lnTo>
                  <a:lnTo>
                    <a:pt x="44487" y="681317"/>
                  </a:lnTo>
                  <a:lnTo>
                    <a:pt x="0" y="6858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66920" y="4855463"/>
              <a:ext cx="614680" cy="252095"/>
            </a:xfrm>
            <a:custGeom>
              <a:avLst/>
              <a:gdLst/>
              <a:ahLst/>
              <a:cxnLst/>
              <a:rect l="l" t="t" r="r" b="b"/>
              <a:pathLst>
                <a:path w="614679" h="252095">
                  <a:moveTo>
                    <a:pt x="529338" y="225206"/>
                  </a:moveTo>
                  <a:lnTo>
                    <a:pt x="519302" y="251968"/>
                  </a:lnTo>
                  <a:lnTo>
                    <a:pt x="614679" y="241935"/>
                  </a:lnTo>
                  <a:lnTo>
                    <a:pt x="603820" y="230250"/>
                  </a:lnTo>
                  <a:lnTo>
                    <a:pt x="542797" y="230250"/>
                  </a:lnTo>
                  <a:lnTo>
                    <a:pt x="529338" y="225206"/>
                  </a:lnTo>
                  <a:close/>
                </a:path>
                <a:path w="614679" h="252095">
                  <a:moveTo>
                    <a:pt x="539344" y="198522"/>
                  </a:moveTo>
                  <a:lnTo>
                    <a:pt x="529338" y="225206"/>
                  </a:lnTo>
                  <a:lnTo>
                    <a:pt x="542797" y="230250"/>
                  </a:lnTo>
                  <a:lnTo>
                    <a:pt x="552830" y="203581"/>
                  </a:lnTo>
                  <a:lnTo>
                    <a:pt x="539344" y="198522"/>
                  </a:lnTo>
                  <a:close/>
                </a:path>
                <a:path w="614679" h="252095">
                  <a:moveTo>
                    <a:pt x="549401" y="171704"/>
                  </a:moveTo>
                  <a:lnTo>
                    <a:pt x="539344" y="198522"/>
                  </a:lnTo>
                  <a:lnTo>
                    <a:pt x="552830" y="203581"/>
                  </a:lnTo>
                  <a:lnTo>
                    <a:pt x="542797" y="230250"/>
                  </a:lnTo>
                  <a:lnTo>
                    <a:pt x="603820" y="230250"/>
                  </a:lnTo>
                  <a:lnTo>
                    <a:pt x="549401" y="171704"/>
                  </a:lnTo>
                  <a:close/>
                </a:path>
                <a:path w="614679" h="252095">
                  <a:moveTo>
                    <a:pt x="10032" y="0"/>
                  </a:moveTo>
                  <a:lnTo>
                    <a:pt x="0" y="26797"/>
                  </a:lnTo>
                  <a:lnTo>
                    <a:pt x="529338" y="225206"/>
                  </a:lnTo>
                  <a:lnTo>
                    <a:pt x="539344" y="198522"/>
                  </a:lnTo>
                  <a:lnTo>
                    <a:pt x="100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43400" y="5249925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0"/>
                  </a:moveTo>
                  <a:lnTo>
                    <a:pt x="44487" y="2988"/>
                  </a:lnTo>
                  <a:lnTo>
                    <a:pt x="80819" y="11144"/>
                  </a:lnTo>
                  <a:lnTo>
                    <a:pt x="105316" y="23252"/>
                  </a:lnTo>
                  <a:lnTo>
                    <a:pt x="114300" y="38100"/>
                  </a:lnTo>
                  <a:lnTo>
                    <a:pt x="114300" y="190373"/>
                  </a:lnTo>
                  <a:lnTo>
                    <a:pt x="123283" y="205239"/>
                  </a:lnTo>
                  <a:lnTo>
                    <a:pt x="147780" y="217392"/>
                  </a:lnTo>
                  <a:lnTo>
                    <a:pt x="184112" y="225591"/>
                  </a:lnTo>
                  <a:lnTo>
                    <a:pt x="228600" y="228600"/>
                  </a:lnTo>
                  <a:lnTo>
                    <a:pt x="184112" y="231588"/>
                  </a:lnTo>
                  <a:lnTo>
                    <a:pt x="147780" y="239744"/>
                  </a:lnTo>
                  <a:lnTo>
                    <a:pt x="123283" y="251852"/>
                  </a:lnTo>
                  <a:lnTo>
                    <a:pt x="114300" y="266700"/>
                  </a:lnTo>
                  <a:lnTo>
                    <a:pt x="114300" y="419036"/>
                  </a:lnTo>
                  <a:lnTo>
                    <a:pt x="105316" y="433867"/>
                  </a:lnTo>
                  <a:lnTo>
                    <a:pt x="80819" y="445977"/>
                  </a:lnTo>
                  <a:lnTo>
                    <a:pt x="44487" y="454142"/>
                  </a:lnTo>
                  <a:lnTo>
                    <a:pt x="0" y="457136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48200" y="5435599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447675" y="0"/>
                  </a:moveTo>
                  <a:lnTo>
                    <a:pt x="447675" y="85725"/>
                  </a:lnTo>
                  <a:lnTo>
                    <a:pt x="504740" y="57150"/>
                  </a:lnTo>
                  <a:lnTo>
                    <a:pt x="461899" y="57150"/>
                  </a:lnTo>
                  <a:lnTo>
                    <a:pt x="461899" y="28575"/>
                  </a:lnTo>
                  <a:lnTo>
                    <a:pt x="504909" y="28575"/>
                  </a:lnTo>
                  <a:lnTo>
                    <a:pt x="447675" y="0"/>
                  </a:lnTo>
                  <a:close/>
                </a:path>
                <a:path w="533400" h="85725">
                  <a:moveTo>
                    <a:pt x="44767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447675" y="57150"/>
                  </a:lnTo>
                  <a:lnTo>
                    <a:pt x="447675" y="28575"/>
                  </a:lnTo>
                  <a:close/>
                </a:path>
                <a:path w="533400" h="85725">
                  <a:moveTo>
                    <a:pt x="504909" y="28575"/>
                  </a:moveTo>
                  <a:lnTo>
                    <a:pt x="461899" y="28575"/>
                  </a:lnTo>
                  <a:lnTo>
                    <a:pt x="461899" y="57150"/>
                  </a:lnTo>
                  <a:lnTo>
                    <a:pt x="504740" y="57150"/>
                  </a:lnTo>
                  <a:lnTo>
                    <a:pt x="533400" y="42799"/>
                  </a:lnTo>
                  <a:lnTo>
                    <a:pt x="504909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700" y="5770562"/>
              <a:ext cx="254000" cy="2540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44263" y="5689396"/>
              <a:ext cx="537845" cy="184150"/>
            </a:xfrm>
            <a:custGeom>
              <a:avLst/>
              <a:gdLst/>
              <a:ahLst/>
              <a:cxnLst/>
              <a:rect l="l" t="t" r="r" b="b"/>
              <a:pathLst>
                <a:path w="537845" h="184150">
                  <a:moveTo>
                    <a:pt x="450974" y="27465"/>
                  </a:moveTo>
                  <a:lnTo>
                    <a:pt x="0" y="156324"/>
                  </a:lnTo>
                  <a:lnTo>
                    <a:pt x="7874" y="183807"/>
                  </a:lnTo>
                  <a:lnTo>
                    <a:pt x="458850" y="54947"/>
                  </a:lnTo>
                  <a:lnTo>
                    <a:pt x="450974" y="27465"/>
                  </a:lnTo>
                  <a:close/>
                </a:path>
                <a:path w="537845" h="184150">
                  <a:moveTo>
                    <a:pt x="530925" y="23545"/>
                  </a:moveTo>
                  <a:lnTo>
                    <a:pt x="464692" y="23545"/>
                  </a:lnTo>
                  <a:lnTo>
                    <a:pt x="472566" y="51028"/>
                  </a:lnTo>
                  <a:lnTo>
                    <a:pt x="458850" y="54947"/>
                  </a:lnTo>
                  <a:lnTo>
                    <a:pt x="466725" y="82423"/>
                  </a:lnTo>
                  <a:lnTo>
                    <a:pt x="530925" y="23545"/>
                  </a:lnTo>
                  <a:close/>
                </a:path>
                <a:path w="537845" h="184150">
                  <a:moveTo>
                    <a:pt x="464692" y="23545"/>
                  </a:moveTo>
                  <a:lnTo>
                    <a:pt x="450974" y="27465"/>
                  </a:lnTo>
                  <a:lnTo>
                    <a:pt x="458850" y="54947"/>
                  </a:lnTo>
                  <a:lnTo>
                    <a:pt x="472566" y="51028"/>
                  </a:lnTo>
                  <a:lnTo>
                    <a:pt x="464692" y="23545"/>
                  </a:lnTo>
                  <a:close/>
                </a:path>
                <a:path w="537845" h="184150">
                  <a:moveTo>
                    <a:pt x="443102" y="0"/>
                  </a:moveTo>
                  <a:lnTo>
                    <a:pt x="450974" y="27465"/>
                  </a:lnTo>
                  <a:lnTo>
                    <a:pt x="464692" y="23545"/>
                  </a:lnTo>
                  <a:lnTo>
                    <a:pt x="530925" y="23545"/>
                  </a:lnTo>
                  <a:lnTo>
                    <a:pt x="537337" y="17665"/>
                  </a:lnTo>
                  <a:lnTo>
                    <a:pt x="4431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43400" y="6088062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0" y="0"/>
                  </a:moveTo>
                  <a:lnTo>
                    <a:pt x="44487" y="7485"/>
                  </a:lnTo>
                  <a:lnTo>
                    <a:pt x="80819" y="27898"/>
                  </a:lnTo>
                  <a:lnTo>
                    <a:pt x="105316" y="58175"/>
                  </a:lnTo>
                  <a:lnTo>
                    <a:pt x="114300" y="95250"/>
                  </a:lnTo>
                  <a:lnTo>
                    <a:pt x="123283" y="132324"/>
                  </a:lnTo>
                  <a:lnTo>
                    <a:pt x="147780" y="162601"/>
                  </a:lnTo>
                  <a:lnTo>
                    <a:pt x="184112" y="183014"/>
                  </a:lnTo>
                  <a:lnTo>
                    <a:pt x="228600" y="190500"/>
                  </a:lnTo>
                  <a:lnTo>
                    <a:pt x="184112" y="197985"/>
                  </a:lnTo>
                  <a:lnTo>
                    <a:pt x="147780" y="218398"/>
                  </a:lnTo>
                  <a:lnTo>
                    <a:pt x="123283" y="248675"/>
                  </a:lnTo>
                  <a:lnTo>
                    <a:pt x="114300" y="285750"/>
                  </a:lnTo>
                  <a:lnTo>
                    <a:pt x="105316" y="322824"/>
                  </a:lnTo>
                  <a:lnTo>
                    <a:pt x="80819" y="353101"/>
                  </a:lnTo>
                  <a:lnTo>
                    <a:pt x="44487" y="373514"/>
                  </a:lnTo>
                  <a:lnTo>
                    <a:pt x="0" y="3810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42611" y="6006236"/>
              <a:ext cx="539115" cy="247650"/>
            </a:xfrm>
            <a:custGeom>
              <a:avLst/>
              <a:gdLst/>
              <a:ahLst/>
              <a:cxnLst/>
              <a:rect l="l" t="t" r="r" b="b"/>
              <a:pathLst>
                <a:path w="539114" h="247650">
                  <a:moveTo>
                    <a:pt x="454616" y="26261"/>
                  </a:moveTo>
                  <a:lnTo>
                    <a:pt x="0" y="221094"/>
                  </a:lnTo>
                  <a:lnTo>
                    <a:pt x="11175" y="247357"/>
                  </a:lnTo>
                  <a:lnTo>
                    <a:pt x="465864" y="52494"/>
                  </a:lnTo>
                  <a:lnTo>
                    <a:pt x="454616" y="26261"/>
                  </a:lnTo>
                  <a:close/>
                </a:path>
                <a:path w="539114" h="247650">
                  <a:moveTo>
                    <a:pt x="526298" y="20637"/>
                  </a:moveTo>
                  <a:lnTo>
                    <a:pt x="467740" y="20637"/>
                  </a:lnTo>
                  <a:lnTo>
                    <a:pt x="478916" y="46901"/>
                  </a:lnTo>
                  <a:lnTo>
                    <a:pt x="465864" y="52494"/>
                  </a:lnTo>
                  <a:lnTo>
                    <a:pt x="477138" y="78790"/>
                  </a:lnTo>
                  <a:lnTo>
                    <a:pt x="526298" y="20637"/>
                  </a:lnTo>
                  <a:close/>
                </a:path>
                <a:path w="539114" h="247650">
                  <a:moveTo>
                    <a:pt x="467740" y="20637"/>
                  </a:moveTo>
                  <a:lnTo>
                    <a:pt x="454616" y="26261"/>
                  </a:lnTo>
                  <a:lnTo>
                    <a:pt x="465864" y="52494"/>
                  </a:lnTo>
                  <a:lnTo>
                    <a:pt x="478916" y="46901"/>
                  </a:lnTo>
                  <a:lnTo>
                    <a:pt x="467740" y="20637"/>
                  </a:lnTo>
                  <a:close/>
                </a:path>
                <a:path w="539114" h="247650">
                  <a:moveTo>
                    <a:pt x="443357" y="0"/>
                  </a:moveTo>
                  <a:lnTo>
                    <a:pt x="454616" y="26261"/>
                  </a:lnTo>
                  <a:lnTo>
                    <a:pt x="467740" y="20637"/>
                  </a:lnTo>
                  <a:lnTo>
                    <a:pt x="526298" y="20637"/>
                  </a:lnTo>
                  <a:lnTo>
                    <a:pt x="538988" y="5626"/>
                  </a:lnTo>
                  <a:lnTo>
                    <a:pt x="44335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46300" y="541338"/>
            <a:ext cx="6997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Pa</a:t>
            </a:r>
            <a:r>
              <a:rPr spc="-110" dirty="0"/>
              <a:t>r</a:t>
            </a:r>
            <a:r>
              <a:rPr spc="10" dirty="0"/>
              <a:t>titio</a:t>
            </a:r>
            <a:r>
              <a:rPr spc="30" dirty="0"/>
              <a:t>n</a:t>
            </a:r>
            <a:r>
              <a:rPr spc="20" dirty="0"/>
              <a:t> </a:t>
            </a:r>
            <a:r>
              <a:rPr spc="-175" dirty="0"/>
              <a:t>d'une</a:t>
            </a:r>
            <a:r>
              <a:rPr spc="45" dirty="0"/>
              <a:t> </a:t>
            </a:r>
            <a:r>
              <a:rPr spc="-150" dirty="0"/>
              <a:t>tabl</a:t>
            </a:r>
            <a:r>
              <a:rPr spc="-200" dirty="0"/>
              <a:t>e</a:t>
            </a:r>
            <a:r>
              <a:rPr spc="45" dirty="0"/>
              <a:t> </a:t>
            </a:r>
            <a:r>
              <a:rPr spc="-605" dirty="0"/>
              <a:t>a</a:t>
            </a:r>
            <a:r>
              <a:rPr spc="-305" dirty="0"/>
              <a:t>v</a:t>
            </a:r>
            <a:r>
              <a:rPr spc="-250" dirty="0"/>
              <a:t>ec</a:t>
            </a:r>
            <a:r>
              <a:rPr spc="45" dirty="0"/>
              <a:t> </a:t>
            </a:r>
            <a:r>
              <a:rPr spc="-140" dirty="0"/>
              <a:t>G</a:t>
            </a:r>
            <a:r>
              <a:rPr spc="-650" dirty="0"/>
              <a:t>R</a:t>
            </a:r>
            <a:r>
              <a:rPr spc="-165" dirty="0"/>
              <a:t>OU</a:t>
            </a:r>
            <a:r>
              <a:rPr spc="-140" dirty="0"/>
              <a:t>P</a:t>
            </a:r>
            <a:r>
              <a:rPr spc="40" dirty="0"/>
              <a:t> </a:t>
            </a:r>
            <a:r>
              <a:rPr spc="-300" dirty="0"/>
              <a:t>BY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6897" y="1467358"/>
            <a:ext cx="5379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55" dirty="0">
                <a:latin typeface="Microsoft Sans Serif"/>
                <a:cs typeface="Microsoft Sans Serif"/>
              </a:rPr>
              <a:t>Il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f</a:t>
            </a:r>
            <a:r>
              <a:rPr sz="2800" spc="-31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ut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5" dirty="0">
                <a:latin typeface="Microsoft Sans Serif"/>
                <a:cs typeface="Microsoft Sans Serif"/>
              </a:rPr>
              <a:t>di</a:t>
            </a:r>
            <a:r>
              <a:rPr sz="2800" spc="-60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q</a:t>
            </a:r>
            <a:r>
              <a:rPr sz="2800" spc="-190" dirty="0">
                <a:latin typeface="Microsoft Sans Serif"/>
                <a:cs typeface="Microsoft Sans Serif"/>
              </a:rPr>
              <a:t>ue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75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G</a:t>
            </a:r>
            <a:r>
              <a:rPr sz="2800" spc="-500" dirty="0">
                <a:latin typeface="Microsoft Sans Serif"/>
                <a:cs typeface="Microsoft Sans Serif"/>
              </a:rPr>
              <a:t>R</a:t>
            </a:r>
            <a:r>
              <a:rPr sz="2800" spc="-130" dirty="0">
                <a:latin typeface="Microsoft Sans Serif"/>
                <a:cs typeface="Microsoft Sans Serif"/>
              </a:rPr>
              <a:t>OU</a:t>
            </a:r>
            <a:r>
              <a:rPr sz="2800" spc="-114" dirty="0">
                <a:latin typeface="Microsoft Sans Serif"/>
                <a:cs typeface="Microsoft Sans Serif"/>
              </a:rPr>
              <a:t>P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40" dirty="0">
                <a:latin typeface="Microsoft Sans Serif"/>
                <a:cs typeface="Microsoft Sans Serif"/>
              </a:rPr>
              <a:t>BY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e</a:t>
            </a:r>
            <a:r>
              <a:rPr sz="2800" spc="-95" dirty="0">
                <a:latin typeface="Microsoft Sans Serif"/>
                <a:cs typeface="Microsoft Sans Serif"/>
              </a:rPr>
              <a:t>x</a:t>
            </a:r>
            <a:r>
              <a:rPr sz="2800" spc="-210" dirty="0">
                <a:latin typeface="Microsoft Sans Serif"/>
                <a:cs typeface="Microsoft Sans Serif"/>
              </a:rPr>
              <a:t>ige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3912" y="2489237"/>
            <a:ext cx="7370445" cy="538480"/>
          </a:xfrm>
          <a:custGeom>
            <a:avLst/>
            <a:gdLst/>
            <a:ahLst/>
            <a:cxnLst/>
            <a:rect l="l" t="t" r="r" b="b"/>
            <a:pathLst>
              <a:path w="7370445" h="538480">
                <a:moveTo>
                  <a:pt x="7370305" y="0"/>
                </a:moveTo>
                <a:lnTo>
                  <a:pt x="0" y="0"/>
                </a:lnTo>
                <a:lnTo>
                  <a:pt x="0" y="267728"/>
                </a:lnTo>
                <a:lnTo>
                  <a:pt x="0" y="538276"/>
                </a:lnTo>
                <a:lnTo>
                  <a:pt x="7370305" y="538276"/>
                </a:lnTo>
                <a:lnTo>
                  <a:pt x="7370305" y="267728"/>
                </a:lnTo>
                <a:lnTo>
                  <a:pt x="7370305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21697" y="2443483"/>
            <a:ext cx="848994" cy="5778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75"/>
              </a:spcBef>
            </a:pPr>
            <a:r>
              <a:rPr sz="1850" spc="-35" dirty="0">
                <a:latin typeface="Courier New"/>
                <a:cs typeface="Courier New"/>
              </a:rPr>
              <a:t>SELECT  FROM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42234" y="2443483"/>
            <a:ext cx="5100955" cy="5778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75"/>
              </a:spcBef>
            </a:pPr>
            <a:r>
              <a:rPr sz="1850" spc="-30" dirty="0">
                <a:latin typeface="Courier New"/>
                <a:cs typeface="Courier New"/>
              </a:rPr>
              <a:t>noClient,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30" dirty="0">
                <a:latin typeface="Courier New"/>
                <a:cs typeface="Courier New"/>
              </a:rPr>
              <a:t>count(*)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AS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nombreCommandes </a:t>
            </a:r>
            <a:r>
              <a:rPr sz="1850" spc="-1095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0887" y="3027514"/>
            <a:ext cx="7443470" cy="2524760"/>
          </a:xfrm>
          <a:custGeom>
            <a:avLst/>
            <a:gdLst/>
            <a:ahLst/>
            <a:cxnLst/>
            <a:rect l="l" t="t" r="r" b="b"/>
            <a:pathLst>
              <a:path w="7443470" h="2524760">
                <a:moveTo>
                  <a:pt x="7370305" y="1987397"/>
                </a:moveTo>
                <a:lnTo>
                  <a:pt x="0" y="1987397"/>
                </a:lnTo>
                <a:lnTo>
                  <a:pt x="0" y="2254847"/>
                </a:lnTo>
                <a:lnTo>
                  <a:pt x="0" y="2524658"/>
                </a:lnTo>
                <a:lnTo>
                  <a:pt x="7370305" y="2524658"/>
                </a:lnTo>
                <a:lnTo>
                  <a:pt x="7370305" y="2254847"/>
                </a:lnTo>
                <a:lnTo>
                  <a:pt x="7370305" y="1987397"/>
                </a:lnTo>
                <a:close/>
              </a:path>
              <a:path w="7443470" h="2524760">
                <a:moveTo>
                  <a:pt x="7443330" y="0"/>
                </a:moveTo>
                <a:lnTo>
                  <a:pt x="73025" y="0"/>
                </a:lnTo>
                <a:lnTo>
                  <a:pt x="73025" y="267716"/>
                </a:lnTo>
                <a:lnTo>
                  <a:pt x="7443330" y="267716"/>
                </a:lnTo>
                <a:lnTo>
                  <a:pt x="744333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48672" y="4969126"/>
            <a:ext cx="848994" cy="5772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75"/>
              </a:spcBef>
            </a:pPr>
            <a:r>
              <a:rPr sz="1850" spc="-30" dirty="0">
                <a:latin typeface="Courier New"/>
                <a:cs typeface="Courier New"/>
              </a:rPr>
              <a:t>SELECT  FROM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9209" y="4969126"/>
            <a:ext cx="3729354" cy="5772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75"/>
              </a:spcBef>
            </a:pPr>
            <a:r>
              <a:rPr sz="1850" spc="-25" dirty="0">
                <a:latin typeface="Courier New"/>
                <a:cs typeface="Courier New"/>
              </a:rPr>
              <a:t>COUNT(*)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AS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nombreCommandes </a:t>
            </a:r>
            <a:r>
              <a:rPr sz="1850" spc="-1095" dirty="0">
                <a:latin typeface="Courier New"/>
                <a:cs typeface="Courier New"/>
              </a:rPr>
              <a:t> </a:t>
            </a:r>
            <a:r>
              <a:rPr sz="1850" spc="-30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0887" y="2119312"/>
            <a:ext cx="7370445" cy="2222500"/>
            <a:chOff x="750887" y="2119312"/>
            <a:chExt cx="7370445" cy="2222500"/>
          </a:xfrm>
        </p:grpSpPr>
        <p:sp>
          <p:nvSpPr>
            <p:cNvPr id="24" name="object 24"/>
            <p:cNvSpPr/>
            <p:nvPr/>
          </p:nvSpPr>
          <p:spPr>
            <a:xfrm>
              <a:off x="2987675" y="2133600"/>
              <a:ext cx="2663825" cy="1584325"/>
            </a:xfrm>
            <a:custGeom>
              <a:avLst/>
              <a:gdLst/>
              <a:ahLst/>
              <a:cxnLst/>
              <a:rect l="l" t="t" r="r" b="b"/>
              <a:pathLst>
                <a:path w="2663825" h="1584325">
                  <a:moveTo>
                    <a:pt x="2592451" y="0"/>
                  </a:moveTo>
                  <a:lnTo>
                    <a:pt x="0" y="1584325"/>
                  </a:lnTo>
                </a:path>
                <a:path w="2663825" h="1584325">
                  <a:moveTo>
                    <a:pt x="288925" y="0"/>
                  </a:moveTo>
                  <a:lnTo>
                    <a:pt x="2663825" y="1584325"/>
                  </a:lnTo>
                </a:path>
              </a:pathLst>
            </a:custGeom>
            <a:ln w="28575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0887" y="4073560"/>
              <a:ext cx="7370445" cy="267970"/>
            </a:xfrm>
            <a:custGeom>
              <a:avLst/>
              <a:gdLst/>
              <a:ahLst/>
              <a:cxnLst/>
              <a:rect l="l" t="t" r="r" b="b"/>
              <a:pathLst>
                <a:path w="7370445" h="267970">
                  <a:moveTo>
                    <a:pt x="7370317" y="0"/>
                  </a:moveTo>
                  <a:lnTo>
                    <a:pt x="0" y="0"/>
                  </a:lnTo>
                  <a:lnTo>
                    <a:pt x="0" y="267722"/>
                  </a:lnTo>
                  <a:lnTo>
                    <a:pt x="7370317" y="267722"/>
                  </a:lnTo>
                  <a:lnTo>
                    <a:pt x="737031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869209" y="4027808"/>
            <a:ext cx="5100955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30" dirty="0">
                <a:latin typeface="Courier New"/>
                <a:cs typeface="Courier New"/>
              </a:rPr>
              <a:t>noClient,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30" dirty="0">
                <a:latin typeface="Courier New"/>
                <a:cs typeface="Courier New"/>
              </a:rPr>
              <a:t>Count(*)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AS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nombreCommandes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0887" y="4341283"/>
            <a:ext cx="7370445" cy="271145"/>
          </a:xfrm>
          <a:custGeom>
            <a:avLst/>
            <a:gdLst/>
            <a:ahLst/>
            <a:cxnLst/>
            <a:rect l="l" t="t" r="r" b="b"/>
            <a:pathLst>
              <a:path w="7370445" h="271145">
                <a:moveTo>
                  <a:pt x="7370317" y="0"/>
                </a:moveTo>
                <a:lnTo>
                  <a:pt x="0" y="0"/>
                </a:lnTo>
                <a:lnTo>
                  <a:pt x="0" y="270555"/>
                </a:lnTo>
                <a:lnTo>
                  <a:pt x="7370317" y="270555"/>
                </a:lnTo>
                <a:lnTo>
                  <a:pt x="737031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8672" y="4027808"/>
            <a:ext cx="848994" cy="5778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75"/>
              </a:spcBef>
            </a:pPr>
            <a:r>
              <a:rPr sz="1850" spc="-35" dirty="0">
                <a:latin typeface="Courier New"/>
                <a:cs typeface="Courier New"/>
              </a:rPr>
              <a:t>SELECT  FROM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69209" y="4295531"/>
            <a:ext cx="112395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35" dirty="0">
                <a:latin typeface="Courier New"/>
                <a:cs typeface="Courier New"/>
              </a:rPr>
              <a:t>Commande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0887" y="4611829"/>
            <a:ext cx="7370445" cy="267970"/>
            <a:chOff x="750887" y="4611829"/>
            <a:chExt cx="7370445" cy="267970"/>
          </a:xfrm>
        </p:grpSpPr>
        <p:sp>
          <p:nvSpPr>
            <p:cNvPr id="31" name="object 31"/>
            <p:cNvSpPr/>
            <p:nvPr/>
          </p:nvSpPr>
          <p:spPr>
            <a:xfrm>
              <a:off x="750887" y="4611839"/>
              <a:ext cx="7370445" cy="267970"/>
            </a:xfrm>
            <a:custGeom>
              <a:avLst/>
              <a:gdLst/>
              <a:ahLst/>
              <a:cxnLst/>
              <a:rect l="l" t="t" r="r" b="b"/>
              <a:pathLst>
                <a:path w="7370445" h="267970">
                  <a:moveTo>
                    <a:pt x="710476" y="0"/>
                  </a:moveTo>
                  <a:lnTo>
                    <a:pt x="0" y="0"/>
                  </a:lnTo>
                  <a:lnTo>
                    <a:pt x="0" y="267716"/>
                  </a:lnTo>
                  <a:lnTo>
                    <a:pt x="710476" y="267716"/>
                  </a:lnTo>
                  <a:lnTo>
                    <a:pt x="710476" y="0"/>
                  </a:lnTo>
                  <a:close/>
                </a:path>
                <a:path w="7370445" h="267970">
                  <a:moveTo>
                    <a:pt x="7370305" y="0"/>
                  </a:moveTo>
                  <a:lnTo>
                    <a:pt x="3229635" y="0"/>
                  </a:lnTo>
                  <a:lnTo>
                    <a:pt x="3229635" y="267716"/>
                  </a:lnTo>
                  <a:lnTo>
                    <a:pt x="7370305" y="267716"/>
                  </a:lnTo>
                  <a:lnTo>
                    <a:pt x="737030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1372" y="4611829"/>
              <a:ext cx="2519680" cy="267970"/>
            </a:xfrm>
            <a:custGeom>
              <a:avLst/>
              <a:gdLst/>
              <a:ahLst/>
              <a:cxnLst/>
              <a:rect l="l" t="t" r="r" b="b"/>
              <a:pathLst>
                <a:path w="2519679" h="267970">
                  <a:moveTo>
                    <a:pt x="2519161" y="0"/>
                  </a:moveTo>
                  <a:lnTo>
                    <a:pt x="0" y="0"/>
                  </a:lnTo>
                  <a:lnTo>
                    <a:pt x="0" y="267722"/>
                  </a:lnTo>
                  <a:lnTo>
                    <a:pt x="2519161" y="267722"/>
                  </a:lnTo>
                  <a:lnTo>
                    <a:pt x="25191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48672" y="4566077"/>
            <a:ext cx="112395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25" dirty="0">
                <a:latin typeface="Courier New"/>
                <a:cs typeface="Courier New"/>
              </a:rPr>
              <a:t>GROUP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35" dirty="0">
                <a:latin typeface="Courier New"/>
                <a:cs typeface="Courier New"/>
              </a:rPr>
              <a:t>BY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69209" y="4566077"/>
            <a:ext cx="1123950" cy="309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-35" dirty="0">
                <a:latin typeface="Courier New"/>
                <a:cs typeface="Courier New"/>
              </a:rPr>
              <a:t>noClient</a:t>
            </a:r>
            <a:endParaRPr sz="1850">
              <a:latin typeface="Courier New"/>
              <a:cs typeface="Courier New"/>
            </a:endParaRPr>
          </a:p>
        </p:txBody>
      </p:sp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46300" y="541338"/>
            <a:ext cx="6997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Pa</a:t>
            </a:r>
            <a:r>
              <a:rPr spc="-110" dirty="0"/>
              <a:t>r</a:t>
            </a:r>
            <a:r>
              <a:rPr spc="10" dirty="0"/>
              <a:t>titio</a:t>
            </a:r>
            <a:r>
              <a:rPr spc="30" dirty="0"/>
              <a:t>n</a:t>
            </a:r>
            <a:r>
              <a:rPr spc="20" dirty="0"/>
              <a:t> </a:t>
            </a:r>
            <a:r>
              <a:rPr spc="-175" dirty="0"/>
              <a:t>d'une</a:t>
            </a:r>
            <a:r>
              <a:rPr spc="45" dirty="0"/>
              <a:t> </a:t>
            </a:r>
            <a:r>
              <a:rPr spc="-150" dirty="0"/>
              <a:t>tabl</a:t>
            </a:r>
            <a:r>
              <a:rPr spc="-200" dirty="0"/>
              <a:t>e</a:t>
            </a:r>
            <a:r>
              <a:rPr spc="45" dirty="0"/>
              <a:t> </a:t>
            </a:r>
            <a:r>
              <a:rPr spc="-605" dirty="0"/>
              <a:t>a</a:t>
            </a:r>
            <a:r>
              <a:rPr spc="-305" dirty="0"/>
              <a:t>v</a:t>
            </a:r>
            <a:r>
              <a:rPr spc="-250" dirty="0"/>
              <a:t>ec</a:t>
            </a:r>
            <a:r>
              <a:rPr spc="45" dirty="0"/>
              <a:t> </a:t>
            </a:r>
            <a:r>
              <a:rPr spc="-140" dirty="0"/>
              <a:t>G</a:t>
            </a:r>
            <a:r>
              <a:rPr spc="-650" dirty="0"/>
              <a:t>R</a:t>
            </a:r>
            <a:r>
              <a:rPr spc="-165" dirty="0"/>
              <a:t>OU</a:t>
            </a:r>
            <a:r>
              <a:rPr spc="-140" dirty="0"/>
              <a:t>P</a:t>
            </a:r>
            <a:r>
              <a:rPr spc="40" dirty="0"/>
              <a:t> </a:t>
            </a:r>
            <a:r>
              <a:rPr spc="-300" dirty="0"/>
              <a:t>BY</a:t>
            </a:r>
          </a:p>
        </p:txBody>
      </p:sp>
      <p:sp>
        <p:nvSpPr>
          <p:cNvPr id="16" name="object 16"/>
          <p:cNvSpPr/>
          <p:nvPr/>
        </p:nvSpPr>
        <p:spPr>
          <a:xfrm>
            <a:off x="755650" y="3422715"/>
            <a:ext cx="7696834" cy="194945"/>
          </a:xfrm>
          <a:custGeom>
            <a:avLst/>
            <a:gdLst/>
            <a:ahLst/>
            <a:cxnLst/>
            <a:rect l="l" t="t" r="r" b="b"/>
            <a:pathLst>
              <a:path w="7696834" h="194945">
                <a:moveTo>
                  <a:pt x="7696572" y="0"/>
                </a:moveTo>
                <a:lnTo>
                  <a:pt x="0" y="0"/>
                </a:lnTo>
                <a:lnTo>
                  <a:pt x="0" y="194393"/>
                </a:lnTo>
                <a:lnTo>
                  <a:pt x="7696572" y="194393"/>
                </a:lnTo>
                <a:lnTo>
                  <a:pt x="769657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9811" y="3380836"/>
            <a:ext cx="61722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35" dirty="0">
                <a:latin typeface="Courier New"/>
                <a:cs typeface="Courier New"/>
              </a:rPr>
              <a:t>SELECT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5650" y="3617108"/>
            <a:ext cx="7696834" cy="194945"/>
          </a:xfrm>
          <a:custGeom>
            <a:avLst/>
            <a:gdLst/>
            <a:ahLst/>
            <a:cxnLst/>
            <a:rect l="l" t="t" r="r" b="b"/>
            <a:pathLst>
              <a:path w="7696834" h="194945">
                <a:moveTo>
                  <a:pt x="7696572" y="0"/>
                </a:moveTo>
                <a:lnTo>
                  <a:pt x="0" y="0"/>
                </a:lnTo>
                <a:lnTo>
                  <a:pt x="0" y="194393"/>
                </a:lnTo>
                <a:lnTo>
                  <a:pt x="7696572" y="194393"/>
                </a:lnTo>
                <a:lnTo>
                  <a:pt x="769657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43430" y="3380836"/>
            <a:ext cx="5692775" cy="42862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49530">
              <a:lnSpc>
                <a:spcPts val="1530"/>
              </a:lnSpc>
              <a:spcBef>
                <a:spcPts val="244"/>
              </a:spcBef>
            </a:pPr>
            <a:r>
              <a:rPr sz="1350" spc="-30" dirty="0">
                <a:latin typeface="Courier New"/>
                <a:cs typeface="Courier New"/>
              </a:rPr>
              <a:t>noCommande,</a:t>
            </a:r>
            <a:r>
              <a:rPr sz="1350" spc="-110" dirty="0">
                <a:latin typeface="Courier New"/>
                <a:cs typeface="Courier New"/>
              </a:rPr>
              <a:t> </a:t>
            </a:r>
            <a:r>
              <a:rPr sz="1350" spc="-30" dirty="0">
                <a:latin typeface="Courier New"/>
                <a:cs typeface="Courier New"/>
              </a:rPr>
              <a:t>noArticle,</a:t>
            </a:r>
            <a:r>
              <a:rPr sz="1350" spc="-105" dirty="0">
                <a:latin typeface="Courier New"/>
                <a:cs typeface="Courier New"/>
              </a:rPr>
              <a:t> </a:t>
            </a:r>
            <a:r>
              <a:rPr sz="1350" spc="-35" dirty="0">
                <a:latin typeface="Courier New"/>
                <a:cs typeface="Courier New"/>
              </a:rPr>
              <a:t>SUM(quantitéLivrée)</a:t>
            </a:r>
            <a:r>
              <a:rPr sz="1350" spc="-105" dirty="0">
                <a:latin typeface="Courier New"/>
                <a:cs typeface="Courier New"/>
              </a:rPr>
              <a:t> </a:t>
            </a:r>
            <a:r>
              <a:rPr sz="1350" spc="-5" dirty="0">
                <a:latin typeface="Courier New"/>
                <a:cs typeface="Courier New"/>
              </a:rPr>
              <a:t>AS</a:t>
            </a:r>
            <a:r>
              <a:rPr sz="1350" spc="-110" dirty="0">
                <a:latin typeface="Courier New"/>
                <a:cs typeface="Courier New"/>
              </a:rPr>
              <a:t> </a:t>
            </a:r>
            <a:r>
              <a:rPr sz="1350" spc="-35" dirty="0">
                <a:latin typeface="Courier New"/>
                <a:cs typeface="Courier New"/>
              </a:rPr>
              <a:t>totalLivré, </a:t>
            </a:r>
            <a:r>
              <a:rPr sz="1350" spc="-795" dirty="0">
                <a:latin typeface="Courier New"/>
                <a:cs typeface="Courier New"/>
              </a:rPr>
              <a:t> </a:t>
            </a:r>
            <a:r>
              <a:rPr sz="1350" spc="-30" dirty="0">
                <a:latin typeface="Courier New"/>
                <a:cs typeface="Courier New"/>
              </a:rPr>
              <a:t>COUNT(*)AS</a:t>
            </a:r>
            <a:r>
              <a:rPr sz="1350" spc="-100" dirty="0">
                <a:latin typeface="Courier New"/>
                <a:cs typeface="Courier New"/>
              </a:rPr>
              <a:t> </a:t>
            </a:r>
            <a:r>
              <a:rPr sz="1350" spc="-40" dirty="0">
                <a:latin typeface="Courier New"/>
                <a:cs typeface="Courier New"/>
              </a:rPr>
              <a:t>nombreLivraisons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5650" y="3815605"/>
            <a:ext cx="7696834" cy="194945"/>
          </a:xfrm>
          <a:custGeom>
            <a:avLst/>
            <a:gdLst/>
            <a:ahLst/>
            <a:cxnLst/>
            <a:rect l="l" t="t" r="r" b="b"/>
            <a:pathLst>
              <a:path w="7696834" h="194945">
                <a:moveTo>
                  <a:pt x="7696572" y="0"/>
                </a:moveTo>
                <a:lnTo>
                  <a:pt x="0" y="0"/>
                </a:lnTo>
                <a:lnTo>
                  <a:pt x="0" y="194393"/>
                </a:lnTo>
                <a:lnTo>
                  <a:pt x="7696572" y="194393"/>
                </a:lnTo>
                <a:lnTo>
                  <a:pt x="7696572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59811" y="3773726"/>
            <a:ext cx="42037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35" dirty="0">
                <a:latin typeface="Courier New"/>
                <a:cs typeface="Courier New"/>
              </a:rPr>
              <a:t>FROM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93123" y="3773726"/>
            <a:ext cx="150495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35" dirty="0">
                <a:latin typeface="Courier New"/>
                <a:cs typeface="Courier New"/>
              </a:rPr>
              <a:t>DétailLivraison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5650" y="4009986"/>
            <a:ext cx="7696834" cy="194945"/>
          </a:xfrm>
          <a:custGeom>
            <a:avLst/>
            <a:gdLst/>
            <a:ahLst/>
            <a:cxnLst/>
            <a:rect l="l" t="t" r="r" b="b"/>
            <a:pathLst>
              <a:path w="7696834" h="194945">
                <a:moveTo>
                  <a:pt x="1850161" y="0"/>
                </a:moveTo>
                <a:lnTo>
                  <a:pt x="0" y="0"/>
                </a:lnTo>
                <a:lnTo>
                  <a:pt x="0" y="194398"/>
                </a:lnTo>
                <a:lnTo>
                  <a:pt x="1850161" y="194398"/>
                </a:lnTo>
                <a:lnTo>
                  <a:pt x="1850161" y="0"/>
                </a:lnTo>
                <a:close/>
              </a:path>
              <a:path w="7696834" h="194945">
                <a:moveTo>
                  <a:pt x="7696568" y="0"/>
                </a:moveTo>
                <a:lnTo>
                  <a:pt x="3922331" y="0"/>
                </a:lnTo>
                <a:lnTo>
                  <a:pt x="3922331" y="194398"/>
                </a:lnTo>
                <a:lnTo>
                  <a:pt x="7696568" y="194398"/>
                </a:lnTo>
                <a:lnTo>
                  <a:pt x="7696568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59811" y="3968108"/>
            <a:ext cx="81470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25" dirty="0">
                <a:latin typeface="Courier New"/>
                <a:cs typeface="Courier New"/>
              </a:rPr>
              <a:t>GROUP</a:t>
            </a:r>
            <a:r>
              <a:rPr sz="1350" spc="-175" dirty="0">
                <a:latin typeface="Courier New"/>
                <a:cs typeface="Courier New"/>
              </a:rPr>
              <a:t> </a:t>
            </a:r>
            <a:r>
              <a:rPr sz="1350" spc="-35" dirty="0">
                <a:latin typeface="Courier New"/>
                <a:cs typeface="Courier New"/>
              </a:rPr>
              <a:t>BY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05823" y="4009983"/>
            <a:ext cx="2072639" cy="194945"/>
          </a:xfrm>
          <a:custGeom>
            <a:avLst/>
            <a:gdLst/>
            <a:ahLst/>
            <a:cxnLst/>
            <a:rect l="l" t="t" r="r" b="b"/>
            <a:pathLst>
              <a:path w="2072639" h="194945">
                <a:moveTo>
                  <a:pt x="2072167" y="0"/>
                </a:moveTo>
                <a:lnTo>
                  <a:pt x="0" y="0"/>
                </a:lnTo>
                <a:lnTo>
                  <a:pt x="0" y="194393"/>
                </a:lnTo>
                <a:lnTo>
                  <a:pt x="2072167" y="194393"/>
                </a:lnTo>
                <a:lnTo>
                  <a:pt x="207216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93123" y="3968108"/>
            <a:ext cx="209677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-30" dirty="0">
                <a:latin typeface="Courier New"/>
                <a:cs typeface="Courier New"/>
              </a:rPr>
              <a:t>noCommande,</a:t>
            </a:r>
            <a:r>
              <a:rPr sz="1350" spc="-175" dirty="0">
                <a:latin typeface="Courier New"/>
                <a:cs typeface="Courier New"/>
              </a:rPr>
              <a:t> </a:t>
            </a:r>
            <a:r>
              <a:rPr sz="1350" spc="-35" dirty="0">
                <a:latin typeface="Courier New"/>
                <a:cs typeface="Courier New"/>
              </a:rPr>
              <a:t>noArticle</a:t>
            </a:r>
            <a:endParaRPr sz="1350">
              <a:latin typeface="Courier New"/>
              <a:cs typeface="Courier New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573651" y="4652952"/>
          <a:ext cx="3971923" cy="1817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443"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b="1" spc="-10" dirty="0">
                          <a:latin typeface="Times New Roman"/>
                          <a:cs typeface="Times New Roman"/>
                        </a:rPr>
                        <a:t>noCommande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b="1" spc="-35" dirty="0">
                          <a:latin typeface="Times New Roman"/>
                          <a:cs typeface="Times New Roman"/>
                        </a:rPr>
                        <a:t>noArticle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b="1" spc="-40" dirty="0">
                          <a:latin typeface="Times New Roman"/>
                          <a:cs typeface="Times New Roman"/>
                        </a:rPr>
                        <a:t>totalLivré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0"/>
                        </a:lnSpc>
                      </a:pPr>
                      <a:r>
                        <a:rPr sz="1250" b="1" spc="-30" dirty="0">
                          <a:latin typeface="Times New Roman"/>
                          <a:cs typeface="Times New Roman"/>
                        </a:rPr>
                        <a:t>nombreLivraisons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42"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spc="-4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spc="-45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95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309"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spc="-4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70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0"/>
                        </a:lnSpc>
                      </a:pPr>
                      <a:r>
                        <a:rPr sz="12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56"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90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55"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34"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577"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34"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420"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11187" y="4348213"/>
          <a:ext cx="3717924" cy="2183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9818">
                <a:tc gridSpan="4">
                  <a:txBody>
                    <a:bodyPr/>
                    <a:lstStyle/>
                    <a:p>
                      <a:pPr marL="1153795">
                        <a:lnSpc>
                          <a:spcPts val="1410"/>
                        </a:lnSpc>
                      </a:pPr>
                      <a:r>
                        <a:rPr sz="1250" b="1" spc="-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50" b="1" spc="-3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50" b="1" spc="-2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50" b="1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250" b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5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i="1" spc="-3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300" b="1" i="1" spc="-40" dirty="0">
                          <a:latin typeface="Times New Roman"/>
                          <a:cs typeface="Times New Roman"/>
                        </a:rPr>
                        <a:t>é</a:t>
                      </a:r>
                      <a:r>
                        <a:rPr sz="1300" b="1" i="1" spc="-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300" b="1" i="1" spc="-30" dirty="0">
                          <a:latin typeface="Times New Roman"/>
                          <a:cs typeface="Times New Roman"/>
                        </a:rPr>
                        <a:t>ail</a:t>
                      </a:r>
                      <a:r>
                        <a:rPr sz="1300" b="1" i="1" spc="-2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300" b="1" i="1" spc="-3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300" b="1" i="1" spc="-2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300" b="1" i="1" spc="-3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300" b="1" i="1" spc="-30" dirty="0">
                          <a:latin typeface="Times New Roman"/>
                          <a:cs typeface="Times New Roman"/>
                        </a:rPr>
                        <a:t>ai</a:t>
                      </a:r>
                      <a:r>
                        <a:rPr sz="1300" b="1" i="1" spc="-2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300" b="1" i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300" b="1" i="1" dirty="0">
                          <a:latin typeface="Times New Roman"/>
                          <a:cs typeface="Times New Roman"/>
                        </a:rPr>
                        <a:t>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50">
                <a:tc>
                  <a:txBody>
                    <a:bodyPr/>
                    <a:lstStyle/>
                    <a:p>
                      <a:pPr marL="47625">
                        <a:lnSpc>
                          <a:spcPts val="1375"/>
                        </a:lnSpc>
                      </a:pPr>
                      <a:r>
                        <a:rPr sz="1250" b="1" spc="-40" dirty="0">
                          <a:latin typeface="Times New Roman"/>
                          <a:cs typeface="Times New Roman"/>
                        </a:rPr>
                        <a:t>noLivraison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b="1" spc="-20" dirty="0">
                          <a:latin typeface="Times New Roman"/>
                          <a:cs typeface="Times New Roman"/>
                        </a:rPr>
                        <a:t>noCommande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b="1" spc="-45" dirty="0">
                          <a:latin typeface="Times New Roman"/>
                          <a:cs typeface="Times New Roman"/>
                        </a:rPr>
                        <a:t>noArticle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b="1" spc="-40" dirty="0">
                          <a:latin typeface="Times New Roman"/>
                          <a:cs typeface="Times New Roman"/>
                        </a:rPr>
                        <a:t>quantitéLivrée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50">
                <a:tc>
                  <a:txBody>
                    <a:bodyPr/>
                    <a:lstStyle/>
                    <a:p>
                      <a:pPr marL="47625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spc="-8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50">
                <a:tc>
                  <a:txBody>
                    <a:bodyPr/>
                    <a:lstStyle/>
                    <a:p>
                      <a:pPr marL="47625">
                        <a:lnSpc>
                          <a:spcPts val="137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spc="-8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pPr marL="47625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spc="-8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70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861">
                <a:tc>
                  <a:txBody>
                    <a:bodyPr/>
                    <a:lstStyle/>
                    <a:p>
                      <a:pPr marL="47625">
                        <a:lnSpc>
                          <a:spcPts val="137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marL="47625">
                        <a:lnSpc>
                          <a:spcPts val="139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9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95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9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03">
                <a:tc>
                  <a:txBody>
                    <a:bodyPr/>
                    <a:lstStyle/>
                    <a:p>
                      <a:pPr marL="47625">
                        <a:lnSpc>
                          <a:spcPts val="137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871">
                <a:tc>
                  <a:txBody>
                    <a:bodyPr/>
                    <a:lstStyle/>
                    <a:p>
                      <a:pPr marL="47625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103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90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03">
                <a:tc>
                  <a:txBody>
                    <a:bodyPr/>
                    <a:lstStyle/>
                    <a:p>
                      <a:pPr marL="47625">
                        <a:lnSpc>
                          <a:spcPts val="137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375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874">
                <a:tc>
                  <a:txBody>
                    <a:bodyPr/>
                    <a:lstStyle/>
                    <a:p>
                      <a:pPr marL="47625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105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spc="-80" dirty="0">
                          <a:latin typeface="Times New Roman"/>
                          <a:cs typeface="Times New Roman"/>
                        </a:rPr>
                        <a:t>70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400"/>
                        </a:lnSpc>
                      </a:pPr>
                      <a:r>
                        <a:rPr sz="12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1767839" y="1961388"/>
            <a:ext cx="7094220" cy="3157220"/>
            <a:chOff x="1767839" y="1961388"/>
            <a:chExt cx="7094220" cy="3157220"/>
          </a:xfrm>
        </p:grpSpPr>
        <p:sp>
          <p:nvSpPr>
            <p:cNvPr id="30" name="object 30"/>
            <p:cNvSpPr/>
            <p:nvPr/>
          </p:nvSpPr>
          <p:spPr>
            <a:xfrm>
              <a:off x="4356100" y="4724400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0" y="0"/>
                  </a:moveTo>
                  <a:lnTo>
                    <a:pt x="44487" y="2496"/>
                  </a:lnTo>
                  <a:lnTo>
                    <a:pt x="80819" y="9302"/>
                  </a:lnTo>
                  <a:lnTo>
                    <a:pt x="105316" y="19395"/>
                  </a:lnTo>
                  <a:lnTo>
                    <a:pt x="114300" y="31750"/>
                  </a:lnTo>
                  <a:lnTo>
                    <a:pt x="114300" y="158750"/>
                  </a:lnTo>
                  <a:lnTo>
                    <a:pt x="123283" y="171104"/>
                  </a:lnTo>
                  <a:lnTo>
                    <a:pt x="147780" y="181197"/>
                  </a:lnTo>
                  <a:lnTo>
                    <a:pt x="184112" y="188003"/>
                  </a:lnTo>
                  <a:lnTo>
                    <a:pt x="228600" y="190500"/>
                  </a:lnTo>
                  <a:lnTo>
                    <a:pt x="184112" y="192996"/>
                  </a:lnTo>
                  <a:lnTo>
                    <a:pt x="147780" y="199802"/>
                  </a:lnTo>
                  <a:lnTo>
                    <a:pt x="123283" y="209895"/>
                  </a:lnTo>
                  <a:lnTo>
                    <a:pt x="114300" y="222250"/>
                  </a:lnTo>
                  <a:lnTo>
                    <a:pt x="114300" y="349250"/>
                  </a:lnTo>
                  <a:lnTo>
                    <a:pt x="105316" y="361604"/>
                  </a:lnTo>
                  <a:lnTo>
                    <a:pt x="80819" y="371697"/>
                  </a:lnTo>
                  <a:lnTo>
                    <a:pt x="44487" y="378503"/>
                  </a:lnTo>
                  <a:lnTo>
                    <a:pt x="0" y="3810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39" y="1961388"/>
              <a:ext cx="438912" cy="43281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107" y="1972056"/>
              <a:ext cx="2226564" cy="4221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9247" y="1972056"/>
              <a:ext cx="1763268" cy="4221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9719" y="1972056"/>
              <a:ext cx="3482339" cy="4221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107" y="2276856"/>
              <a:ext cx="1158240" cy="4221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503" y="2276856"/>
              <a:ext cx="3113532" cy="4221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8611" y="2276856"/>
              <a:ext cx="1677924" cy="4221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9168" y="2276856"/>
              <a:ext cx="551687" cy="422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5011" y="2276856"/>
              <a:ext cx="1179576" cy="4221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0163" y="2276856"/>
              <a:ext cx="678179" cy="4221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07" y="2581656"/>
              <a:ext cx="4270248" cy="42214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931" y="2581656"/>
              <a:ext cx="1248156" cy="4221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6768" y="2581656"/>
              <a:ext cx="1379220" cy="42214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596897" y="1333743"/>
            <a:ext cx="7024370" cy="164147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13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 err="1">
                <a:latin typeface="Microsoft Sans Serif"/>
                <a:cs typeface="Microsoft Sans Serif"/>
              </a:rPr>
              <a:t>Exemple</a:t>
            </a:r>
            <a:endParaRPr sz="32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5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Pour </a:t>
            </a:r>
            <a:r>
              <a:rPr sz="2000" spc="-140" dirty="0" err="1">
                <a:latin typeface="Microsoft Sans Serif"/>
                <a:cs typeface="Microsoft Sans Serif"/>
              </a:rPr>
              <a:t>chacune</a:t>
            </a:r>
            <a:r>
              <a:rPr sz="2000" spc="-14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 </a:t>
            </a:r>
            <a:r>
              <a:rPr sz="2000" i="1" spc="-195" dirty="0" err="1">
                <a:latin typeface="Trebuchet MS"/>
                <a:cs typeface="Trebuchet MS"/>
              </a:rPr>
              <a:t>détailsLivraison</a:t>
            </a:r>
            <a:r>
              <a:rPr sz="2000" i="1" spc="-195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(pour </a:t>
            </a:r>
            <a:r>
              <a:rPr sz="2000" spc="-120" dirty="0" err="1">
                <a:latin typeface="Microsoft Sans Serif"/>
                <a:cs typeface="Microsoft Sans Serif"/>
              </a:rPr>
              <a:t>lesquelles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au </a:t>
            </a:r>
            <a:r>
              <a:rPr sz="2000" spc="-100" dirty="0" err="1">
                <a:latin typeface="Microsoft Sans Serif"/>
                <a:cs typeface="Microsoft Sans Serif"/>
              </a:rPr>
              <a:t>moins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125" dirty="0" err="1">
                <a:latin typeface="Microsoft Sans Serif"/>
                <a:cs typeface="Microsoft Sans Serif"/>
              </a:rPr>
              <a:t>une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i="1" spc="-190" dirty="0">
                <a:latin typeface="Trebuchet MS"/>
                <a:cs typeface="Trebuchet MS"/>
              </a:rPr>
              <a:t>Livraison </a:t>
            </a:r>
            <a:r>
              <a:rPr sz="2000" spc="-260" dirty="0">
                <a:latin typeface="Microsoft Sans Serif"/>
                <a:cs typeface="Microsoft Sans Serif"/>
              </a:rPr>
              <a:t>a</a:t>
            </a:r>
            <a:r>
              <a:rPr sz="2000" spc="-254" dirty="0">
                <a:latin typeface="Microsoft Sans Serif"/>
                <a:cs typeface="Microsoft Sans Serif"/>
              </a:rPr>
              <a:t> </a:t>
            </a:r>
            <a:r>
              <a:rPr sz="2000" spc="-65" dirty="0" err="1">
                <a:latin typeface="Microsoft Sans Serif"/>
                <a:cs typeface="Microsoft Sans Serif"/>
              </a:rPr>
              <a:t>été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90" dirty="0" err="1">
                <a:latin typeface="Microsoft Sans Serif"/>
                <a:cs typeface="Microsoft Sans Serif"/>
              </a:rPr>
              <a:t>effectuée</a:t>
            </a:r>
            <a:r>
              <a:rPr sz="2000" spc="-90" dirty="0">
                <a:latin typeface="Microsoft Sans Serif"/>
                <a:cs typeface="Microsoft Sans Serif"/>
              </a:rPr>
              <a:t>), </a:t>
            </a:r>
            <a:r>
              <a:rPr sz="2000" spc="-120" dirty="0" err="1">
                <a:latin typeface="Microsoft Sans Serif"/>
                <a:cs typeface="Microsoft Sans Serif"/>
              </a:rPr>
              <a:t>affichez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 </a:t>
            </a:r>
            <a:r>
              <a:rPr sz="2000" i="1" spc="-165" dirty="0" err="1">
                <a:latin typeface="Trebuchet MS"/>
                <a:cs typeface="Trebuchet MS"/>
              </a:rPr>
              <a:t>noCommande</a:t>
            </a:r>
            <a:r>
              <a:rPr sz="2000" i="1" spc="-16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 </a:t>
            </a:r>
            <a:r>
              <a:rPr sz="2000" i="1" spc="-190" dirty="0" err="1">
                <a:latin typeface="Trebuchet MS"/>
                <a:cs typeface="Trebuchet MS"/>
              </a:rPr>
              <a:t>noArticle</a:t>
            </a:r>
            <a:r>
              <a:rPr sz="2000" spc="-190" dirty="0">
                <a:latin typeface="Microsoft Sans Serif"/>
                <a:cs typeface="Microsoft Sans Serif"/>
              </a:rPr>
              <a:t>, </a:t>
            </a:r>
            <a:r>
              <a:rPr sz="2000" spc="-145" dirty="0">
                <a:latin typeface="Microsoft Sans Serif"/>
                <a:cs typeface="Microsoft Sans Serif"/>
              </a:rPr>
              <a:t>la </a:t>
            </a:r>
            <a:r>
              <a:rPr sz="2000" spc="-140" dirty="0">
                <a:latin typeface="Microsoft Sans Serif"/>
                <a:cs typeface="Microsoft Sans Serif"/>
              </a:rPr>
              <a:t> </a:t>
            </a:r>
            <a:r>
              <a:rPr sz="2000" spc="-70" dirty="0" err="1">
                <a:latin typeface="Microsoft Sans Serif"/>
                <a:cs typeface="Microsoft Sans Serif"/>
              </a:rPr>
              <a:t>quantité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 err="1">
                <a:latin typeface="Microsoft Sans Serif"/>
                <a:cs typeface="Microsoft Sans Serif"/>
              </a:rPr>
              <a:t>totale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60" dirty="0" err="1">
                <a:latin typeface="Microsoft Sans Serif"/>
                <a:cs typeface="Microsoft Sans Serif"/>
              </a:rPr>
              <a:t>livrée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70" dirty="0" err="1">
                <a:latin typeface="Microsoft Sans Serif"/>
                <a:cs typeface="Microsoft Sans Serif"/>
              </a:rPr>
              <a:t>nombre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i="1" spc="-180" dirty="0">
                <a:latin typeface="Trebuchet MS"/>
                <a:cs typeface="Trebuchet MS"/>
              </a:rPr>
              <a:t>Livraisons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spc="-110" dirty="0" err="1">
                <a:latin typeface="Microsoft Sans Serif"/>
                <a:cs typeface="Microsoft Sans Serif"/>
              </a:rPr>
              <a:t>effectuées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43400" y="5145023"/>
            <a:ext cx="241300" cy="241426"/>
          </a:xfrm>
          <a:prstGeom prst="rect">
            <a:avLst/>
          </a:prstGeom>
        </p:spPr>
      </p:pic>
      <p:pic>
        <p:nvPicPr>
          <p:cNvPr id="46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8" name="Picture 6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381000"/>
            <a:ext cx="36766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0" dirty="0"/>
              <a:t>Cla</a:t>
            </a:r>
            <a:r>
              <a:rPr sz="4300" spc="-260" dirty="0"/>
              <a:t>u</a:t>
            </a:r>
            <a:r>
              <a:rPr sz="4300" spc="-415" dirty="0"/>
              <a:t>se</a:t>
            </a:r>
            <a:r>
              <a:rPr sz="4300" spc="50" dirty="0"/>
              <a:t> </a:t>
            </a:r>
            <a:r>
              <a:rPr sz="4300" spc="25" dirty="0"/>
              <a:t>H</a:t>
            </a:r>
            <a:r>
              <a:rPr sz="4300" spc="-345" dirty="0"/>
              <a:t>A</a:t>
            </a:r>
            <a:r>
              <a:rPr sz="4300" spc="-80" dirty="0"/>
              <a:t>VING</a:t>
            </a:r>
            <a:endParaRPr sz="4300" dirty="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154023" y="3730623"/>
          <a:ext cx="3435985" cy="1521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1">
                <a:tc>
                  <a:txBody>
                    <a:bodyPr/>
                    <a:lstStyle/>
                    <a:p>
                      <a:pPr marL="67945">
                        <a:lnSpc>
                          <a:spcPts val="2140"/>
                        </a:lnSpc>
                      </a:pPr>
                      <a:r>
                        <a:rPr sz="1900" b="1" spc="-40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140"/>
                        </a:lnSpc>
                      </a:pPr>
                      <a:r>
                        <a:rPr sz="1900" b="1" spc="-40" dirty="0">
                          <a:latin typeface="Times New Roman"/>
                          <a:cs typeface="Times New Roman"/>
                        </a:rPr>
                        <a:t>nombreCommandes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4">
                <a:tc>
                  <a:txBody>
                    <a:bodyPr/>
                    <a:lstStyle/>
                    <a:p>
                      <a:pPr marL="67945">
                        <a:lnSpc>
                          <a:spcPts val="2140"/>
                        </a:lnSpc>
                      </a:pPr>
                      <a:r>
                        <a:rPr sz="1900" spc="-12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140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11">
                <a:tc>
                  <a:txBody>
                    <a:bodyPr/>
                    <a:lstStyle/>
                    <a:p>
                      <a:pPr marL="67945">
                        <a:lnSpc>
                          <a:spcPts val="2140"/>
                        </a:lnSpc>
                      </a:pPr>
                      <a:r>
                        <a:rPr sz="1900" spc="-120" dirty="0">
                          <a:latin typeface="Times New Roman"/>
                          <a:cs typeface="Times New Roman"/>
                        </a:rPr>
                        <a:t>20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140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89">
                <a:tc>
                  <a:txBody>
                    <a:bodyPr/>
                    <a:lstStyle/>
                    <a:p>
                      <a:pPr marL="67945">
                        <a:lnSpc>
                          <a:spcPts val="2140"/>
                        </a:lnSpc>
                      </a:pPr>
                      <a:r>
                        <a:rPr sz="1900" spc="-120" dirty="0">
                          <a:latin typeface="Times New Roman"/>
                          <a:cs typeface="Times New Roman"/>
                        </a:rPr>
                        <a:t>30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140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58">
                <a:tc>
                  <a:txBody>
                    <a:bodyPr/>
                    <a:lstStyle/>
                    <a:p>
                      <a:pPr marL="67945">
                        <a:lnSpc>
                          <a:spcPts val="2140"/>
                        </a:lnSpc>
                      </a:pPr>
                      <a:r>
                        <a:rPr sz="1900" spc="-120" dirty="0">
                          <a:latin typeface="Times New Roman"/>
                          <a:cs typeface="Times New Roman"/>
                        </a:rPr>
                        <a:t>40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2140"/>
                        </a:lnSpc>
                      </a:pPr>
                      <a:r>
                        <a:rPr sz="19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596897" y="1375343"/>
            <a:ext cx="7000875" cy="186626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nombre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i="1" spc="-155" dirty="0">
                <a:latin typeface="Trebuchet MS"/>
                <a:cs typeface="Trebuchet MS"/>
              </a:rPr>
              <a:t>Commandes</a:t>
            </a:r>
            <a:r>
              <a:rPr sz="2000" i="1" spc="-7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chaque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210" dirty="0">
                <a:latin typeface="Trebuchet MS"/>
                <a:cs typeface="Trebuchet MS"/>
              </a:rPr>
              <a:t>Client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qui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a</a:t>
            </a:r>
            <a:r>
              <a:rPr sz="2000" spc="-245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passé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deux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i="1" spc="-145" dirty="0">
                <a:latin typeface="Trebuchet MS"/>
                <a:cs typeface="Trebuchet MS"/>
              </a:rPr>
              <a:t>Com</a:t>
            </a:r>
            <a:r>
              <a:rPr sz="2000" i="1" spc="-180" dirty="0">
                <a:latin typeface="Trebuchet MS"/>
                <a:cs typeface="Trebuchet MS"/>
              </a:rPr>
              <a:t>m</a:t>
            </a:r>
            <a:r>
              <a:rPr sz="2000" i="1" spc="-135" dirty="0">
                <a:latin typeface="Trebuchet MS"/>
                <a:cs typeface="Trebuchet MS"/>
              </a:rPr>
              <a:t>a</a:t>
            </a:r>
            <a:r>
              <a:rPr sz="2000" i="1" spc="-145" dirty="0">
                <a:latin typeface="Trebuchet MS"/>
                <a:cs typeface="Trebuchet MS"/>
              </a:rPr>
              <a:t>n</a:t>
            </a:r>
            <a:r>
              <a:rPr sz="2000" i="1" spc="-195" dirty="0">
                <a:latin typeface="Trebuchet MS"/>
                <a:cs typeface="Trebuchet MS"/>
              </a:rPr>
              <a:t>de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</a:t>
            </a:r>
            <a:r>
              <a:rPr sz="2000" spc="-30" dirty="0">
                <a:latin typeface="Microsoft Sans Serif"/>
                <a:cs typeface="Microsoft Sans Serif"/>
              </a:rPr>
              <a:t>l</a:t>
            </a:r>
            <a:r>
              <a:rPr sz="2000" spc="-170" dirty="0">
                <a:latin typeface="Microsoft Sans Serif"/>
                <a:cs typeface="Microsoft Sans Serif"/>
              </a:rPr>
              <a:t>us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 dirty="0">
              <a:latin typeface="Microsoft Sans Serif"/>
              <a:cs typeface="Microsoft Sans Serif"/>
            </a:endParaRPr>
          </a:p>
          <a:p>
            <a:pPr marL="118745">
              <a:lnSpc>
                <a:spcPct val="100000"/>
              </a:lnSpc>
            </a:pPr>
            <a:r>
              <a:rPr sz="1500" b="1" spc="-15" dirty="0">
                <a:latin typeface="Times New Roman"/>
                <a:cs typeface="Times New Roman"/>
              </a:rPr>
              <a:t>Table</a:t>
            </a:r>
            <a:r>
              <a:rPr sz="1500" b="1" spc="-80" dirty="0">
                <a:latin typeface="Times New Roman"/>
                <a:cs typeface="Times New Roman"/>
              </a:rPr>
              <a:t> </a:t>
            </a:r>
            <a:r>
              <a:rPr sz="1600" b="1" i="1" spc="-30" dirty="0">
                <a:latin typeface="Times New Roman"/>
                <a:cs typeface="Times New Roman"/>
              </a:rPr>
              <a:t>Commande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1187" y="2997263"/>
            <a:ext cx="3644265" cy="245110"/>
          </a:xfrm>
          <a:custGeom>
            <a:avLst/>
            <a:gdLst/>
            <a:ahLst/>
            <a:cxnLst/>
            <a:rect l="l" t="t" r="r" b="b"/>
            <a:pathLst>
              <a:path w="3644265" h="245110">
                <a:moveTo>
                  <a:pt x="3644150" y="0"/>
                </a:moveTo>
                <a:lnTo>
                  <a:pt x="3620846" y="0"/>
                </a:lnTo>
                <a:lnTo>
                  <a:pt x="23329" y="0"/>
                </a:lnTo>
                <a:lnTo>
                  <a:pt x="0" y="0"/>
                </a:lnTo>
                <a:lnTo>
                  <a:pt x="0" y="23215"/>
                </a:lnTo>
                <a:lnTo>
                  <a:pt x="0" y="244703"/>
                </a:lnTo>
                <a:lnTo>
                  <a:pt x="23329" y="244703"/>
                </a:lnTo>
                <a:lnTo>
                  <a:pt x="23329" y="23253"/>
                </a:lnTo>
                <a:lnTo>
                  <a:pt x="3620820" y="23253"/>
                </a:lnTo>
                <a:lnTo>
                  <a:pt x="3620820" y="244703"/>
                </a:lnTo>
                <a:lnTo>
                  <a:pt x="3644150" y="244703"/>
                </a:lnTo>
                <a:lnTo>
                  <a:pt x="3644150" y="23253"/>
                </a:lnTo>
                <a:lnTo>
                  <a:pt x="364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8490" y="3225767"/>
            <a:ext cx="11626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10" dirty="0">
                <a:latin typeface="Times New Roman"/>
                <a:cs typeface="Times New Roman"/>
              </a:rPr>
              <a:t>noCommande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1187" y="3242030"/>
            <a:ext cx="3640454" cy="245110"/>
          </a:xfrm>
          <a:custGeom>
            <a:avLst/>
            <a:gdLst/>
            <a:ahLst/>
            <a:cxnLst/>
            <a:rect l="l" t="t" r="r" b="b"/>
            <a:pathLst>
              <a:path w="3640454" h="245110">
                <a:moveTo>
                  <a:pt x="2838805" y="0"/>
                </a:moveTo>
                <a:lnTo>
                  <a:pt x="2838805" y="0"/>
                </a:lnTo>
                <a:lnTo>
                  <a:pt x="0" y="0"/>
                </a:lnTo>
                <a:lnTo>
                  <a:pt x="0" y="23609"/>
                </a:lnTo>
                <a:lnTo>
                  <a:pt x="0" y="245097"/>
                </a:lnTo>
                <a:lnTo>
                  <a:pt x="23329" y="245097"/>
                </a:lnTo>
                <a:lnTo>
                  <a:pt x="23329" y="23647"/>
                </a:lnTo>
                <a:lnTo>
                  <a:pt x="1322146" y="23647"/>
                </a:lnTo>
                <a:lnTo>
                  <a:pt x="1322146" y="245097"/>
                </a:lnTo>
                <a:lnTo>
                  <a:pt x="1345488" y="245097"/>
                </a:lnTo>
                <a:lnTo>
                  <a:pt x="1345488" y="23647"/>
                </a:lnTo>
                <a:lnTo>
                  <a:pt x="2815475" y="23647"/>
                </a:lnTo>
                <a:lnTo>
                  <a:pt x="2815475" y="245097"/>
                </a:lnTo>
                <a:lnTo>
                  <a:pt x="2838805" y="245097"/>
                </a:lnTo>
                <a:lnTo>
                  <a:pt x="2838805" y="23647"/>
                </a:lnTo>
                <a:lnTo>
                  <a:pt x="2838805" y="0"/>
                </a:lnTo>
                <a:close/>
              </a:path>
              <a:path w="3640454" h="245110">
                <a:moveTo>
                  <a:pt x="3640112" y="0"/>
                </a:moveTo>
                <a:lnTo>
                  <a:pt x="3616883" y="0"/>
                </a:lnTo>
                <a:lnTo>
                  <a:pt x="2838945" y="0"/>
                </a:lnTo>
                <a:lnTo>
                  <a:pt x="2838945" y="23647"/>
                </a:lnTo>
                <a:lnTo>
                  <a:pt x="3616769" y="23647"/>
                </a:lnTo>
                <a:lnTo>
                  <a:pt x="3616769" y="245097"/>
                </a:lnTo>
                <a:lnTo>
                  <a:pt x="3640112" y="245097"/>
                </a:lnTo>
                <a:lnTo>
                  <a:pt x="3640112" y="23647"/>
                </a:lnTo>
                <a:lnTo>
                  <a:pt x="36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8490" y="3466572"/>
            <a:ext cx="116839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3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0642" y="3225767"/>
            <a:ext cx="1297940" cy="4997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20" dirty="0">
                <a:latin typeface="Times New Roman"/>
                <a:cs typeface="Times New Roman"/>
              </a:rPr>
              <a:t>dateCommande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5" dirty="0">
                <a:latin typeface="Times New Roman"/>
                <a:cs typeface="Times New Roman"/>
              </a:rPr>
              <a:t>01/06/2000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80163" y="3225767"/>
            <a:ext cx="704215" cy="4997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noClient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1187" y="3483228"/>
            <a:ext cx="3640454" cy="489584"/>
          </a:xfrm>
          <a:custGeom>
            <a:avLst/>
            <a:gdLst/>
            <a:ahLst/>
            <a:cxnLst/>
            <a:rect l="l" t="t" r="r" b="b"/>
            <a:pathLst>
              <a:path w="3640454" h="489585">
                <a:moveTo>
                  <a:pt x="23329" y="268046"/>
                </a:moveTo>
                <a:lnTo>
                  <a:pt x="0" y="268046"/>
                </a:lnTo>
                <a:lnTo>
                  <a:pt x="0" y="489546"/>
                </a:lnTo>
                <a:lnTo>
                  <a:pt x="23329" y="489546"/>
                </a:lnTo>
                <a:lnTo>
                  <a:pt x="23329" y="268046"/>
                </a:lnTo>
                <a:close/>
              </a:path>
              <a:path w="3640454" h="489585">
                <a:moveTo>
                  <a:pt x="1345488" y="268046"/>
                </a:moveTo>
                <a:lnTo>
                  <a:pt x="1322146" y="268046"/>
                </a:lnTo>
                <a:lnTo>
                  <a:pt x="1322146" y="489546"/>
                </a:lnTo>
                <a:lnTo>
                  <a:pt x="1345488" y="489546"/>
                </a:lnTo>
                <a:lnTo>
                  <a:pt x="1345488" y="268046"/>
                </a:lnTo>
                <a:close/>
              </a:path>
              <a:path w="3640454" h="489585">
                <a:moveTo>
                  <a:pt x="2838805" y="268046"/>
                </a:moveTo>
                <a:lnTo>
                  <a:pt x="2815475" y="268046"/>
                </a:lnTo>
                <a:lnTo>
                  <a:pt x="2815475" y="489546"/>
                </a:lnTo>
                <a:lnTo>
                  <a:pt x="2838805" y="489546"/>
                </a:lnTo>
                <a:lnTo>
                  <a:pt x="2838805" y="268046"/>
                </a:lnTo>
                <a:close/>
              </a:path>
              <a:path w="3640454" h="489585">
                <a:moveTo>
                  <a:pt x="2838805" y="0"/>
                </a:moveTo>
                <a:lnTo>
                  <a:pt x="2815539" y="0"/>
                </a:lnTo>
                <a:lnTo>
                  <a:pt x="2815475" y="23253"/>
                </a:lnTo>
                <a:lnTo>
                  <a:pt x="2815475" y="244678"/>
                </a:lnTo>
                <a:lnTo>
                  <a:pt x="1345488" y="244678"/>
                </a:lnTo>
                <a:lnTo>
                  <a:pt x="1345488" y="23253"/>
                </a:lnTo>
                <a:lnTo>
                  <a:pt x="2815475" y="23253"/>
                </a:lnTo>
                <a:lnTo>
                  <a:pt x="2815475" y="0"/>
                </a:lnTo>
                <a:lnTo>
                  <a:pt x="1345488" y="0"/>
                </a:lnTo>
                <a:lnTo>
                  <a:pt x="1322146" y="0"/>
                </a:lnTo>
                <a:lnTo>
                  <a:pt x="1322146" y="23253"/>
                </a:lnTo>
                <a:lnTo>
                  <a:pt x="1322146" y="244678"/>
                </a:lnTo>
                <a:lnTo>
                  <a:pt x="23329" y="244678"/>
                </a:lnTo>
                <a:lnTo>
                  <a:pt x="23329" y="23253"/>
                </a:lnTo>
                <a:lnTo>
                  <a:pt x="1322146" y="23253"/>
                </a:lnTo>
                <a:lnTo>
                  <a:pt x="1322146" y="0"/>
                </a:lnTo>
                <a:lnTo>
                  <a:pt x="23329" y="0"/>
                </a:lnTo>
                <a:lnTo>
                  <a:pt x="0" y="0"/>
                </a:lnTo>
                <a:lnTo>
                  <a:pt x="0" y="23215"/>
                </a:lnTo>
                <a:lnTo>
                  <a:pt x="0" y="244678"/>
                </a:lnTo>
                <a:lnTo>
                  <a:pt x="0" y="267931"/>
                </a:lnTo>
                <a:lnTo>
                  <a:pt x="23329" y="267931"/>
                </a:lnTo>
                <a:lnTo>
                  <a:pt x="2838805" y="267931"/>
                </a:lnTo>
                <a:lnTo>
                  <a:pt x="2838805" y="244716"/>
                </a:lnTo>
                <a:lnTo>
                  <a:pt x="2838805" y="23253"/>
                </a:lnTo>
                <a:lnTo>
                  <a:pt x="2838805" y="0"/>
                </a:lnTo>
                <a:close/>
              </a:path>
              <a:path w="3640454" h="489585">
                <a:moveTo>
                  <a:pt x="3640112" y="268046"/>
                </a:moveTo>
                <a:lnTo>
                  <a:pt x="3616769" y="268046"/>
                </a:lnTo>
                <a:lnTo>
                  <a:pt x="3616769" y="489546"/>
                </a:lnTo>
                <a:lnTo>
                  <a:pt x="3640112" y="489546"/>
                </a:lnTo>
                <a:lnTo>
                  <a:pt x="3640112" y="268046"/>
                </a:lnTo>
                <a:close/>
              </a:path>
              <a:path w="3640454" h="489585">
                <a:moveTo>
                  <a:pt x="3640112" y="0"/>
                </a:moveTo>
                <a:lnTo>
                  <a:pt x="3616883" y="0"/>
                </a:lnTo>
                <a:lnTo>
                  <a:pt x="2838945" y="0"/>
                </a:lnTo>
                <a:lnTo>
                  <a:pt x="2838945" y="23253"/>
                </a:lnTo>
                <a:lnTo>
                  <a:pt x="3616769" y="23253"/>
                </a:lnTo>
                <a:lnTo>
                  <a:pt x="3616769" y="244678"/>
                </a:lnTo>
                <a:lnTo>
                  <a:pt x="2838945" y="244678"/>
                </a:lnTo>
                <a:lnTo>
                  <a:pt x="2838945" y="267931"/>
                </a:lnTo>
                <a:lnTo>
                  <a:pt x="3616769" y="267931"/>
                </a:lnTo>
                <a:lnTo>
                  <a:pt x="3640112" y="267931"/>
                </a:lnTo>
                <a:lnTo>
                  <a:pt x="3640112" y="244716"/>
                </a:lnTo>
                <a:lnTo>
                  <a:pt x="3640112" y="23253"/>
                </a:lnTo>
                <a:lnTo>
                  <a:pt x="36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8490" y="3711249"/>
            <a:ext cx="116839" cy="500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35" dirty="0"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Times New Roman"/>
                <a:cs typeface="Times New Roman"/>
              </a:rPr>
              <a:t>4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90642" y="3711249"/>
            <a:ext cx="909319" cy="500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latin typeface="Times New Roman"/>
                <a:cs typeface="Times New Roman"/>
              </a:rPr>
              <a:t>05/07/2000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80163" y="3711249"/>
            <a:ext cx="196850" cy="500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1187" y="3969193"/>
            <a:ext cx="3640454" cy="513080"/>
            <a:chOff x="611187" y="3969193"/>
            <a:chExt cx="3640454" cy="513080"/>
          </a:xfrm>
        </p:grpSpPr>
        <p:sp>
          <p:nvSpPr>
            <p:cNvPr id="29" name="object 29"/>
            <p:cNvSpPr/>
            <p:nvPr/>
          </p:nvSpPr>
          <p:spPr>
            <a:xfrm>
              <a:off x="611187" y="3969194"/>
              <a:ext cx="3640454" cy="295275"/>
            </a:xfrm>
            <a:custGeom>
              <a:avLst/>
              <a:gdLst/>
              <a:ahLst/>
              <a:cxnLst/>
              <a:rect l="l" t="t" r="r" b="b"/>
              <a:pathLst>
                <a:path w="3640454" h="295275">
                  <a:moveTo>
                    <a:pt x="2838805" y="0"/>
                  </a:moveTo>
                  <a:lnTo>
                    <a:pt x="2838805" y="0"/>
                  </a:lnTo>
                  <a:lnTo>
                    <a:pt x="0" y="0"/>
                  </a:lnTo>
                  <a:lnTo>
                    <a:pt x="0" y="23215"/>
                  </a:lnTo>
                  <a:lnTo>
                    <a:pt x="0" y="244716"/>
                  </a:lnTo>
                  <a:lnTo>
                    <a:pt x="0" y="295160"/>
                  </a:lnTo>
                  <a:lnTo>
                    <a:pt x="23329" y="295160"/>
                  </a:lnTo>
                  <a:lnTo>
                    <a:pt x="23329" y="244716"/>
                  </a:lnTo>
                  <a:lnTo>
                    <a:pt x="23329" y="23266"/>
                  </a:lnTo>
                  <a:lnTo>
                    <a:pt x="1322146" y="23266"/>
                  </a:lnTo>
                  <a:lnTo>
                    <a:pt x="1322146" y="244716"/>
                  </a:lnTo>
                  <a:lnTo>
                    <a:pt x="1345488" y="244716"/>
                  </a:lnTo>
                  <a:lnTo>
                    <a:pt x="1345488" y="23266"/>
                  </a:lnTo>
                  <a:lnTo>
                    <a:pt x="2815475" y="23266"/>
                  </a:lnTo>
                  <a:lnTo>
                    <a:pt x="2815475" y="244716"/>
                  </a:lnTo>
                  <a:lnTo>
                    <a:pt x="2838805" y="244716"/>
                  </a:lnTo>
                  <a:lnTo>
                    <a:pt x="2838805" y="23266"/>
                  </a:lnTo>
                  <a:lnTo>
                    <a:pt x="2838805" y="0"/>
                  </a:lnTo>
                  <a:close/>
                </a:path>
                <a:path w="3640454" h="295275">
                  <a:moveTo>
                    <a:pt x="3640112" y="0"/>
                  </a:moveTo>
                  <a:lnTo>
                    <a:pt x="3616883" y="0"/>
                  </a:lnTo>
                  <a:lnTo>
                    <a:pt x="2838945" y="0"/>
                  </a:lnTo>
                  <a:lnTo>
                    <a:pt x="2838945" y="23266"/>
                  </a:lnTo>
                  <a:lnTo>
                    <a:pt x="3616769" y="23266"/>
                  </a:lnTo>
                  <a:lnTo>
                    <a:pt x="3616769" y="244716"/>
                  </a:lnTo>
                  <a:lnTo>
                    <a:pt x="3640112" y="244716"/>
                  </a:lnTo>
                  <a:lnTo>
                    <a:pt x="3640112" y="23266"/>
                  </a:lnTo>
                  <a:lnTo>
                    <a:pt x="3640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4522" y="4213907"/>
              <a:ext cx="1299210" cy="46990"/>
            </a:xfrm>
            <a:custGeom>
              <a:avLst/>
              <a:gdLst/>
              <a:ahLst/>
              <a:cxnLst/>
              <a:rect l="l" t="t" r="r" b="b"/>
              <a:pathLst>
                <a:path w="1299210" h="46989">
                  <a:moveTo>
                    <a:pt x="1298817" y="0"/>
                  </a:moveTo>
                  <a:lnTo>
                    <a:pt x="0" y="0"/>
                  </a:lnTo>
                  <a:lnTo>
                    <a:pt x="0" y="46507"/>
                  </a:lnTo>
                  <a:lnTo>
                    <a:pt x="1298817" y="46507"/>
                  </a:lnTo>
                  <a:lnTo>
                    <a:pt x="12988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33343" y="4260409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3333" y="4213910"/>
              <a:ext cx="1493520" cy="46990"/>
            </a:xfrm>
            <a:custGeom>
              <a:avLst/>
              <a:gdLst/>
              <a:ahLst/>
              <a:cxnLst/>
              <a:rect l="l" t="t" r="r" b="b"/>
              <a:pathLst>
                <a:path w="1493520" h="46989">
                  <a:moveTo>
                    <a:pt x="1493393" y="0"/>
                  </a:moveTo>
                  <a:lnTo>
                    <a:pt x="46672" y="0"/>
                  </a:lnTo>
                  <a:lnTo>
                    <a:pt x="0" y="0"/>
                  </a:lnTo>
                  <a:lnTo>
                    <a:pt x="0" y="46507"/>
                  </a:lnTo>
                  <a:lnTo>
                    <a:pt x="46659" y="46507"/>
                  </a:lnTo>
                  <a:lnTo>
                    <a:pt x="1493393" y="46507"/>
                  </a:lnTo>
                  <a:lnTo>
                    <a:pt x="14933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26668" y="4260409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26663" y="4213910"/>
              <a:ext cx="802005" cy="46990"/>
            </a:xfrm>
            <a:custGeom>
              <a:avLst/>
              <a:gdLst/>
              <a:ahLst/>
              <a:cxnLst/>
              <a:rect l="l" t="t" r="r" b="b"/>
              <a:pathLst>
                <a:path w="802004" h="46989">
                  <a:moveTo>
                    <a:pt x="46672" y="0"/>
                  </a:moveTo>
                  <a:lnTo>
                    <a:pt x="0" y="0"/>
                  </a:lnTo>
                  <a:lnTo>
                    <a:pt x="0" y="46507"/>
                  </a:lnTo>
                  <a:lnTo>
                    <a:pt x="46672" y="46507"/>
                  </a:lnTo>
                  <a:lnTo>
                    <a:pt x="46672" y="0"/>
                  </a:lnTo>
                  <a:close/>
                </a:path>
                <a:path w="802004" h="46989">
                  <a:moveTo>
                    <a:pt x="801382" y="0"/>
                  </a:moveTo>
                  <a:lnTo>
                    <a:pt x="46774" y="0"/>
                  </a:lnTo>
                  <a:lnTo>
                    <a:pt x="46774" y="46507"/>
                  </a:lnTo>
                  <a:lnTo>
                    <a:pt x="801382" y="46507"/>
                  </a:lnTo>
                  <a:lnTo>
                    <a:pt x="8013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1187" y="4213910"/>
              <a:ext cx="3640454" cy="268605"/>
            </a:xfrm>
            <a:custGeom>
              <a:avLst/>
              <a:gdLst/>
              <a:ahLst/>
              <a:cxnLst/>
              <a:rect l="l" t="t" r="r" b="b"/>
              <a:pathLst>
                <a:path w="3640454" h="268604">
                  <a:moveTo>
                    <a:pt x="23329" y="50444"/>
                  </a:moveTo>
                  <a:lnTo>
                    <a:pt x="0" y="50444"/>
                  </a:lnTo>
                  <a:lnTo>
                    <a:pt x="0" y="268008"/>
                  </a:lnTo>
                  <a:lnTo>
                    <a:pt x="23329" y="268008"/>
                  </a:lnTo>
                  <a:lnTo>
                    <a:pt x="23329" y="50444"/>
                  </a:lnTo>
                  <a:close/>
                </a:path>
                <a:path w="3640454" h="268604">
                  <a:moveTo>
                    <a:pt x="1345488" y="50444"/>
                  </a:moveTo>
                  <a:lnTo>
                    <a:pt x="1322146" y="50444"/>
                  </a:lnTo>
                  <a:lnTo>
                    <a:pt x="1322146" y="268008"/>
                  </a:lnTo>
                  <a:lnTo>
                    <a:pt x="1345488" y="268008"/>
                  </a:lnTo>
                  <a:lnTo>
                    <a:pt x="1345488" y="50444"/>
                  </a:lnTo>
                  <a:close/>
                </a:path>
                <a:path w="3640454" h="268604">
                  <a:moveTo>
                    <a:pt x="2838805" y="50444"/>
                  </a:moveTo>
                  <a:lnTo>
                    <a:pt x="2815475" y="50444"/>
                  </a:lnTo>
                  <a:lnTo>
                    <a:pt x="2815475" y="268008"/>
                  </a:lnTo>
                  <a:lnTo>
                    <a:pt x="2838805" y="268008"/>
                  </a:lnTo>
                  <a:lnTo>
                    <a:pt x="2838805" y="50444"/>
                  </a:lnTo>
                  <a:close/>
                </a:path>
                <a:path w="3640454" h="268604">
                  <a:moveTo>
                    <a:pt x="3640112" y="0"/>
                  </a:moveTo>
                  <a:lnTo>
                    <a:pt x="3616769" y="0"/>
                  </a:lnTo>
                  <a:lnTo>
                    <a:pt x="3616769" y="50444"/>
                  </a:lnTo>
                  <a:lnTo>
                    <a:pt x="3616769" y="268008"/>
                  </a:lnTo>
                  <a:lnTo>
                    <a:pt x="3640112" y="268008"/>
                  </a:lnTo>
                  <a:lnTo>
                    <a:pt x="3640112" y="50444"/>
                  </a:lnTo>
                  <a:lnTo>
                    <a:pt x="3640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68490" y="4224457"/>
            <a:ext cx="116839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35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-35" dirty="0">
                <a:latin typeface="Times New Roman"/>
                <a:cs typeface="Times New Roman"/>
              </a:rPr>
              <a:t>6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90642" y="4224457"/>
            <a:ext cx="909319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80163" y="4224457"/>
            <a:ext cx="19685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1187" y="4478375"/>
            <a:ext cx="3640454" cy="245110"/>
          </a:xfrm>
          <a:custGeom>
            <a:avLst/>
            <a:gdLst/>
            <a:ahLst/>
            <a:cxnLst/>
            <a:rect l="l" t="t" r="r" b="b"/>
            <a:pathLst>
              <a:path w="3640454" h="245110">
                <a:moveTo>
                  <a:pt x="2838805" y="0"/>
                </a:moveTo>
                <a:lnTo>
                  <a:pt x="2838805" y="0"/>
                </a:lnTo>
                <a:lnTo>
                  <a:pt x="0" y="0"/>
                </a:lnTo>
                <a:lnTo>
                  <a:pt x="0" y="23253"/>
                </a:lnTo>
                <a:lnTo>
                  <a:pt x="0" y="244754"/>
                </a:lnTo>
                <a:lnTo>
                  <a:pt x="23329" y="244754"/>
                </a:lnTo>
                <a:lnTo>
                  <a:pt x="23329" y="23253"/>
                </a:lnTo>
                <a:lnTo>
                  <a:pt x="1322146" y="23253"/>
                </a:lnTo>
                <a:lnTo>
                  <a:pt x="1322146" y="244754"/>
                </a:lnTo>
                <a:lnTo>
                  <a:pt x="1345488" y="244754"/>
                </a:lnTo>
                <a:lnTo>
                  <a:pt x="1345488" y="23253"/>
                </a:lnTo>
                <a:lnTo>
                  <a:pt x="2815475" y="23253"/>
                </a:lnTo>
                <a:lnTo>
                  <a:pt x="2815475" y="244754"/>
                </a:lnTo>
                <a:lnTo>
                  <a:pt x="2838805" y="244754"/>
                </a:lnTo>
                <a:lnTo>
                  <a:pt x="2838805" y="23253"/>
                </a:lnTo>
                <a:lnTo>
                  <a:pt x="2838805" y="0"/>
                </a:lnTo>
                <a:close/>
              </a:path>
              <a:path w="3640454" h="245110">
                <a:moveTo>
                  <a:pt x="3640112" y="0"/>
                </a:moveTo>
                <a:lnTo>
                  <a:pt x="3616883" y="0"/>
                </a:lnTo>
                <a:lnTo>
                  <a:pt x="2838945" y="0"/>
                </a:lnTo>
                <a:lnTo>
                  <a:pt x="2838945" y="23253"/>
                </a:lnTo>
                <a:lnTo>
                  <a:pt x="3616769" y="23253"/>
                </a:lnTo>
                <a:lnTo>
                  <a:pt x="3616769" y="244754"/>
                </a:lnTo>
                <a:lnTo>
                  <a:pt x="3640112" y="244754"/>
                </a:lnTo>
                <a:lnTo>
                  <a:pt x="3640112" y="23253"/>
                </a:lnTo>
                <a:lnTo>
                  <a:pt x="3640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68490" y="4733681"/>
            <a:ext cx="116839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35" dirty="0">
                <a:latin typeface="Times New Roman"/>
                <a:cs typeface="Times New Roman"/>
              </a:rPr>
              <a:t>5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90642" y="4733681"/>
            <a:ext cx="909319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80163" y="4733681"/>
            <a:ext cx="1968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30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1187" y="4723125"/>
            <a:ext cx="3640454" cy="536575"/>
            <a:chOff x="611187" y="4723125"/>
            <a:chExt cx="3640454" cy="536575"/>
          </a:xfrm>
        </p:grpSpPr>
        <p:sp>
          <p:nvSpPr>
            <p:cNvPr id="44" name="object 44"/>
            <p:cNvSpPr/>
            <p:nvPr/>
          </p:nvSpPr>
          <p:spPr>
            <a:xfrm>
              <a:off x="611187" y="4723125"/>
              <a:ext cx="23495" cy="50800"/>
            </a:xfrm>
            <a:custGeom>
              <a:avLst/>
              <a:gdLst/>
              <a:ahLst/>
              <a:cxnLst/>
              <a:rect l="l" t="t" r="r" b="b"/>
              <a:pathLst>
                <a:path w="23495" h="50800">
                  <a:moveTo>
                    <a:pt x="23335" y="0"/>
                  </a:moveTo>
                  <a:lnTo>
                    <a:pt x="0" y="0"/>
                  </a:lnTo>
                  <a:lnTo>
                    <a:pt x="0" y="50449"/>
                  </a:lnTo>
                  <a:lnTo>
                    <a:pt x="23335" y="50449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4522" y="4723131"/>
              <a:ext cx="1299210" cy="46990"/>
            </a:xfrm>
            <a:custGeom>
              <a:avLst/>
              <a:gdLst/>
              <a:ahLst/>
              <a:cxnLst/>
              <a:rect l="l" t="t" r="r" b="b"/>
              <a:pathLst>
                <a:path w="1299210" h="46989">
                  <a:moveTo>
                    <a:pt x="1298817" y="0"/>
                  </a:moveTo>
                  <a:lnTo>
                    <a:pt x="0" y="0"/>
                  </a:lnTo>
                  <a:lnTo>
                    <a:pt x="0" y="46507"/>
                  </a:lnTo>
                  <a:lnTo>
                    <a:pt x="1298817" y="46507"/>
                  </a:lnTo>
                  <a:lnTo>
                    <a:pt x="12988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33343" y="4769633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33333" y="4723142"/>
              <a:ext cx="1493520" cy="46990"/>
            </a:xfrm>
            <a:custGeom>
              <a:avLst/>
              <a:gdLst/>
              <a:ahLst/>
              <a:cxnLst/>
              <a:rect l="l" t="t" r="r" b="b"/>
              <a:pathLst>
                <a:path w="1493520" h="46989">
                  <a:moveTo>
                    <a:pt x="1493393" y="0"/>
                  </a:moveTo>
                  <a:lnTo>
                    <a:pt x="46672" y="0"/>
                  </a:lnTo>
                  <a:lnTo>
                    <a:pt x="0" y="0"/>
                  </a:lnTo>
                  <a:lnTo>
                    <a:pt x="0" y="46507"/>
                  </a:lnTo>
                  <a:lnTo>
                    <a:pt x="46659" y="46507"/>
                  </a:lnTo>
                  <a:lnTo>
                    <a:pt x="1493393" y="46507"/>
                  </a:lnTo>
                  <a:lnTo>
                    <a:pt x="14933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26668" y="4769633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26663" y="4723142"/>
              <a:ext cx="802005" cy="46990"/>
            </a:xfrm>
            <a:custGeom>
              <a:avLst/>
              <a:gdLst/>
              <a:ahLst/>
              <a:cxnLst/>
              <a:rect l="l" t="t" r="r" b="b"/>
              <a:pathLst>
                <a:path w="802004" h="46989">
                  <a:moveTo>
                    <a:pt x="46672" y="0"/>
                  </a:moveTo>
                  <a:lnTo>
                    <a:pt x="0" y="0"/>
                  </a:lnTo>
                  <a:lnTo>
                    <a:pt x="0" y="46507"/>
                  </a:lnTo>
                  <a:lnTo>
                    <a:pt x="46672" y="46507"/>
                  </a:lnTo>
                  <a:lnTo>
                    <a:pt x="46672" y="0"/>
                  </a:lnTo>
                  <a:close/>
                </a:path>
                <a:path w="802004" h="46989">
                  <a:moveTo>
                    <a:pt x="801382" y="0"/>
                  </a:moveTo>
                  <a:lnTo>
                    <a:pt x="46774" y="0"/>
                  </a:lnTo>
                  <a:lnTo>
                    <a:pt x="46774" y="46507"/>
                  </a:lnTo>
                  <a:lnTo>
                    <a:pt x="801382" y="46507"/>
                  </a:lnTo>
                  <a:lnTo>
                    <a:pt x="8013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1187" y="4723129"/>
              <a:ext cx="3640454" cy="319405"/>
            </a:xfrm>
            <a:custGeom>
              <a:avLst/>
              <a:gdLst/>
              <a:ahLst/>
              <a:cxnLst/>
              <a:rect l="l" t="t" r="r" b="b"/>
              <a:pathLst>
                <a:path w="3640454" h="319404">
                  <a:moveTo>
                    <a:pt x="23329" y="50457"/>
                  </a:moveTo>
                  <a:lnTo>
                    <a:pt x="0" y="50457"/>
                  </a:lnTo>
                  <a:lnTo>
                    <a:pt x="0" y="268020"/>
                  </a:lnTo>
                  <a:lnTo>
                    <a:pt x="0" y="318871"/>
                  </a:lnTo>
                  <a:lnTo>
                    <a:pt x="23329" y="318871"/>
                  </a:lnTo>
                  <a:lnTo>
                    <a:pt x="23329" y="268020"/>
                  </a:lnTo>
                  <a:lnTo>
                    <a:pt x="23329" y="50457"/>
                  </a:lnTo>
                  <a:close/>
                </a:path>
                <a:path w="3640454" h="319404">
                  <a:moveTo>
                    <a:pt x="1345488" y="50457"/>
                  </a:moveTo>
                  <a:lnTo>
                    <a:pt x="1322146" y="50457"/>
                  </a:lnTo>
                  <a:lnTo>
                    <a:pt x="1322146" y="268020"/>
                  </a:lnTo>
                  <a:lnTo>
                    <a:pt x="1345488" y="268020"/>
                  </a:lnTo>
                  <a:lnTo>
                    <a:pt x="1345488" y="50457"/>
                  </a:lnTo>
                  <a:close/>
                </a:path>
                <a:path w="3640454" h="319404">
                  <a:moveTo>
                    <a:pt x="2838805" y="50457"/>
                  </a:moveTo>
                  <a:lnTo>
                    <a:pt x="2815475" y="50457"/>
                  </a:lnTo>
                  <a:lnTo>
                    <a:pt x="2815475" y="268020"/>
                  </a:lnTo>
                  <a:lnTo>
                    <a:pt x="2838805" y="268020"/>
                  </a:lnTo>
                  <a:lnTo>
                    <a:pt x="2838805" y="50457"/>
                  </a:lnTo>
                  <a:close/>
                </a:path>
                <a:path w="3640454" h="319404">
                  <a:moveTo>
                    <a:pt x="3640112" y="0"/>
                  </a:moveTo>
                  <a:lnTo>
                    <a:pt x="3616769" y="0"/>
                  </a:lnTo>
                  <a:lnTo>
                    <a:pt x="3616769" y="50457"/>
                  </a:lnTo>
                  <a:lnTo>
                    <a:pt x="3616769" y="268020"/>
                  </a:lnTo>
                  <a:lnTo>
                    <a:pt x="3640112" y="268020"/>
                  </a:lnTo>
                  <a:lnTo>
                    <a:pt x="3640112" y="50457"/>
                  </a:lnTo>
                  <a:lnTo>
                    <a:pt x="3640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34522" y="4991138"/>
              <a:ext cx="1299210" cy="46990"/>
            </a:xfrm>
            <a:custGeom>
              <a:avLst/>
              <a:gdLst/>
              <a:ahLst/>
              <a:cxnLst/>
              <a:rect l="l" t="t" r="r" b="b"/>
              <a:pathLst>
                <a:path w="1299210" h="46989">
                  <a:moveTo>
                    <a:pt x="1298817" y="0"/>
                  </a:moveTo>
                  <a:lnTo>
                    <a:pt x="0" y="0"/>
                  </a:lnTo>
                  <a:lnTo>
                    <a:pt x="0" y="46903"/>
                  </a:lnTo>
                  <a:lnTo>
                    <a:pt x="1298817" y="46903"/>
                  </a:lnTo>
                  <a:lnTo>
                    <a:pt x="12988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33343" y="5038052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33333" y="4991150"/>
              <a:ext cx="1493520" cy="46990"/>
            </a:xfrm>
            <a:custGeom>
              <a:avLst/>
              <a:gdLst/>
              <a:ahLst/>
              <a:cxnLst/>
              <a:rect l="l" t="t" r="r" b="b"/>
              <a:pathLst>
                <a:path w="1493520" h="46989">
                  <a:moveTo>
                    <a:pt x="1493393" y="0"/>
                  </a:moveTo>
                  <a:lnTo>
                    <a:pt x="46672" y="0"/>
                  </a:lnTo>
                  <a:lnTo>
                    <a:pt x="0" y="0"/>
                  </a:lnTo>
                  <a:lnTo>
                    <a:pt x="0" y="46901"/>
                  </a:lnTo>
                  <a:lnTo>
                    <a:pt x="46659" y="46901"/>
                  </a:lnTo>
                  <a:lnTo>
                    <a:pt x="1493393" y="46901"/>
                  </a:lnTo>
                  <a:lnTo>
                    <a:pt x="14933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26668" y="5038052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335" y="0"/>
                  </a:moveTo>
                  <a:lnTo>
                    <a:pt x="0" y="0"/>
                  </a:lnTo>
                  <a:lnTo>
                    <a:pt x="0" y="3941"/>
                  </a:lnTo>
                  <a:lnTo>
                    <a:pt x="23335" y="3941"/>
                  </a:lnTo>
                  <a:lnTo>
                    <a:pt x="23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26663" y="4991150"/>
              <a:ext cx="802005" cy="46990"/>
            </a:xfrm>
            <a:custGeom>
              <a:avLst/>
              <a:gdLst/>
              <a:ahLst/>
              <a:cxnLst/>
              <a:rect l="l" t="t" r="r" b="b"/>
              <a:pathLst>
                <a:path w="802004" h="46989">
                  <a:moveTo>
                    <a:pt x="46672" y="0"/>
                  </a:moveTo>
                  <a:lnTo>
                    <a:pt x="0" y="0"/>
                  </a:lnTo>
                  <a:lnTo>
                    <a:pt x="0" y="46901"/>
                  </a:lnTo>
                  <a:lnTo>
                    <a:pt x="46672" y="46901"/>
                  </a:lnTo>
                  <a:lnTo>
                    <a:pt x="46672" y="0"/>
                  </a:lnTo>
                  <a:close/>
                </a:path>
                <a:path w="802004" h="46989">
                  <a:moveTo>
                    <a:pt x="801382" y="0"/>
                  </a:moveTo>
                  <a:lnTo>
                    <a:pt x="46774" y="0"/>
                  </a:lnTo>
                  <a:lnTo>
                    <a:pt x="46774" y="46901"/>
                  </a:lnTo>
                  <a:lnTo>
                    <a:pt x="801382" y="46901"/>
                  </a:lnTo>
                  <a:lnTo>
                    <a:pt x="80138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1187" y="4991150"/>
              <a:ext cx="3640454" cy="268605"/>
            </a:xfrm>
            <a:custGeom>
              <a:avLst/>
              <a:gdLst/>
              <a:ahLst/>
              <a:cxnLst/>
              <a:rect l="l" t="t" r="r" b="b"/>
              <a:pathLst>
                <a:path w="3640454" h="268604">
                  <a:moveTo>
                    <a:pt x="23329" y="50850"/>
                  </a:moveTo>
                  <a:lnTo>
                    <a:pt x="0" y="50850"/>
                  </a:lnTo>
                  <a:lnTo>
                    <a:pt x="0" y="268414"/>
                  </a:lnTo>
                  <a:lnTo>
                    <a:pt x="23329" y="268414"/>
                  </a:lnTo>
                  <a:lnTo>
                    <a:pt x="23329" y="50850"/>
                  </a:lnTo>
                  <a:close/>
                </a:path>
                <a:path w="3640454" h="268604">
                  <a:moveTo>
                    <a:pt x="1345488" y="50850"/>
                  </a:moveTo>
                  <a:lnTo>
                    <a:pt x="1322146" y="50850"/>
                  </a:lnTo>
                  <a:lnTo>
                    <a:pt x="1322146" y="268414"/>
                  </a:lnTo>
                  <a:lnTo>
                    <a:pt x="1345488" y="268414"/>
                  </a:lnTo>
                  <a:lnTo>
                    <a:pt x="1345488" y="50850"/>
                  </a:lnTo>
                  <a:close/>
                </a:path>
                <a:path w="3640454" h="268604">
                  <a:moveTo>
                    <a:pt x="2838805" y="50850"/>
                  </a:moveTo>
                  <a:lnTo>
                    <a:pt x="2815475" y="50850"/>
                  </a:lnTo>
                  <a:lnTo>
                    <a:pt x="2815475" y="268414"/>
                  </a:lnTo>
                  <a:lnTo>
                    <a:pt x="2838805" y="268414"/>
                  </a:lnTo>
                  <a:lnTo>
                    <a:pt x="2838805" y="50850"/>
                  </a:lnTo>
                  <a:close/>
                </a:path>
                <a:path w="3640454" h="268604">
                  <a:moveTo>
                    <a:pt x="3640112" y="0"/>
                  </a:moveTo>
                  <a:lnTo>
                    <a:pt x="3616769" y="0"/>
                  </a:lnTo>
                  <a:lnTo>
                    <a:pt x="3616769" y="50850"/>
                  </a:lnTo>
                  <a:lnTo>
                    <a:pt x="3616769" y="268414"/>
                  </a:lnTo>
                  <a:lnTo>
                    <a:pt x="3640112" y="268414"/>
                  </a:lnTo>
                  <a:lnTo>
                    <a:pt x="3640112" y="50850"/>
                  </a:lnTo>
                  <a:lnTo>
                    <a:pt x="3640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8490" y="5002100"/>
            <a:ext cx="116839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35" dirty="0">
                <a:latin typeface="Times New Roman"/>
                <a:cs typeface="Times New Roman"/>
              </a:rPr>
              <a:t>7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-35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90642" y="5002100"/>
            <a:ext cx="909319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80163" y="5002100"/>
            <a:ext cx="19685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500" spc="-8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11187" y="3489325"/>
            <a:ext cx="4495800" cy="2035175"/>
            <a:chOff x="611187" y="3489325"/>
            <a:chExt cx="4495800" cy="2035175"/>
          </a:xfrm>
        </p:grpSpPr>
        <p:sp>
          <p:nvSpPr>
            <p:cNvPr id="61" name="object 61"/>
            <p:cNvSpPr/>
            <p:nvPr/>
          </p:nvSpPr>
          <p:spPr>
            <a:xfrm>
              <a:off x="611187" y="5255615"/>
              <a:ext cx="3640454" cy="268605"/>
            </a:xfrm>
            <a:custGeom>
              <a:avLst/>
              <a:gdLst/>
              <a:ahLst/>
              <a:cxnLst/>
              <a:rect l="l" t="t" r="r" b="b"/>
              <a:pathLst>
                <a:path w="3640454" h="268604">
                  <a:moveTo>
                    <a:pt x="2838805" y="0"/>
                  </a:moveTo>
                  <a:lnTo>
                    <a:pt x="2815539" y="0"/>
                  </a:lnTo>
                  <a:lnTo>
                    <a:pt x="2815475" y="23253"/>
                  </a:lnTo>
                  <a:lnTo>
                    <a:pt x="2815475" y="244754"/>
                  </a:lnTo>
                  <a:lnTo>
                    <a:pt x="1345488" y="244754"/>
                  </a:lnTo>
                  <a:lnTo>
                    <a:pt x="1345488" y="23253"/>
                  </a:lnTo>
                  <a:lnTo>
                    <a:pt x="2815475" y="23253"/>
                  </a:lnTo>
                  <a:lnTo>
                    <a:pt x="2815475" y="0"/>
                  </a:lnTo>
                  <a:lnTo>
                    <a:pt x="1345488" y="0"/>
                  </a:lnTo>
                  <a:lnTo>
                    <a:pt x="1322146" y="0"/>
                  </a:lnTo>
                  <a:lnTo>
                    <a:pt x="1322146" y="23253"/>
                  </a:lnTo>
                  <a:lnTo>
                    <a:pt x="1322146" y="244754"/>
                  </a:lnTo>
                  <a:lnTo>
                    <a:pt x="23329" y="244754"/>
                  </a:lnTo>
                  <a:lnTo>
                    <a:pt x="23329" y="23253"/>
                  </a:lnTo>
                  <a:lnTo>
                    <a:pt x="1322146" y="23253"/>
                  </a:lnTo>
                  <a:lnTo>
                    <a:pt x="1322146" y="0"/>
                  </a:lnTo>
                  <a:lnTo>
                    <a:pt x="23329" y="0"/>
                  </a:lnTo>
                  <a:lnTo>
                    <a:pt x="0" y="0"/>
                  </a:lnTo>
                  <a:lnTo>
                    <a:pt x="0" y="23253"/>
                  </a:lnTo>
                  <a:lnTo>
                    <a:pt x="0" y="244754"/>
                  </a:lnTo>
                  <a:lnTo>
                    <a:pt x="0" y="268414"/>
                  </a:lnTo>
                  <a:lnTo>
                    <a:pt x="23329" y="268414"/>
                  </a:lnTo>
                  <a:lnTo>
                    <a:pt x="2838805" y="268414"/>
                  </a:lnTo>
                  <a:lnTo>
                    <a:pt x="2838805" y="244754"/>
                  </a:lnTo>
                  <a:lnTo>
                    <a:pt x="2838805" y="23253"/>
                  </a:lnTo>
                  <a:lnTo>
                    <a:pt x="2838805" y="0"/>
                  </a:lnTo>
                  <a:close/>
                </a:path>
                <a:path w="3640454" h="268604">
                  <a:moveTo>
                    <a:pt x="3640112" y="0"/>
                  </a:moveTo>
                  <a:lnTo>
                    <a:pt x="3616883" y="0"/>
                  </a:lnTo>
                  <a:lnTo>
                    <a:pt x="2838945" y="0"/>
                  </a:lnTo>
                  <a:lnTo>
                    <a:pt x="2838945" y="23253"/>
                  </a:lnTo>
                  <a:lnTo>
                    <a:pt x="3616769" y="23253"/>
                  </a:lnTo>
                  <a:lnTo>
                    <a:pt x="3616769" y="244754"/>
                  </a:lnTo>
                  <a:lnTo>
                    <a:pt x="2838945" y="244754"/>
                  </a:lnTo>
                  <a:lnTo>
                    <a:pt x="2838945" y="268414"/>
                  </a:lnTo>
                  <a:lnTo>
                    <a:pt x="3616769" y="268414"/>
                  </a:lnTo>
                  <a:lnTo>
                    <a:pt x="3640112" y="268414"/>
                  </a:lnTo>
                  <a:lnTo>
                    <a:pt x="3640112" y="244754"/>
                  </a:lnTo>
                  <a:lnTo>
                    <a:pt x="3640112" y="23253"/>
                  </a:lnTo>
                  <a:lnTo>
                    <a:pt x="3640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68851" y="3502025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0"/>
                  </a:moveTo>
                  <a:lnTo>
                    <a:pt x="44487" y="4482"/>
                  </a:lnTo>
                  <a:lnTo>
                    <a:pt x="80819" y="16716"/>
                  </a:lnTo>
                  <a:lnTo>
                    <a:pt x="105316" y="34879"/>
                  </a:lnTo>
                  <a:lnTo>
                    <a:pt x="114300" y="57150"/>
                  </a:lnTo>
                  <a:lnTo>
                    <a:pt x="114300" y="285750"/>
                  </a:lnTo>
                  <a:lnTo>
                    <a:pt x="123265" y="308020"/>
                  </a:lnTo>
                  <a:lnTo>
                    <a:pt x="147732" y="326183"/>
                  </a:lnTo>
                  <a:lnTo>
                    <a:pt x="184058" y="338417"/>
                  </a:lnTo>
                  <a:lnTo>
                    <a:pt x="228600" y="342900"/>
                  </a:lnTo>
                  <a:lnTo>
                    <a:pt x="184058" y="347382"/>
                  </a:lnTo>
                  <a:lnTo>
                    <a:pt x="147732" y="359616"/>
                  </a:lnTo>
                  <a:lnTo>
                    <a:pt x="123265" y="377779"/>
                  </a:lnTo>
                  <a:lnTo>
                    <a:pt x="114300" y="400050"/>
                  </a:lnTo>
                  <a:lnTo>
                    <a:pt x="114300" y="628650"/>
                  </a:lnTo>
                  <a:lnTo>
                    <a:pt x="105316" y="650920"/>
                  </a:lnTo>
                  <a:lnTo>
                    <a:pt x="80819" y="669083"/>
                  </a:lnTo>
                  <a:lnTo>
                    <a:pt x="44487" y="681317"/>
                  </a:lnTo>
                  <a:lnTo>
                    <a:pt x="0" y="6858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492371" y="3869690"/>
              <a:ext cx="614680" cy="252095"/>
            </a:xfrm>
            <a:custGeom>
              <a:avLst/>
              <a:gdLst/>
              <a:ahLst/>
              <a:cxnLst/>
              <a:rect l="l" t="t" r="r" b="b"/>
              <a:pathLst>
                <a:path w="614679" h="252095">
                  <a:moveTo>
                    <a:pt x="529324" y="225244"/>
                  </a:moveTo>
                  <a:lnTo>
                    <a:pt x="519302" y="251968"/>
                  </a:lnTo>
                  <a:lnTo>
                    <a:pt x="614552" y="241935"/>
                  </a:lnTo>
                  <a:lnTo>
                    <a:pt x="603714" y="230251"/>
                  </a:lnTo>
                  <a:lnTo>
                    <a:pt x="542670" y="230251"/>
                  </a:lnTo>
                  <a:lnTo>
                    <a:pt x="529324" y="225244"/>
                  </a:lnTo>
                  <a:close/>
                </a:path>
                <a:path w="614679" h="252095">
                  <a:moveTo>
                    <a:pt x="539370" y="198455"/>
                  </a:moveTo>
                  <a:lnTo>
                    <a:pt x="529324" y="225244"/>
                  </a:lnTo>
                  <a:lnTo>
                    <a:pt x="542670" y="230251"/>
                  </a:lnTo>
                  <a:lnTo>
                    <a:pt x="552703" y="203454"/>
                  </a:lnTo>
                  <a:lnTo>
                    <a:pt x="539370" y="198455"/>
                  </a:lnTo>
                  <a:close/>
                </a:path>
                <a:path w="614679" h="252095">
                  <a:moveTo>
                    <a:pt x="549401" y="171704"/>
                  </a:moveTo>
                  <a:lnTo>
                    <a:pt x="539370" y="198455"/>
                  </a:lnTo>
                  <a:lnTo>
                    <a:pt x="552703" y="203454"/>
                  </a:lnTo>
                  <a:lnTo>
                    <a:pt x="542670" y="230251"/>
                  </a:lnTo>
                  <a:lnTo>
                    <a:pt x="603714" y="230251"/>
                  </a:lnTo>
                  <a:lnTo>
                    <a:pt x="549401" y="171704"/>
                  </a:lnTo>
                  <a:close/>
                </a:path>
                <a:path w="614679" h="252095">
                  <a:moveTo>
                    <a:pt x="10032" y="0"/>
                  </a:moveTo>
                  <a:lnTo>
                    <a:pt x="0" y="26670"/>
                  </a:lnTo>
                  <a:lnTo>
                    <a:pt x="529324" y="225244"/>
                  </a:lnTo>
                  <a:lnTo>
                    <a:pt x="539370" y="198455"/>
                  </a:lnTo>
                  <a:lnTo>
                    <a:pt x="100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268851" y="4264025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0"/>
                  </a:moveTo>
                  <a:lnTo>
                    <a:pt x="44487" y="2988"/>
                  </a:lnTo>
                  <a:lnTo>
                    <a:pt x="80819" y="11144"/>
                  </a:lnTo>
                  <a:lnTo>
                    <a:pt x="105316" y="23252"/>
                  </a:lnTo>
                  <a:lnTo>
                    <a:pt x="114300" y="38100"/>
                  </a:lnTo>
                  <a:lnTo>
                    <a:pt x="114300" y="190500"/>
                  </a:lnTo>
                  <a:lnTo>
                    <a:pt x="123263" y="205347"/>
                  </a:lnTo>
                  <a:lnTo>
                    <a:pt x="147716" y="217455"/>
                  </a:lnTo>
                  <a:lnTo>
                    <a:pt x="184005" y="225611"/>
                  </a:lnTo>
                  <a:lnTo>
                    <a:pt x="228473" y="228600"/>
                  </a:lnTo>
                  <a:lnTo>
                    <a:pt x="184058" y="231588"/>
                  </a:lnTo>
                  <a:lnTo>
                    <a:pt x="147732" y="239744"/>
                  </a:lnTo>
                  <a:lnTo>
                    <a:pt x="123265" y="251852"/>
                  </a:lnTo>
                  <a:lnTo>
                    <a:pt x="114300" y="266700"/>
                  </a:lnTo>
                  <a:lnTo>
                    <a:pt x="114300" y="419100"/>
                  </a:lnTo>
                  <a:lnTo>
                    <a:pt x="105316" y="433947"/>
                  </a:lnTo>
                  <a:lnTo>
                    <a:pt x="80819" y="446055"/>
                  </a:lnTo>
                  <a:lnTo>
                    <a:pt x="44487" y="454211"/>
                  </a:lnTo>
                  <a:lnTo>
                    <a:pt x="0" y="4572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73523" y="4449699"/>
              <a:ext cx="533400" cy="85725"/>
            </a:xfrm>
            <a:custGeom>
              <a:avLst/>
              <a:gdLst/>
              <a:ahLst/>
              <a:cxnLst/>
              <a:rect l="l" t="t" r="r" b="b"/>
              <a:pathLst>
                <a:path w="533400" h="85725">
                  <a:moveTo>
                    <a:pt x="447675" y="0"/>
                  </a:moveTo>
                  <a:lnTo>
                    <a:pt x="447675" y="85725"/>
                  </a:lnTo>
                  <a:lnTo>
                    <a:pt x="504909" y="57150"/>
                  </a:lnTo>
                  <a:lnTo>
                    <a:pt x="462025" y="57150"/>
                  </a:lnTo>
                  <a:lnTo>
                    <a:pt x="462025" y="28575"/>
                  </a:lnTo>
                  <a:lnTo>
                    <a:pt x="504740" y="28575"/>
                  </a:lnTo>
                  <a:lnTo>
                    <a:pt x="447675" y="0"/>
                  </a:lnTo>
                  <a:close/>
                </a:path>
                <a:path w="533400" h="85725">
                  <a:moveTo>
                    <a:pt x="447675" y="28575"/>
                  </a:moveTo>
                  <a:lnTo>
                    <a:pt x="0" y="28575"/>
                  </a:lnTo>
                  <a:lnTo>
                    <a:pt x="0" y="57150"/>
                  </a:lnTo>
                  <a:lnTo>
                    <a:pt x="447675" y="57150"/>
                  </a:lnTo>
                  <a:lnTo>
                    <a:pt x="447675" y="28575"/>
                  </a:lnTo>
                  <a:close/>
                </a:path>
                <a:path w="533400" h="85725">
                  <a:moveTo>
                    <a:pt x="504740" y="28575"/>
                  </a:moveTo>
                  <a:lnTo>
                    <a:pt x="462025" y="28575"/>
                  </a:lnTo>
                  <a:lnTo>
                    <a:pt x="462025" y="57150"/>
                  </a:lnTo>
                  <a:lnTo>
                    <a:pt x="504909" y="57150"/>
                  </a:lnTo>
                  <a:lnTo>
                    <a:pt x="533400" y="42925"/>
                  </a:lnTo>
                  <a:lnTo>
                    <a:pt x="504740" y="285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151" y="4784725"/>
              <a:ext cx="254000" cy="2540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569714" y="4703572"/>
              <a:ext cx="537210" cy="184150"/>
            </a:xfrm>
            <a:custGeom>
              <a:avLst/>
              <a:gdLst/>
              <a:ahLst/>
              <a:cxnLst/>
              <a:rect l="l" t="t" r="r" b="b"/>
              <a:pathLst>
                <a:path w="537210" h="184150">
                  <a:moveTo>
                    <a:pt x="450922" y="27431"/>
                  </a:moveTo>
                  <a:lnTo>
                    <a:pt x="0" y="156336"/>
                  </a:lnTo>
                  <a:lnTo>
                    <a:pt x="7747" y="183769"/>
                  </a:lnTo>
                  <a:lnTo>
                    <a:pt x="458778" y="54990"/>
                  </a:lnTo>
                  <a:lnTo>
                    <a:pt x="450922" y="27431"/>
                  </a:lnTo>
                  <a:close/>
                </a:path>
                <a:path w="537210" h="184150">
                  <a:moveTo>
                    <a:pt x="530841" y="23494"/>
                  </a:moveTo>
                  <a:lnTo>
                    <a:pt x="464693" y="23494"/>
                  </a:lnTo>
                  <a:lnTo>
                    <a:pt x="472566" y="51053"/>
                  </a:lnTo>
                  <a:lnTo>
                    <a:pt x="458778" y="54990"/>
                  </a:lnTo>
                  <a:lnTo>
                    <a:pt x="466598" y="82422"/>
                  </a:lnTo>
                  <a:lnTo>
                    <a:pt x="530841" y="23494"/>
                  </a:lnTo>
                  <a:close/>
                </a:path>
                <a:path w="537210" h="184150">
                  <a:moveTo>
                    <a:pt x="464693" y="23494"/>
                  </a:moveTo>
                  <a:lnTo>
                    <a:pt x="450922" y="27431"/>
                  </a:lnTo>
                  <a:lnTo>
                    <a:pt x="458778" y="54990"/>
                  </a:lnTo>
                  <a:lnTo>
                    <a:pt x="472566" y="51053"/>
                  </a:lnTo>
                  <a:lnTo>
                    <a:pt x="464693" y="23494"/>
                  </a:lnTo>
                  <a:close/>
                </a:path>
                <a:path w="537210" h="184150">
                  <a:moveTo>
                    <a:pt x="443102" y="0"/>
                  </a:moveTo>
                  <a:lnTo>
                    <a:pt x="450922" y="27431"/>
                  </a:lnTo>
                  <a:lnTo>
                    <a:pt x="464693" y="23494"/>
                  </a:lnTo>
                  <a:lnTo>
                    <a:pt x="530841" y="23494"/>
                  </a:lnTo>
                  <a:lnTo>
                    <a:pt x="537210" y="17652"/>
                  </a:lnTo>
                  <a:lnTo>
                    <a:pt x="4431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68851" y="5102225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0" y="0"/>
                  </a:moveTo>
                  <a:lnTo>
                    <a:pt x="44487" y="7489"/>
                  </a:lnTo>
                  <a:lnTo>
                    <a:pt x="80819" y="27908"/>
                  </a:lnTo>
                  <a:lnTo>
                    <a:pt x="105316" y="58185"/>
                  </a:lnTo>
                  <a:lnTo>
                    <a:pt x="114300" y="95250"/>
                  </a:lnTo>
                  <a:lnTo>
                    <a:pt x="123265" y="132314"/>
                  </a:lnTo>
                  <a:lnTo>
                    <a:pt x="147732" y="162591"/>
                  </a:lnTo>
                  <a:lnTo>
                    <a:pt x="184058" y="183010"/>
                  </a:lnTo>
                  <a:lnTo>
                    <a:pt x="228600" y="190500"/>
                  </a:lnTo>
                  <a:lnTo>
                    <a:pt x="184058" y="197989"/>
                  </a:lnTo>
                  <a:lnTo>
                    <a:pt x="147732" y="218408"/>
                  </a:lnTo>
                  <a:lnTo>
                    <a:pt x="123265" y="248685"/>
                  </a:lnTo>
                  <a:lnTo>
                    <a:pt x="114300" y="285750"/>
                  </a:lnTo>
                  <a:lnTo>
                    <a:pt x="105316" y="322814"/>
                  </a:lnTo>
                  <a:lnTo>
                    <a:pt x="80819" y="353091"/>
                  </a:lnTo>
                  <a:lnTo>
                    <a:pt x="44487" y="373510"/>
                  </a:lnTo>
                  <a:lnTo>
                    <a:pt x="0" y="3810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67935" y="5020436"/>
              <a:ext cx="539115" cy="247650"/>
            </a:xfrm>
            <a:custGeom>
              <a:avLst/>
              <a:gdLst/>
              <a:ahLst/>
              <a:cxnLst/>
              <a:rect l="l" t="t" r="r" b="b"/>
              <a:pathLst>
                <a:path w="539114" h="247650">
                  <a:moveTo>
                    <a:pt x="454600" y="26207"/>
                  </a:moveTo>
                  <a:lnTo>
                    <a:pt x="0" y="221106"/>
                  </a:lnTo>
                  <a:lnTo>
                    <a:pt x="11302" y="247269"/>
                  </a:lnTo>
                  <a:lnTo>
                    <a:pt x="465882" y="52502"/>
                  </a:lnTo>
                  <a:lnTo>
                    <a:pt x="454600" y="26207"/>
                  </a:lnTo>
                  <a:close/>
                </a:path>
                <a:path w="539114" h="247650">
                  <a:moveTo>
                    <a:pt x="526317" y="20574"/>
                  </a:moveTo>
                  <a:lnTo>
                    <a:pt x="467740" y="20574"/>
                  </a:lnTo>
                  <a:lnTo>
                    <a:pt x="479043" y="46862"/>
                  </a:lnTo>
                  <a:lnTo>
                    <a:pt x="465882" y="52502"/>
                  </a:lnTo>
                  <a:lnTo>
                    <a:pt x="477138" y="78739"/>
                  </a:lnTo>
                  <a:lnTo>
                    <a:pt x="526317" y="20574"/>
                  </a:lnTo>
                  <a:close/>
                </a:path>
                <a:path w="539114" h="247650">
                  <a:moveTo>
                    <a:pt x="467740" y="20574"/>
                  </a:moveTo>
                  <a:lnTo>
                    <a:pt x="454600" y="26207"/>
                  </a:lnTo>
                  <a:lnTo>
                    <a:pt x="465882" y="52502"/>
                  </a:lnTo>
                  <a:lnTo>
                    <a:pt x="479043" y="46862"/>
                  </a:lnTo>
                  <a:lnTo>
                    <a:pt x="467740" y="20574"/>
                  </a:lnTo>
                  <a:close/>
                </a:path>
                <a:path w="539114" h="247650">
                  <a:moveTo>
                    <a:pt x="443356" y="0"/>
                  </a:moveTo>
                  <a:lnTo>
                    <a:pt x="454600" y="26207"/>
                  </a:lnTo>
                  <a:lnTo>
                    <a:pt x="467740" y="20574"/>
                  </a:lnTo>
                  <a:lnTo>
                    <a:pt x="526317" y="20574"/>
                  </a:lnTo>
                  <a:lnTo>
                    <a:pt x="538988" y="5587"/>
                  </a:lnTo>
                  <a:lnTo>
                    <a:pt x="4433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71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72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81000"/>
            <a:ext cx="36766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0" dirty="0"/>
              <a:t>Cla</a:t>
            </a:r>
            <a:r>
              <a:rPr sz="4300" spc="-260" dirty="0"/>
              <a:t>u</a:t>
            </a:r>
            <a:r>
              <a:rPr sz="4300" spc="-415" dirty="0"/>
              <a:t>se</a:t>
            </a:r>
            <a:r>
              <a:rPr sz="4300" spc="50" dirty="0"/>
              <a:t> </a:t>
            </a:r>
            <a:r>
              <a:rPr sz="4300" spc="25" dirty="0"/>
              <a:t>H</a:t>
            </a:r>
            <a:r>
              <a:rPr sz="4300" spc="-345" dirty="0"/>
              <a:t>A</a:t>
            </a:r>
            <a:r>
              <a:rPr sz="4300" spc="-80" dirty="0"/>
              <a:t>VING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5343"/>
            <a:ext cx="7000875" cy="11734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nombre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i="1" spc="-155" dirty="0">
                <a:latin typeface="Trebuchet MS"/>
                <a:cs typeface="Trebuchet MS"/>
              </a:rPr>
              <a:t>Commandes</a:t>
            </a:r>
            <a:r>
              <a:rPr sz="2000" i="1" spc="-7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chaque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210" dirty="0">
                <a:latin typeface="Trebuchet MS"/>
                <a:cs typeface="Trebuchet MS"/>
              </a:rPr>
              <a:t>Client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qui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a</a:t>
            </a:r>
            <a:r>
              <a:rPr sz="2000" spc="-245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passé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deux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i="1" spc="-145" dirty="0">
                <a:latin typeface="Trebuchet MS"/>
                <a:cs typeface="Trebuchet MS"/>
              </a:rPr>
              <a:t>Com</a:t>
            </a:r>
            <a:r>
              <a:rPr sz="2000" i="1" spc="-180" dirty="0">
                <a:latin typeface="Trebuchet MS"/>
                <a:cs typeface="Trebuchet MS"/>
              </a:rPr>
              <a:t>m</a:t>
            </a:r>
            <a:r>
              <a:rPr sz="2000" i="1" spc="-135" dirty="0">
                <a:latin typeface="Trebuchet MS"/>
                <a:cs typeface="Trebuchet MS"/>
              </a:rPr>
              <a:t>a</a:t>
            </a:r>
            <a:r>
              <a:rPr sz="2000" i="1" spc="-145" dirty="0">
                <a:latin typeface="Trebuchet MS"/>
                <a:cs typeface="Trebuchet MS"/>
              </a:rPr>
              <a:t>n</a:t>
            </a:r>
            <a:r>
              <a:rPr sz="2000" i="1" spc="-195" dirty="0">
                <a:latin typeface="Trebuchet MS"/>
                <a:cs typeface="Trebuchet MS"/>
              </a:rPr>
              <a:t>de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</a:t>
            </a:r>
            <a:r>
              <a:rPr sz="2000" spc="-30" dirty="0">
                <a:latin typeface="Microsoft Sans Serif"/>
                <a:cs typeface="Microsoft Sans Serif"/>
              </a:rPr>
              <a:t>l</a:t>
            </a:r>
            <a:r>
              <a:rPr sz="2000" spc="-170" dirty="0">
                <a:latin typeface="Microsoft Sans Serif"/>
                <a:cs typeface="Microsoft Sans Serif"/>
              </a:rPr>
              <a:t>us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1550" y="3141649"/>
            <a:ext cx="7163434" cy="519430"/>
          </a:xfrm>
          <a:custGeom>
            <a:avLst/>
            <a:gdLst/>
            <a:ahLst/>
            <a:cxnLst/>
            <a:rect l="l" t="t" r="r" b="b"/>
            <a:pathLst>
              <a:path w="7163434" h="519429">
                <a:moveTo>
                  <a:pt x="7162851" y="0"/>
                </a:moveTo>
                <a:lnTo>
                  <a:pt x="0" y="0"/>
                </a:lnTo>
                <a:lnTo>
                  <a:pt x="0" y="261937"/>
                </a:lnTo>
                <a:lnTo>
                  <a:pt x="0" y="519303"/>
                </a:lnTo>
                <a:lnTo>
                  <a:pt x="7162851" y="519303"/>
                </a:lnTo>
                <a:lnTo>
                  <a:pt x="7162851" y="261937"/>
                </a:lnTo>
                <a:lnTo>
                  <a:pt x="7162851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34176" y="3092306"/>
            <a:ext cx="4964430" cy="5632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60"/>
              </a:spcBef>
            </a:pPr>
            <a:r>
              <a:rPr sz="1800" spc="-30" dirty="0">
                <a:latin typeface="Courier New"/>
                <a:cs typeface="Courier New"/>
              </a:rPr>
              <a:t>noClient,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ourier New"/>
                <a:cs typeface="Courier New"/>
              </a:rPr>
              <a:t>COUNT(*)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AS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spc="-35" dirty="0">
                <a:latin typeface="Courier New"/>
                <a:cs typeface="Courier New"/>
              </a:rPr>
              <a:t>nombreCommandes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35" dirty="0">
                <a:latin typeface="Courier New"/>
                <a:cs typeface="Courier New"/>
              </a:rPr>
              <a:t>Commande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71550" y="3660949"/>
            <a:ext cx="7163434" cy="262255"/>
          </a:xfrm>
          <a:custGeom>
            <a:avLst/>
            <a:gdLst/>
            <a:ahLst/>
            <a:cxnLst/>
            <a:rect l="l" t="t" r="r" b="b"/>
            <a:pathLst>
              <a:path w="7163434" h="262254">
                <a:moveTo>
                  <a:pt x="0" y="261943"/>
                </a:moveTo>
                <a:lnTo>
                  <a:pt x="7162852" y="261943"/>
                </a:lnTo>
                <a:lnTo>
                  <a:pt x="7162852" y="0"/>
                </a:lnTo>
                <a:lnTo>
                  <a:pt x="0" y="0"/>
                </a:lnTo>
                <a:lnTo>
                  <a:pt x="0" y="26194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50446" y="3092306"/>
            <a:ext cx="1094740" cy="8210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94700"/>
              </a:lnSpc>
              <a:spcBef>
                <a:spcPts val="225"/>
              </a:spcBef>
            </a:pPr>
            <a:r>
              <a:rPr sz="1800" spc="-35" dirty="0">
                <a:latin typeface="Courier New"/>
                <a:cs typeface="Courier New"/>
              </a:rPr>
              <a:t>SELECT 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35" dirty="0">
                <a:latin typeface="Courier New"/>
                <a:cs typeface="Courier New"/>
              </a:rPr>
              <a:t>FROM 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GROUP</a:t>
            </a:r>
            <a:r>
              <a:rPr sz="1800" spc="-155" dirty="0">
                <a:latin typeface="Courier New"/>
                <a:cs typeface="Courier New"/>
              </a:rPr>
              <a:t> </a:t>
            </a:r>
            <a:r>
              <a:rPr sz="1800" spc="-35" dirty="0">
                <a:latin typeface="Courier New"/>
                <a:cs typeface="Courier New"/>
              </a:rPr>
              <a:t>BY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34176" y="3611614"/>
            <a:ext cx="109474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35" dirty="0">
                <a:latin typeface="Courier New"/>
                <a:cs typeface="Courier New"/>
              </a:rPr>
              <a:t>noClient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1550" y="3922891"/>
            <a:ext cx="7163434" cy="262255"/>
            <a:chOff x="971550" y="3922891"/>
            <a:chExt cx="7163434" cy="262255"/>
          </a:xfrm>
        </p:grpSpPr>
        <p:sp>
          <p:nvSpPr>
            <p:cNvPr id="23" name="object 23"/>
            <p:cNvSpPr/>
            <p:nvPr/>
          </p:nvSpPr>
          <p:spPr>
            <a:xfrm>
              <a:off x="971550" y="3922902"/>
              <a:ext cx="7163434" cy="262255"/>
            </a:xfrm>
            <a:custGeom>
              <a:avLst/>
              <a:gdLst/>
              <a:ahLst/>
              <a:cxnLst/>
              <a:rect l="l" t="t" r="r" b="b"/>
              <a:pathLst>
                <a:path w="7163434" h="262254">
                  <a:moveTo>
                    <a:pt x="691591" y="0"/>
                  </a:moveTo>
                  <a:lnTo>
                    <a:pt x="0" y="0"/>
                  </a:lnTo>
                  <a:lnTo>
                    <a:pt x="0" y="261937"/>
                  </a:lnTo>
                  <a:lnTo>
                    <a:pt x="691591" y="261937"/>
                  </a:lnTo>
                  <a:lnTo>
                    <a:pt x="691591" y="0"/>
                  </a:lnTo>
                  <a:close/>
                </a:path>
                <a:path w="7163434" h="262254">
                  <a:moveTo>
                    <a:pt x="7162851" y="0"/>
                  </a:moveTo>
                  <a:lnTo>
                    <a:pt x="3255708" y="0"/>
                  </a:lnTo>
                  <a:lnTo>
                    <a:pt x="3255708" y="261937"/>
                  </a:lnTo>
                  <a:lnTo>
                    <a:pt x="7162851" y="261937"/>
                  </a:lnTo>
                  <a:lnTo>
                    <a:pt x="7162851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3146" y="3922891"/>
              <a:ext cx="2564130" cy="262255"/>
            </a:xfrm>
            <a:custGeom>
              <a:avLst/>
              <a:gdLst/>
              <a:ahLst/>
              <a:cxnLst/>
              <a:rect l="l" t="t" r="r" b="b"/>
              <a:pathLst>
                <a:path w="2564129" h="262254">
                  <a:moveTo>
                    <a:pt x="2564113" y="0"/>
                  </a:moveTo>
                  <a:lnTo>
                    <a:pt x="0" y="0"/>
                  </a:lnTo>
                  <a:lnTo>
                    <a:pt x="0" y="261943"/>
                  </a:lnTo>
                  <a:lnTo>
                    <a:pt x="2564113" y="261943"/>
                  </a:lnTo>
                  <a:lnTo>
                    <a:pt x="2564113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50446" y="3873556"/>
            <a:ext cx="259334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25" dirty="0">
                <a:latin typeface="Courier New"/>
                <a:cs typeface="Courier New"/>
              </a:rPr>
              <a:t>WHERE</a:t>
            </a:r>
            <a:r>
              <a:rPr sz="1800" spc="9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ourier New"/>
                <a:cs typeface="Courier New"/>
              </a:rPr>
              <a:t>COUNT(*)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&gt;=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spc="10" dirty="0">
                <a:latin typeface="Courier New"/>
                <a:cs typeface="Courier New"/>
              </a:rPr>
              <a:t>2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971550" y="5013279"/>
          <a:ext cx="7172325" cy="10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312">
                <a:tc gridSpan="3">
                  <a:txBody>
                    <a:bodyPr/>
                    <a:lstStyle/>
                    <a:p>
                      <a:pPr marL="690245">
                        <a:lnSpc>
                          <a:spcPts val="1810"/>
                        </a:lnSpc>
                        <a:tabLst>
                          <a:tab pos="2071370" algn="l"/>
                        </a:tabLst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noClient,</a:t>
                      </a:r>
                      <a:r>
                        <a:rPr sz="180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COUNT(*)</a:t>
                      </a:r>
                      <a:r>
                        <a:rPr sz="1800" spc="-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AS</a:t>
                      </a:r>
                      <a:r>
                        <a:rPr sz="180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35" dirty="0">
                          <a:latin typeface="Courier New"/>
                          <a:cs typeface="Courier New"/>
                        </a:rPr>
                        <a:t>nombreCommandes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690245" marR="4017010">
                        <a:lnSpc>
                          <a:spcPts val="2060"/>
                        </a:lnSpc>
                        <a:spcBef>
                          <a:spcPts val="80"/>
                        </a:spcBef>
                        <a:tabLst>
                          <a:tab pos="2071370" algn="l"/>
                        </a:tabLst>
                      </a:pPr>
                      <a:r>
                        <a:rPr sz="1800" spc="-45" dirty="0">
                          <a:latin typeface="Courier New"/>
                          <a:cs typeface="Courier New"/>
                        </a:rPr>
                        <a:t>FRO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M	</a:t>
                      </a:r>
                      <a:r>
                        <a:rPr sz="1800" spc="-45" dirty="0">
                          <a:latin typeface="Courier New"/>
                          <a:cs typeface="Courier New"/>
                        </a:rPr>
                        <a:t>Commande  GROU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8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45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800" dirty="0">
                          <a:latin typeface="Courier New"/>
                          <a:cs typeface="Courier New"/>
                        </a:rPr>
                        <a:t>Y	</a:t>
                      </a:r>
                      <a:r>
                        <a:rPr sz="1800" spc="-45" dirty="0">
                          <a:latin typeface="Courier New"/>
                          <a:cs typeface="Courier New"/>
                        </a:rPr>
                        <a:t>noClient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80"/>
                        </a:lnSpc>
                        <a:tabLst>
                          <a:tab pos="1381125" algn="l"/>
                        </a:tabLst>
                      </a:pPr>
                      <a:r>
                        <a:rPr sz="1800" spc="-25" dirty="0">
                          <a:latin typeface="Courier New"/>
                          <a:cs typeface="Courier New"/>
                        </a:rPr>
                        <a:t>HAVING	</a:t>
                      </a:r>
                      <a:r>
                        <a:rPr sz="1800" spc="-30" dirty="0">
                          <a:latin typeface="Courier New"/>
                          <a:cs typeface="Courier New"/>
                        </a:rPr>
                        <a:t>COUNT(*)</a:t>
                      </a:r>
                      <a:r>
                        <a:rPr sz="180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10" dirty="0">
                          <a:latin typeface="Courier New"/>
                          <a:cs typeface="Courier New"/>
                        </a:rPr>
                        <a:t>&gt;=</a:t>
                      </a:r>
                      <a:r>
                        <a:rPr sz="1800" spc="-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10" dirty="0">
                          <a:latin typeface="Courier New"/>
                          <a:cs typeface="Courier New"/>
                        </a:rPr>
                        <a:t>2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2987675" y="2781300"/>
            <a:ext cx="2663825" cy="1584325"/>
          </a:xfrm>
          <a:custGeom>
            <a:avLst/>
            <a:gdLst/>
            <a:ahLst/>
            <a:cxnLst/>
            <a:rect l="l" t="t" r="r" b="b"/>
            <a:pathLst>
              <a:path w="2663825" h="1584325">
                <a:moveTo>
                  <a:pt x="2592451" y="0"/>
                </a:moveTo>
                <a:lnTo>
                  <a:pt x="0" y="1584325"/>
                </a:lnTo>
              </a:path>
              <a:path w="2663825" h="1584325">
                <a:moveTo>
                  <a:pt x="288925" y="0"/>
                </a:moveTo>
                <a:lnTo>
                  <a:pt x="2663825" y="1584325"/>
                </a:lnTo>
              </a:path>
            </a:pathLst>
          </a:custGeom>
          <a:ln w="28575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5650" y="4365625"/>
            <a:ext cx="7488555" cy="406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200"/>
              </a:spcBef>
            </a:pPr>
            <a:r>
              <a:rPr sz="2000" b="1" spc="-10" dirty="0">
                <a:latin typeface="Times New Roman"/>
                <a:cs typeface="Times New Roman"/>
              </a:rPr>
              <a:t>Mais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45" dirty="0">
                <a:latin typeface="Times New Roman"/>
                <a:cs typeface="Times New Roman"/>
              </a:rPr>
              <a:t>la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Times New Roman"/>
                <a:cs typeface="Times New Roman"/>
              </a:rPr>
              <a:t>clause</a:t>
            </a:r>
            <a:r>
              <a:rPr sz="2000" b="1" spc="15" dirty="0">
                <a:latin typeface="Times New Roman"/>
                <a:cs typeface="Times New Roman"/>
              </a:rPr>
              <a:t> WHERE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Times New Roman"/>
                <a:cs typeface="Times New Roman"/>
              </a:rPr>
              <a:t>ne</a:t>
            </a:r>
            <a:r>
              <a:rPr sz="2000" b="1" spc="-5" dirty="0">
                <a:latin typeface="Times New Roman"/>
                <a:cs typeface="Times New Roman"/>
              </a:rPr>
              <a:t> peut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pas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être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utilisée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30" dirty="0">
                <a:latin typeface="Times New Roman"/>
                <a:cs typeface="Times New Roman"/>
              </a:rPr>
              <a:t>après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GROUP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60" dirty="0">
                <a:latin typeface="Times New Roman"/>
                <a:cs typeface="Times New Roman"/>
              </a:rPr>
              <a:t>BY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304800"/>
            <a:ext cx="36766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0" dirty="0"/>
              <a:t>Cla</a:t>
            </a:r>
            <a:r>
              <a:rPr sz="4300" spc="-260" dirty="0"/>
              <a:t>u</a:t>
            </a:r>
            <a:r>
              <a:rPr sz="4300" spc="-415" dirty="0"/>
              <a:t>se</a:t>
            </a:r>
            <a:r>
              <a:rPr sz="4300" spc="50" dirty="0"/>
              <a:t> </a:t>
            </a:r>
            <a:r>
              <a:rPr sz="4300" spc="25" dirty="0"/>
              <a:t>H</a:t>
            </a:r>
            <a:r>
              <a:rPr sz="4300" spc="-345" dirty="0"/>
              <a:t>A</a:t>
            </a:r>
            <a:r>
              <a:rPr sz="4300" spc="-50" dirty="0"/>
              <a:t>VIN</a:t>
            </a:r>
            <a:r>
              <a:rPr sz="4300" spc="-165" dirty="0"/>
              <a:t>G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5343"/>
            <a:ext cx="6663055" cy="11734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Affi</a:t>
            </a:r>
            <a:r>
              <a:rPr sz="2000" spc="-65" dirty="0">
                <a:latin typeface="Microsoft Sans Serif"/>
                <a:cs typeface="Microsoft Sans Serif"/>
              </a:rPr>
              <a:t>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n</a:t>
            </a:r>
            <a:r>
              <a:rPr sz="2000" spc="-80" dirty="0">
                <a:latin typeface="Microsoft Sans Serif"/>
                <a:cs typeface="Microsoft Sans Serif"/>
              </a:rPr>
              <a:t>omb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i="1" spc="-145" dirty="0">
                <a:latin typeface="Trebuchet MS"/>
                <a:cs typeface="Trebuchet MS"/>
              </a:rPr>
              <a:t>Com</a:t>
            </a:r>
            <a:r>
              <a:rPr sz="2000" i="1" spc="-180" dirty="0">
                <a:latin typeface="Trebuchet MS"/>
                <a:cs typeface="Trebuchet MS"/>
              </a:rPr>
              <a:t>m</a:t>
            </a:r>
            <a:r>
              <a:rPr sz="2000" i="1" spc="-135" dirty="0">
                <a:latin typeface="Trebuchet MS"/>
                <a:cs typeface="Trebuchet MS"/>
              </a:rPr>
              <a:t>a</a:t>
            </a:r>
            <a:r>
              <a:rPr sz="2000" i="1" spc="-145" dirty="0">
                <a:latin typeface="Trebuchet MS"/>
                <a:cs typeface="Trebuchet MS"/>
              </a:rPr>
              <a:t>n</a:t>
            </a:r>
            <a:r>
              <a:rPr sz="2000" i="1" spc="-180" dirty="0">
                <a:latin typeface="Trebuchet MS"/>
                <a:cs typeface="Trebuchet MS"/>
              </a:rPr>
              <a:t>de</a:t>
            </a:r>
            <a:r>
              <a:rPr sz="2000" i="1" spc="-130" dirty="0">
                <a:latin typeface="Trebuchet MS"/>
                <a:cs typeface="Trebuchet MS"/>
              </a:rPr>
              <a:t>s</a:t>
            </a:r>
            <a:r>
              <a:rPr sz="2000" i="1" spc="-8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chaq</a:t>
            </a:r>
            <a:r>
              <a:rPr sz="2000" spc="-135" dirty="0">
                <a:latin typeface="Microsoft Sans Serif"/>
                <a:cs typeface="Microsoft Sans Serif"/>
              </a:rPr>
              <a:t>ue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i="1" spc="-235" dirty="0">
                <a:latin typeface="Trebuchet MS"/>
                <a:cs typeface="Trebuchet MS"/>
              </a:rPr>
              <a:t>C</a:t>
            </a:r>
            <a:r>
              <a:rPr sz="2000" i="1" spc="-135" dirty="0">
                <a:latin typeface="Trebuchet MS"/>
                <a:cs typeface="Trebuchet MS"/>
              </a:rPr>
              <a:t>l</a:t>
            </a:r>
            <a:r>
              <a:rPr sz="2000" i="1" spc="-160" dirty="0">
                <a:latin typeface="Trebuchet MS"/>
                <a:cs typeface="Trebuchet MS"/>
              </a:rPr>
              <a:t>i</a:t>
            </a:r>
            <a:r>
              <a:rPr sz="2000" i="1" spc="-290" dirty="0">
                <a:latin typeface="Trebuchet MS"/>
                <a:cs typeface="Trebuchet MS"/>
              </a:rPr>
              <a:t>e</a:t>
            </a:r>
            <a:r>
              <a:rPr sz="2000" i="1" spc="-250" dirty="0">
                <a:latin typeface="Trebuchet MS"/>
                <a:cs typeface="Trebuchet MS"/>
              </a:rPr>
              <a:t>n</a:t>
            </a:r>
            <a:r>
              <a:rPr sz="2000" i="1" spc="-190" dirty="0">
                <a:latin typeface="Trebuchet MS"/>
                <a:cs typeface="Trebuchet MS"/>
              </a:rPr>
              <a:t>t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spc="-175" dirty="0">
                <a:latin typeface="Microsoft Sans Serif"/>
                <a:cs typeface="Microsoft Sans Serif"/>
              </a:rPr>
              <a:t>passées  </a:t>
            </a:r>
            <a:r>
              <a:rPr sz="2000" spc="-135" dirty="0">
                <a:latin typeface="Microsoft Sans Serif"/>
                <a:cs typeface="Microsoft Sans Serif"/>
              </a:rPr>
              <a:t>après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02/06/2000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6750" y="2968726"/>
            <a:ext cx="5320030" cy="349885"/>
          </a:xfrm>
          <a:custGeom>
            <a:avLst/>
            <a:gdLst/>
            <a:ahLst/>
            <a:cxnLst/>
            <a:rect l="l" t="t" r="r" b="b"/>
            <a:pathLst>
              <a:path w="5320030" h="349885">
                <a:moveTo>
                  <a:pt x="5319687" y="0"/>
                </a:moveTo>
                <a:lnTo>
                  <a:pt x="0" y="0"/>
                </a:lnTo>
                <a:lnTo>
                  <a:pt x="0" y="176237"/>
                </a:lnTo>
                <a:lnTo>
                  <a:pt x="0" y="349707"/>
                </a:lnTo>
                <a:lnTo>
                  <a:pt x="5319687" y="349707"/>
                </a:lnTo>
                <a:lnTo>
                  <a:pt x="5319687" y="176237"/>
                </a:lnTo>
                <a:lnTo>
                  <a:pt x="531968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17249" y="2931416"/>
            <a:ext cx="604520" cy="3873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>
              <a:lnSpc>
                <a:spcPts val="1390"/>
              </a:lnSpc>
              <a:spcBef>
                <a:spcPts val="204"/>
              </a:spcBef>
            </a:pPr>
            <a:r>
              <a:rPr sz="1200" spc="50" dirty="0">
                <a:latin typeface="Courier New"/>
                <a:cs typeface="Courier New"/>
              </a:rPr>
              <a:t>SELECT  FROM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38221" y="2931416"/>
            <a:ext cx="3658870" cy="3873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>
              <a:lnSpc>
                <a:spcPts val="1390"/>
              </a:lnSpc>
              <a:spcBef>
                <a:spcPts val="204"/>
              </a:spcBef>
            </a:pPr>
            <a:r>
              <a:rPr sz="1200" spc="55" dirty="0">
                <a:latin typeface="Courier New"/>
                <a:cs typeface="Courier New"/>
              </a:rPr>
              <a:t>noClient,</a:t>
            </a:r>
            <a:r>
              <a:rPr sz="1200" spc="5" dirty="0">
                <a:latin typeface="Courier New"/>
                <a:cs typeface="Courier New"/>
              </a:rPr>
              <a:t> </a:t>
            </a:r>
            <a:r>
              <a:rPr sz="1200" spc="55" dirty="0">
                <a:latin typeface="Courier New"/>
                <a:cs typeface="Courier New"/>
              </a:rPr>
              <a:t>COUNT(*)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70" dirty="0">
                <a:latin typeface="Courier New"/>
                <a:cs typeface="Courier New"/>
              </a:rPr>
              <a:t>AS</a:t>
            </a:r>
            <a:r>
              <a:rPr sz="1200" spc="10" dirty="0">
                <a:latin typeface="Courier New"/>
                <a:cs typeface="Courier New"/>
              </a:rPr>
              <a:t> </a:t>
            </a:r>
            <a:r>
              <a:rPr sz="1200" spc="50" dirty="0">
                <a:latin typeface="Courier New"/>
                <a:cs typeface="Courier New"/>
              </a:rPr>
              <a:t>nombreCommandes </a:t>
            </a:r>
            <a:r>
              <a:rPr sz="1200" spc="-705" dirty="0">
                <a:latin typeface="Courier New"/>
                <a:cs typeface="Courier New"/>
              </a:rPr>
              <a:t> </a:t>
            </a:r>
            <a:r>
              <a:rPr sz="1200" spc="50" dirty="0">
                <a:latin typeface="Courier New"/>
                <a:cs typeface="Courier New"/>
              </a:rPr>
              <a:t>Commande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06750" y="3318428"/>
            <a:ext cx="5320030" cy="176530"/>
            <a:chOff x="3206750" y="3318428"/>
            <a:chExt cx="5320030" cy="176530"/>
          </a:xfrm>
        </p:grpSpPr>
        <p:sp>
          <p:nvSpPr>
            <p:cNvPr id="21" name="object 21"/>
            <p:cNvSpPr/>
            <p:nvPr/>
          </p:nvSpPr>
          <p:spPr>
            <a:xfrm>
              <a:off x="3206750" y="3318433"/>
              <a:ext cx="5320030" cy="176530"/>
            </a:xfrm>
            <a:custGeom>
              <a:avLst/>
              <a:gdLst/>
              <a:ahLst/>
              <a:cxnLst/>
              <a:rect l="l" t="t" r="r" b="b"/>
              <a:pathLst>
                <a:path w="5320030" h="176529">
                  <a:moveTo>
                    <a:pt x="510489" y="0"/>
                  </a:moveTo>
                  <a:lnTo>
                    <a:pt x="0" y="0"/>
                  </a:lnTo>
                  <a:lnTo>
                    <a:pt x="0" y="176237"/>
                  </a:lnTo>
                  <a:lnTo>
                    <a:pt x="510489" y="176237"/>
                  </a:lnTo>
                  <a:lnTo>
                    <a:pt x="510489" y="0"/>
                  </a:lnTo>
                  <a:close/>
                </a:path>
                <a:path w="5320030" h="176529">
                  <a:moveTo>
                    <a:pt x="5319687" y="0"/>
                  </a:moveTo>
                  <a:lnTo>
                    <a:pt x="4195826" y="0"/>
                  </a:lnTo>
                  <a:lnTo>
                    <a:pt x="4195826" y="176237"/>
                  </a:lnTo>
                  <a:lnTo>
                    <a:pt x="5319687" y="176237"/>
                  </a:lnTo>
                  <a:lnTo>
                    <a:pt x="5319687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7249" y="3318428"/>
              <a:ext cx="3685540" cy="176530"/>
            </a:xfrm>
            <a:custGeom>
              <a:avLst/>
              <a:gdLst/>
              <a:ahLst/>
              <a:cxnLst/>
              <a:rect l="l" t="t" r="r" b="b"/>
              <a:pathLst>
                <a:path w="3685540" h="176529">
                  <a:moveTo>
                    <a:pt x="3685336" y="0"/>
                  </a:moveTo>
                  <a:lnTo>
                    <a:pt x="0" y="0"/>
                  </a:lnTo>
                  <a:lnTo>
                    <a:pt x="0" y="176237"/>
                  </a:lnTo>
                  <a:lnTo>
                    <a:pt x="3685336" y="176237"/>
                  </a:lnTo>
                  <a:lnTo>
                    <a:pt x="368533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717249" y="3281122"/>
            <a:ext cx="3696970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020444" algn="l"/>
              </a:tabLst>
            </a:pPr>
            <a:r>
              <a:rPr sz="1200" spc="60" dirty="0">
                <a:latin typeface="Courier New"/>
                <a:cs typeface="Courier New"/>
              </a:rPr>
              <a:t>WHERE	</a:t>
            </a:r>
            <a:r>
              <a:rPr sz="1200" spc="55" dirty="0">
                <a:latin typeface="Courier New"/>
                <a:cs typeface="Courier New"/>
              </a:rPr>
              <a:t>dateCommande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85" dirty="0">
                <a:latin typeface="Courier New"/>
                <a:cs typeface="Courier New"/>
              </a:rPr>
              <a:t>&gt;</a:t>
            </a:r>
            <a:r>
              <a:rPr sz="1200" dirty="0">
                <a:latin typeface="Courier New"/>
                <a:cs typeface="Courier New"/>
              </a:rPr>
              <a:t> </a:t>
            </a:r>
            <a:r>
              <a:rPr sz="1200" spc="50" dirty="0">
                <a:latin typeface="Courier New"/>
                <a:cs typeface="Courier New"/>
              </a:rPr>
              <a:t>'02/06/2000'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06750" y="3494665"/>
            <a:ext cx="5320030" cy="174625"/>
          </a:xfrm>
          <a:prstGeom prst="rect">
            <a:avLst/>
          </a:prstGeom>
          <a:solidFill>
            <a:srgbClr val="E4E4E4"/>
          </a:solidFill>
        </p:spPr>
        <p:txBody>
          <a:bodyPr vert="horz" wrap="square" lIns="0" tIns="0" rIns="0" bIns="0" rtlCol="0">
            <a:spAutoFit/>
          </a:bodyPr>
          <a:lstStyle/>
          <a:p>
            <a:pPr marL="509905">
              <a:lnSpc>
                <a:spcPts val="1265"/>
              </a:lnSpc>
              <a:tabLst>
                <a:tab pos="1530985" algn="l"/>
              </a:tabLst>
            </a:pPr>
            <a:r>
              <a:rPr sz="1200" spc="60" dirty="0">
                <a:latin typeface="Courier New"/>
                <a:cs typeface="Courier New"/>
              </a:rPr>
              <a:t>GROUP</a:t>
            </a:r>
            <a:r>
              <a:rPr sz="1200" spc="20" dirty="0">
                <a:latin typeface="Courier New"/>
                <a:cs typeface="Courier New"/>
              </a:rPr>
              <a:t> </a:t>
            </a:r>
            <a:r>
              <a:rPr sz="1200" spc="70" dirty="0">
                <a:latin typeface="Courier New"/>
                <a:cs typeface="Courier New"/>
              </a:rPr>
              <a:t>BY	</a:t>
            </a:r>
            <a:r>
              <a:rPr sz="1200" spc="50" dirty="0">
                <a:latin typeface="Courier New"/>
                <a:cs typeface="Courier New"/>
              </a:rPr>
              <a:t>noClient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217096" y="4714879"/>
          <a:ext cx="3425189" cy="1499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854"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50" b="1" spc="-2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nombreCommandes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71">
                <a:tc>
                  <a:txBody>
                    <a:bodyPr/>
                    <a:lstStyle/>
                    <a:p>
                      <a:pPr marL="67310">
                        <a:lnSpc>
                          <a:spcPts val="2070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70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54"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071">
                <a:tc>
                  <a:txBody>
                    <a:bodyPr/>
                    <a:lstStyle/>
                    <a:p>
                      <a:pPr marL="67310">
                        <a:lnSpc>
                          <a:spcPts val="2070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70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52">
                <a:tc>
                  <a:txBody>
                    <a:bodyPr/>
                    <a:lstStyle/>
                    <a:p>
                      <a:pPr marL="67310">
                        <a:lnSpc>
                          <a:spcPts val="2105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674428" y="4028719"/>
            <a:ext cx="3683635" cy="243840"/>
            <a:chOff x="674428" y="4028719"/>
            <a:chExt cx="3683635" cy="243840"/>
          </a:xfrm>
        </p:grpSpPr>
        <p:sp>
          <p:nvSpPr>
            <p:cNvPr id="27" name="object 27"/>
            <p:cNvSpPr/>
            <p:nvPr/>
          </p:nvSpPr>
          <p:spPr>
            <a:xfrm>
              <a:off x="674687" y="4029015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6651" y="403094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687" y="4029015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6651" y="403094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250" y="4029015"/>
              <a:ext cx="3636010" cy="23495"/>
            </a:xfrm>
            <a:custGeom>
              <a:avLst/>
              <a:gdLst/>
              <a:ahLst/>
              <a:cxnLst/>
              <a:rect l="l" t="t" r="r" b="b"/>
              <a:pathLst>
                <a:path w="3636010" h="23495">
                  <a:moveTo>
                    <a:pt x="3635699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3635699" y="23114"/>
                  </a:lnTo>
                  <a:lnTo>
                    <a:pt x="3635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0213" y="4030942"/>
              <a:ext cx="3632200" cy="0"/>
            </a:xfrm>
            <a:custGeom>
              <a:avLst/>
              <a:gdLst/>
              <a:ahLst/>
              <a:cxnLst/>
              <a:rect l="l" t="t" r="r" b="b"/>
              <a:pathLst>
                <a:path w="3632200">
                  <a:moveTo>
                    <a:pt x="0" y="0"/>
                  </a:moveTo>
                  <a:lnTo>
                    <a:pt x="3631772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3950" y="4029015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35913" y="403094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33950" y="4029015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35913" y="403094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4687" y="4052227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6651" y="4054056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33950" y="4052227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35913" y="4054056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574277" y="4251734"/>
            <a:ext cx="71183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5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5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5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5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5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74428" y="4271907"/>
            <a:ext cx="3683635" cy="483234"/>
            <a:chOff x="674428" y="4271907"/>
            <a:chExt cx="3683635" cy="483234"/>
          </a:xfrm>
        </p:grpSpPr>
        <p:sp>
          <p:nvSpPr>
            <p:cNvPr id="43" name="object 43"/>
            <p:cNvSpPr/>
            <p:nvPr/>
          </p:nvSpPr>
          <p:spPr>
            <a:xfrm>
              <a:off x="674687" y="4272203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6651" y="427412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8250" y="4272203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0213" y="4274129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11088" y="4272203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13051" y="427412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34650" y="4272203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36614" y="4274129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20216" y="4272203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22180" y="427412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43779" y="4272203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545743" y="4274129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33950" y="4272203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335913" y="4274129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74687" y="4295254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6651" y="429724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11088" y="4295254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30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13051" y="429724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20216" y="4295254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22180" y="429724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333950" y="4295254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335913" y="4297244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98246" y="4534598"/>
              <a:ext cx="3636010" cy="220345"/>
            </a:xfrm>
            <a:custGeom>
              <a:avLst/>
              <a:gdLst/>
              <a:ahLst/>
              <a:cxnLst/>
              <a:rect l="l" t="t" r="r" b="b"/>
              <a:pathLst>
                <a:path w="3636010" h="220345">
                  <a:moveTo>
                    <a:pt x="1312837" y="0"/>
                  </a:moveTo>
                  <a:lnTo>
                    <a:pt x="1265707" y="0"/>
                  </a:lnTo>
                  <a:lnTo>
                    <a:pt x="47129" y="0"/>
                  </a:lnTo>
                  <a:lnTo>
                    <a:pt x="0" y="0"/>
                  </a:lnTo>
                  <a:lnTo>
                    <a:pt x="0" y="216115"/>
                  </a:lnTo>
                  <a:lnTo>
                    <a:pt x="0" y="219976"/>
                  </a:lnTo>
                  <a:lnTo>
                    <a:pt x="1312837" y="219976"/>
                  </a:lnTo>
                  <a:lnTo>
                    <a:pt x="1312837" y="216115"/>
                  </a:lnTo>
                  <a:lnTo>
                    <a:pt x="1312837" y="0"/>
                  </a:lnTo>
                  <a:close/>
                </a:path>
                <a:path w="3636010" h="220345">
                  <a:moveTo>
                    <a:pt x="2822029" y="216115"/>
                  </a:moveTo>
                  <a:lnTo>
                    <a:pt x="2821965" y="0"/>
                  </a:lnTo>
                  <a:lnTo>
                    <a:pt x="2778836" y="0"/>
                  </a:lnTo>
                  <a:lnTo>
                    <a:pt x="1383525" y="0"/>
                  </a:lnTo>
                  <a:lnTo>
                    <a:pt x="1336395" y="0"/>
                  </a:lnTo>
                  <a:lnTo>
                    <a:pt x="1336395" y="216115"/>
                  </a:lnTo>
                  <a:lnTo>
                    <a:pt x="1336395" y="219976"/>
                  </a:lnTo>
                  <a:lnTo>
                    <a:pt x="2822029" y="219976"/>
                  </a:lnTo>
                  <a:lnTo>
                    <a:pt x="2822029" y="216115"/>
                  </a:lnTo>
                  <a:close/>
                </a:path>
                <a:path w="3636010" h="220345">
                  <a:moveTo>
                    <a:pt x="3635692" y="0"/>
                  </a:moveTo>
                  <a:lnTo>
                    <a:pt x="3588575" y="0"/>
                  </a:lnTo>
                  <a:lnTo>
                    <a:pt x="3588575" y="216115"/>
                  </a:lnTo>
                  <a:lnTo>
                    <a:pt x="3588537" y="0"/>
                  </a:lnTo>
                  <a:lnTo>
                    <a:pt x="2888729" y="0"/>
                  </a:lnTo>
                  <a:lnTo>
                    <a:pt x="2845524" y="0"/>
                  </a:lnTo>
                  <a:lnTo>
                    <a:pt x="2845524" y="216115"/>
                  </a:lnTo>
                  <a:lnTo>
                    <a:pt x="2845524" y="219976"/>
                  </a:lnTo>
                  <a:lnTo>
                    <a:pt x="3635667" y="219976"/>
                  </a:lnTo>
                  <a:lnTo>
                    <a:pt x="3635667" y="216115"/>
                  </a:lnTo>
                  <a:lnTo>
                    <a:pt x="3635692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574277" y="4494922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74428" y="4511082"/>
            <a:ext cx="3683635" cy="483234"/>
            <a:chOff x="674428" y="4511082"/>
            <a:chExt cx="3683635" cy="483234"/>
          </a:xfrm>
        </p:grpSpPr>
        <p:sp>
          <p:nvSpPr>
            <p:cNvPr id="68" name="object 68"/>
            <p:cNvSpPr/>
            <p:nvPr/>
          </p:nvSpPr>
          <p:spPr>
            <a:xfrm>
              <a:off x="674687" y="451137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6651" y="451330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98250" y="4511378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0213" y="4513304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11088" y="451137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13051" y="451330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034650" y="4511378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36614" y="4513304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520216" y="451137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522180" y="451330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543779" y="4511378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545743" y="4513304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33950" y="451137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335913" y="451330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74687" y="4534589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6651" y="45364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011088" y="4534589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30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013051" y="45364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520216" y="4534589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522180" y="45364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333950" y="4534589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335913" y="45364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220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8246" y="4773764"/>
              <a:ext cx="3636010" cy="220345"/>
            </a:xfrm>
            <a:custGeom>
              <a:avLst/>
              <a:gdLst/>
              <a:ahLst/>
              <a:cxnLst/>
              <a:rect l="l" t="t" r="r" b="b"/>
              <a:pathLst>
                <a:path w="3636010" h="220345">
                  <a:moveTo>
                    <a:pt x="1312837" y="3860"/>
                  </a:moveTo>
                  <a:lnTo>
                    <a:pt x="1265707" y="3860"/>
                  </a:lnTo>
                  <a:lnTo>
                    <a:pt x="1265707" y="0"/>
                  </a:lnTo>
                  <a:lnTo>
                    <a:pt x="47129" y="0"/>
                  </a:lnTo>
                  <a:lnTo>
                    <a:pt x="47129" y="3860"/>
                  </a:lnTo>
                  <a:lnTo>
                    <a:pt x="0" y="3860"/>
                  </a:lnTo>
                  <a:lnTo>
                    <a:pt x="0" y="219976"/>
                  </a:lnTo>
                  <a:lnTo>
                    <a:pt x="47129" y="219976"/>
                  </a:lnTo>
                  <a:lnTo>
                    <a:pt x="1265707" y="219976"/>
                  </a:lnTo>
                  <a:lnTo>
                    <a:pt x="1312837" y="219976"/>
                  </a:lnTo>
                  <a:lnTo>
                    <a:pt x="1312837" y="3860"/>
                  </a:lnTo>
                  <a:close/>
                </a:path>
                <a:path w="3636010" h="220345">
                  <a:moveTo>
                    <a:pt x="2821965" y="3860"/>
                  </a:moveTo>
                  <a:lnTo>
                    <a:pt x="2778836" y="3860"/>
                  </a:lnTo>
                  <a:lnTo>
                    <a:pt x="2778836" y="0"/>
                  </a:lnTo>
                  <a:lnTo>
                    <a:pt x="1383525" y="0"/>
                  </a:lnTo>
                  <a:lnTo>
                    <a:pt x="1383525" y="3860"/>
                  </a:lnTo>
                  <a:lnTo>
                    <a:pt x="1336395" y="3860"/>
                  </a:lnTo>
                  <a:lnTo>
                    <a:pt x="1336395" y="219976"/>
                  </a:lnTo>
                  <a:lnTo>
                    <a:pt x="1383525" y="219976"/>
                  </a:lnTo>
                  <a:lnTo>
                    <a:pt x="2778760" y="219976"/>
                  </a:lnTo>
                  <a:lnTo>
                    <a:pt x="2821965" y="219976"/>
                  </a:lnTo>
                  <a:lnTo>
                    <a:pt x="2821965" y="3860"/>
                  </a:lnTo>
                  <a:close/>
                </a:path>
                <a:path w="3636010" h="220345">
                  <a:moveTo>
                    <a:pt x="3588537" y="0"/>
                  </a:moveTo>
                  <a:lnTo>
                    <a:pt x="2888729" y="0"/>
                  </a:lnTo>
                  <a:lnTo>
                    <a:pt x="2888729" y="3860"/>
                  </a:lnTo>
                  <a:lnTo>
                    <a:pt x="2845524" y="3860"/>
                  </a:lnTo>
                  <a:lnTo>
                    <a:pt x="2845524" y="219976"/>
                  </a:lnTo>
                  <a:lnTo>
                    <a:pt x="2888729" y="219976"/>
                  </a:lnTo>
                  <a:lnTo>
                    <a:pt x="3588537" y="219976"/>
                  </a:lnTo>
                  <a:lnTo>
                    <a:pt x="3588537" y="0"/>
                  </a:lnTo>
                  <a:close/>
                </a:path>
                <a:path w="3636010" h="220345">
                  <a:moveTo>
                    <a:pt x="3635692" y="3860"/>
                  </a:moveTo>
                  <a:lnTo>
                    <a:pt x="3588575" y="3860"/>
                  </a:lnTo>
                  <a:lnTo>
                    <a:pt x="3588575" y="219976"/>
                  </a:lnTo>
                  <a:lnTo>
                    <a:pt x="3635692" y="219976"/>
                  </a:lnTo>
                  <a:lnTo>
                    <a:pt x="3635692" y="386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574277" y="4733776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74428" y="4754269"/>
            <a:ext cx="3683635" cy="240029"/>
            <a:chOff x="674428" y="4754269"/>
            <a:chExt cx="3683635" cy="240029"/>
          </a:xfrm>
        </p:grpSpPr>
        <p:sp>
          <p:nvSpPr>
            <p:cNvPr id="93" name="object 93"/>
            <p:cNvSpPr/>
            <p:nvPr/>
          </p:nvSpPr>
          <p:spPr>
            <a:xfrm>
              <a:off x="674687" y="475456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6651" y="475649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8250" y="4754566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00213" y="4756492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011088" y="475456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13051" y="475649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034650" y="4754566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036614" y="4756492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20216" y="475456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22180" y="475649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543779" y="4754566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545743" y="4756492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333950" y="475456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35913" y="475649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74687" y="4777616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6651" y="477960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011088" y="4777616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30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013051" y="477960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520216" y="4777616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522180" y="477960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333950" y="4777616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335913" y="4779607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07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3574277" y="4976803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674428" y="4993444"/>
            <a:ext cx="3683635" cy="509905"/>
            <a:chOff x="674428" y="4993444"/>
            <a:chExt cx="3683635" cy="509905"/>
          </a:xfrm>
        </p:grpSpPr>
        <p:sp>
          <p:nvSpPr>
            <p:cNvPr id="117" name="object 117"/>
            <p:cNvSpPr/>
            <p:nvPr/>
          </p:nvSpPr>
          <p:spPr>
            <a:xfrm>
              <a:off x="674687" y="4993741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6651" y="499566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98250" y="4993741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0213" y="4995667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011088" y="4993741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13051" y="499566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34650" y="4993741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036614" y="4995667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520216" y="4993741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522180" y="499566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543779" y="4993741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545743" y="4995667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333950" y="4993741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335913" y="4995667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74687" y="5016855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76651" y="5018782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011088" y="5016855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30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013051" y="5018782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520216" y="5016855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522180" y="5018782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333950" y="5016855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335913" y="5018782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8246" y="5286920"/>
              <a:ext cx="3636010" cy="216535"/>
            </a:xfrm>
            <a:custGeom>
              <a:avLst/>
              <a:gdLst/>
              <a:ahLst/>
              <a:cxnLst/>
              <a:rect l="l" t="t" r="r" b="b"/>
              <a:pathLst>
                <a:path w="3636010" h="216535">
                  <a:moveTo>
                    <a:pt x="1312837" y="0"/>
                  </a:moveTo>
                  <a:lnTo>
                    <a:pt x="1265707" y="0"/>
                  </a:lnTo>
                  <a:lnTo>
                    <a:pt x="47129" y="0"/>
                  </a:lnTo>
                  <a:lnTo>
                    <a:pt x="0" y="0"/>
                  </a:lnTo>
                  <a:lnTo>
                    <a:pt x="0" y="212267"/>
                  </a:lnTo>
                  <a:lnTo>
                    <a:pt x="47129" y="212267"/>
                  </a:lnTo>
                  <a:lnTo>
                    <a:pt x="47129" y="216128"/>
                  </a:lnTo>
                  <a:lnTo>
                    <a:pt x="1265707" y="216128"/>
                  </a:lnTo>
                  <a:lnTo>
                    <a:pt x="1265707" y="212267"/>
                  </a:lnTo>
                  <a:lnTo>
                    <a:pt x="1312837" y="212267"/>
                  </a:lnTo>
                  <a:lnTo>
                    <a:pt x="1312837" y="0"/>
                  </a:lnTo>
                  <a:close/>
                </a:path>
                <a:path w="3636010" h="216535">
                  <a:moveTo>
                    <a:pt x="2821965" y="0"/>
                  </a:moveTo>
                  <a:lnTo>
                    <a:pt x="2778836" y="0"/>
                  </a:lnTo>
                  <a:lnTo>
                    <a:pt x="1383525" y="0"/>
                  </a:lnTo>
                  <a:lnTo>
                    <a:pt x="1336395" y="0"/>
                  </a:lnTo>
                  <a:lnTo>
                    <a:pt x="1336395" y="212267"/>
                  </a:lnTo>
                  <a:lnTo>
                    <a:pt x="1383525" y="212267"/>
                  </a:lnTo>
                  <a:lnTo>
                    <a:pt x="1383525" y="216128"/>
                  </a:lnTo>
                  <a:lnTo>
                    <a:pt x="2778836" y="216128"/>
                  </a:lnTo>
                  <a:lnTo>
                    <a:pt x="2778836" y="212267"/>
                  </a:lnTo>
                  <a:lnTo>
                    <a:pt x="2821965" y="212267"/>
                  </a:lnTo>
                  <a:lnTo>
                    <a:pt x="2821965" y="0"/>
                  </a:lnTo>
                  <a:close/>
                </a:path>
                <a:path w="3636010" h="216535">
                  <a:moveTo>
                    <a:pt x="3588537" y="0"/>
                  </a:moveTo>
                  <a:lnTo>
                    <a:pt x="2888729" y="0"/>
                  </a:lnTo>
                  <a:lnTo>
                    <a:pt x="2845524" y="0"/>
                  </a:lnTo>
                  <a:lnTo>
                    <a:pt x="2845524" y="212267"/>
                  </a:lnTo>
                  <a:lnTo>
                    <a:pt x="2888729" y="212267"/>
                  </a:lnTo>
                  <a:lnTo>
                    <a:pt x="2888729" y="216128"/>
                  </a:lnTo>
                  <a:lnTo>
                    <a:pt x="3588537" y="216128"/>
                  </a:lnTo>
                  <a:lnTo>
                    <a:pt x="3588537" y="0"/>
                  </a:lnTo>
                  <a:close/>
                </a:path>
                <a:path w="3636010" h="216535">
                  <a:moveTo>
                    <a:pt x="3635692" y="0"/>
                  </a:moveTo>
                  <a:lnTo>
                    <a:pt x="3588575" y="0"/>
                  </a:lnTo>
                  <a:lnTo>
                    <a:pt x="3588575" y="212267"/>
                  </a:lnTo>
                  <a:lnTo>
                    <a:pt x="3635692" y="212267"/>
                  </a:lnTo>
                  <a:lnTo>
                    <a:pt x="3635692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3574277" y="5246862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674428" y="5236536"/>
            <a:ext cx="3683635" cy="263525"/>
            <a:chOff x="674428" y="5236536"/>
            <a:chExt cx="3683635" cy="263525"/>
          </a:xfrm>
        </p:grpSpPr>
        <p:sp>
          <p:nvSpPr>
            <p:cNvPr id="142" name="object 142"/>
            <p:cNvSpPr/>
            <p:nvPr/>
          </p:nvSpPr>
          <p:spPr>
            <a:xfrm>
              <a:off x="674687" y="5236832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76651" y="5238759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98250" y="5236832"/>
              <a:ext cx="1313180" cy="46355"/>
            </a:xfrm>
            <a:custGeom>
              <a:avLst/>
              <a:gdLst/>
              <a:ahLst/>
              <a:cxnLst/>
              <a:rect l="l" t="t" r="r" b="b"/>
              <a:pathLst>
                <a:path w="1313180" h="46354">
                  <a:moveTo>
                    <a:pt x="1312837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312837" y="46229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00213" y="5238759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98246" y="5283073"/>
              <a:ext cx="1360170" cy="4445"/>
            </a:xfrm>
            <a:custGeom>
              <a:avLst/>
              <a:gdLst/>
              <a:ahLst/>
              <a:cxnLst/>
              <a:rect l="l" t="t" r="r" b="b"/>
              <a:pathLst>
                <a:path w="1360170" h="4445">
                  <a:moveTo>
                    <a:pt x="1312837" y="0"/>
                  </a:moveTo>
                  <a:lnTo>
                    <a:pt x="0" y="0"/>
                  </a:lnTo>
                  <a:lnTo>
                    <a:pt x="0" y="3848"/>
                  </a:lnTo>
                  <a:lnTo>
                    <a:pt x="1312837" y="3848"/>
                  </a:lnTo>
                  <a:lnTo>
                    <a:pt x="1312837" y="0"/>
                  </a:lnTo>
                  <a:close/>
                </a:path>
                <a:path w="1360170" h="4445">
                  <a:moveTo>
                    <a:pt x="1359966" y="0"/>
                  </a:moveTo>
                  <a:lnTo>
                    <a:pt x="1336395" y="0"/>
                  </a:lnTo>
                  <a:lnTo>
                    <a:pt x="1336395" y="3848"/>
                  </a:lnTo>
                  <a:lnTo>
                    <a:pt x="1359966" y="3848"/>
                  </a:lnTo>
                  <a:lnTo>
                    <a:pt x="1359966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011088" y="5283062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30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013051" y="5284988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011088" y="5236832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013051" y="5238759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058213" y="5236832"/>
              <a:ext cx="1462405" cy="46355"/>
            </a:xfrm>
            <a:custGeom>
              <a:avLst/>
              <a:gdLst/>
              <a:ahLst/>
              <a:cxnLst/>
              <a:rect l="l" t="t" r="r" b="b"/>
              <a:pathLst>
                <a:path w="1462404" h="46354">
                  <a:moveTo>
                    <a:pt x="1462068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462068" y="46229"/>
                  </a:lnTo>
                  <a:lnTo>
                    <a:pt x="1462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060177" y="5238759"/>
              <a:ext cx="1458595" cy="0"/>
            </a:xfrm>
            <a:custGeom>
              <a:avLst/>
              <a:gdLst/>
              <a:ahLst/>
              <a:cxnLst/>
              <a:rect l="l" t="t" r="r" b="b"/>
              <a:pathLst>
                <a:path w="1458595">
                  <a:moveTo>
                    <a:pt x="0" y="0"/>
                  </a:moveTo>
                  <a:lnTo>
                    <a:pt x="1458076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058212" y="5283073"/>
              <a:ext cx="1509395" cy="4445"/>
            </a:xfrm>
            <a:custGeom>
              <a:avLst/>
              <a:gdLst/>
              <a:ahLst/>
              <a:cxnLst/>
              <a:rect l="l" t="t" r="r" b="b"/>
              <a:pathLst>
                <a:path w="1509395" h="4445">
                  <a:moveTo>
                    <a:pt x="1462062" y="0"/>
                  </a:moveTo>
                  <a:lnTo>
                    <a:pt x="0" y="0"/>
                  </a:lnTo>
                  <a:lnTo>
                    <a:pt x="0" y="3848"/>
                  </a:lnTo>
                  <a:lnTo>
                    <a:pt x="1462062" y="3848"/>
                  </a:lnTo>
                  <a:lnTo>
                    <a:pt x="1462062" y="0"/>
                  </a:lnTo>
                  <a:close/>
                </a:path>
                <a:path w="1509395" h="4445">
                  <a:moveTo>
                    <a:pt x="1509128" y="0"/>
                  </a:moveTo>
                  <a:lnTo>
                    <a:pt x="1485557" y="0"/>
                  </a:lnTo>
                  <a:lnTo>
                    <a:pt x="1485557" y="3848"/>
                  </a:lnTo>
                  <a:lnTo>
                    <a:pt x="1509128" y="3848"/>
                  </a:lnTo>
                  <a:lnTo>
                    <a:pt x="1509128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520216" y="5283062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522180" y="5284988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520216" y="5236832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522180" y="5238759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567342" y="5236832"/>
              <a:ext cx="767080" cy="46355"/>
            </a:xfrm>
            <a:custGeom>
              <a:avLst/>
              <a:gdLst/>
              <a:ahLst/>
              <a:cxnLst/>
              <a:rect l="l" t="t" r="r" b="b"/>
              <a:pathLst>
                <a:path w="767079" h="46354">
                  <a:moveTo>
                    <a:pt x="766574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766574" y="46229"/>
                  </a:lnTo>
                  <a:lnTo>
                    <a:pt x="766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69305" y="5238759"/>
              <a:ext cx="763270" cy="0"/>
            </a:xfrm>
            <a:custGeom>
              <a:avLst/>
              <a:gdLst/>
              <a:ahLst/>
              <a:cxnLst/>
              <a:rect l="l" t="t" r="r" b="b"/>
              <a:pathLst>
                <a:path w="763270">
                  <a:moveTo>
                    <a:pt x="0" y="0"/>
                  </a:moveTo>
                  <a:lnTo>
                    <a:pt x="76268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67342" y="5283062"/>
              <a:ext cx="767080" cy="4445"/>
            </a:xfrm>
            <a:custGeom>
              <a:avLst/>
              <a:gdLst/>
              <a:ahLst/>
              <a:cxnLst/>
              <a:rect l="l" t="t" r="r" b="b"/>
              <a:pathLst>
                <a:path w="767079" h="4445">
                  <a:moveTo>
                    <a:pt x="766574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766574" y="3852"/>
                  </a:lnTo>
                  <a:lnTo>
                    <a:pt x="766574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333950" y="5236832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335913" y="5238759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74687" y="5286915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76651" y="528884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011088" y="5286915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30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2013051" y="528884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520216" y="5286915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522180" y="528884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333950" y="5286915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335913" y="528884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3574277" y="5482249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674428" y="5498890"/>
            <a:ext cx="3683635" cy="243840"/>
            <a:chOff x="674428" y="5498890"/>
            <a:chExt cx="3683635" cy="243840"/>
          </a:xfrm>
        </p:grpSpPr>
        <p:sp>
          <p:nvSpPr>
            <p:cNvPr id="173" name="object 173"/>
            <p:cNvSpPr/>
            <p:nvPr/>
          </p:nvSpPr>
          <p:spPr>
            <a:xfrm>
              <a:off x="674687" y="549918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76651" y="550111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98250" y="5499186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00213" y="5501112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011088" y="549918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013051" y="550111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034650" y="5499186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036614" y="5501112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520216" y="549918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522180" y="550111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543779" y="5499186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545743" y="5501112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333950" y="549918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335913" y="5501112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4687" y="5522301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76651" y="552422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011088" y="5522301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30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013051" y="552422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20216" y="5522301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522180" y="552422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333950" y="5522301"/>
              <a:ext cx="24130" cy="220345"/>
            </a:xfrm>
            <a:custGeom>
              <a:avLst/>
              <a:gdLst/>
              <a:ahLst/>
              <a:cxnLst/>
              <a:rect l="l" t="t" r="r" b="b"/>
              <a:pathLst>
                <a:path w="24129" h="220345">
                  <a:moveTo>
                    <a:pt x="23562" y="0"/>
                  </a:moveTo>
                  <a:lnTo>
                    <a:pt x="0" y="0"/>
                  </a:lnTo>
                  <a:lnTo>
                    <a:pt x="0" y="219976"/>
                  </a:lnTo>
                  <a:lnTo>
                    <a:pt x="23562" y="219976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335913" y="552422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24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732675" y="4001723"/>
            <a:ext cx="2647950" cy="20078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1045210">
              <a:lnSpc>
                <a:spcPct val="104800"/>
              </a:lnSpc>
              <a:spcBef>
                <a:spcPts val="10"/>
              </a:spcBef>
              <a:tabLst>
                <a:tab pos="1348740" algn="l"/>
              </a:tabLst>
            </a:pPr>
            <a:r>
              <a:rPr sz="1500" b="1" spc="-5" dirty="0">
                <a:latin typeface="Times New Roman"/>
                <a:cs typeface="Times New Roman"/>
              </a:rPr>
              <a:t>Table </a:t>
            </a:r>
            <a:r>
              <a:rPr sz="1600" b="1" i="1" spc="-20" dirty="0">
                <a:latin typeface="Times New Roman"/>
                <a:cs typeface="Times New Roman"/>
              </a:rPr>
              <a:t>Commande </a:t>
            </a:r>
            <a:r>
              <a:rPr sz="1600" b="1" i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n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-65" dirty="0">
                <a:latin typeface="Times New Roman"/>
                <a:cs typeface="Times New Roman"/>
              </a:rPr>
              <a:t>C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15" dirty="0">
                <a:latin typeface="Times New Roman"/>
                <a:cs typeface="Times New Roman"/>
              </a:rPr>
              <a:t>mm</a:t>
            </a:r>
            <a:r>
              <a:rPr sz="1500" b="1" spc="-45" dirty="0">
                <a:latin typeface="Times New Roman"/>
                <a:cs typeface="Times New Roman"/>
              </a:rPr>
              <a:t>a</a:t>
            </a:r>
            <a:r>
              <a:rPr sz="1500" b="1" spc="-5" dirty="0">
                <a:latin typeface="Times New Roman"/>
                <a:cs typeface="Times New Roman"/>
              </a:rPr>
              <a:t>nd</a:t>
            </a:r>
            <a:r>
              <a:rPr sz="1500" b="1" spc="60" dirty="0">
                <a:latin typeface="Times New Roman"/>
                <a:cs typeface="Times New Roman"/>
              </a:rPr>
              <a:t>e</a:t>
            </a:r>
            <a:r>
              <a:rPr sz="1500" b="1" dirty="0">
                <a:latin typeface="Times New Roman"/>
                <a:cs typeface="Times New Roman"/>
              </a:rPr>
              <a:t>	</a:t>
            </a:r>
            <a:r>
              <a:rPr sz="1500" b="1" spc="-5" dirty="0">
                <a:latin typeface="Times New Roman"/>
                <a:cs typeface="Times New Roman"/>
              </a:rPr>
              <a:t>d</a:t>
            </a:r>
            <a:r>
              <a:rPr sz="1500" b="1" spc="-45" dirty="0">
                <a:latin typeface="Times New Roman"/>
                <a:cs typeface="Times New Roman"/>
              </a:rPr>
              <a:t>at</a:t>
            </a:r>
            <a:r>
              <a:rPr sz="1500" b="1" spc="10" dirty="0">
                <a:latin typeface="Times New Roman"/>
                <a:cs typeface="Times New Roman"/>
              </a:rPr>
              <a:t>e</a:t>
            </a:r>
            <a:r>
              <a:rPr sz="1500" b="1" spc="-65" dirty="0">
                <a:latin typeface="Times New Roman"/>
                <a:cs typeface="Times New Roman"/>
              </a:rPr>
              <a:t>C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15" dirty="0">
                <a:latin typeface="Times New Roman"/>
                <a:cs typeface="Times New Roman"/>
              </a:rPr>
              <a:t>mm</a:t>
            </a:r>
            <a:r>
              <a:rPr sz="1500" b="1" spc="-45" dirty="0">
                <a:latin typeface="Times New Roman"/>
                <a:cs typeface="Times New Roman"/>
              </a:rPr>
              <a:t>a</a:t>
            </a:r>
            <a:r>
              <a:rPr sz="1500" b="1" spc="-5" dirty="0">
                <a:latin typeface="Times New Roman"/>
                <a:cs typeface="Times New Roman"/>
              </a:rPr>
              <a:t>nd</a:t>
            </a:r>
            <a:r>
              <a:rPr sz="1500" b="1" spc="40" dirty="0">
                <a:latin typeface="Times New Roman"/>
                <a:cs typeface="Times New Roman"/>
              </a:rPr>
              <a:t>e  </a:t>
            </a:r>
            <a:r>
              <a:rPr sz="1500" spc="-25" dirty="0">
                <a:latin typeface="Times New Roman"/>
                <a:cs typeface="Times New Roman"/>
              </a:rPr>
              <a:t>1	</a:t>
            </a:r>
            <a:r>
              <a:rPr sz="1500" spc="15" dirty="0">
                <a:latin typeface="Times New Roman"/>
                <a:cs typeface="Times New Roman"/>
              </a:rPr>
              <a:t>01/06/2000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1348740" algn="l"/>
              </a:tabLst>
            </a:pPr>
            <a:r>
              <a:rPr sz="1500" spc="-25" dirty="0">
                <a:latin typeface="Times New Roman"/>
                <a:cs typeface="Times New Roman"/>
              </a:rPr>
              <a:t>3	</a:t>
            </a:r>
            <a:r>
              <a:rPr sz="1500" spc="1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348740" algn="l"/>
              </a:tabLst>
            </a:pPr>
            <a:r>
              <a:rPr sz="1500" spc="-25" dirty="0">
                <a:latin typeface="Times New Roman"/>
                <a:cs typeface="Times New Roman"/>
              </a:rPr>
              <a:t>4	</a:t>
            </a:r>
            <a:r>
              <a:rPr sz="1500" spc="15" dirty="0">
                <a:latin typeface="Times New Roman"/>
                <a:cs typeface="Times New Roman"/>
              </a:rPr>
              <a:t>05/07/2000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1348740" algn="l"/>
              </a:tabLst>
            </a:pPr>
            <a:r>
              <a:rPr sz="1500" spc="-25" dirty="0">
                <a:latin typeface="Times New Roman"/>
                <a:cs typeface="Times New Roman"/>
              </a:rPr>
              <a:t>2	</a:t>
            </a:r>
            <a:r>
              <a:rPr sz="1500" spc="1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  <a:tabLst>
                <a:tab pos="1348740" algn="l"/>
              </a:tabLst>
            </a:pPr>
            <a:r>
              <a:rPr sz="1500" spc="-25" dirty="0">
                <a:latin typeface="Times New Roman"/>
                <a:cs typeface="Times New Roman"/>
              </a:rPr>
              <a:t>6	</a:t>
            </a:r>
            <a:r>
              <a:rPr sz="1500" spc="1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1348740" algn="l"/>
              </a:tabLst>
            </a:pPr>
            <a:r>
              <a:rPr sz="1500" spc="-25" dirty="0">
                <a:latin typeface="Times New Roman"/>
                <a:cs typeface="Times New Roman"/>
              </a:rPr>
              <a:t>5	</a:t>
            </a:r>
            <a:r>
              <a:rPr sz="1500" spc="1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3574277" y="5752307"/>
            <a:ext cx="198755" cy="257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30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674428" y="5741982"/>
            <a:ext cx="3683635" cy="529590"/>
            <a:chOff x="674428" y="5741982"/>
            <a:chExt cx="3683635" cy="529590"/>
          </a:xfrm>
        </p:grpSpPr>
        <p:sp>
          <p:nvSpPr>
            <p:cNvPr id="198" name="object 198"/>
            <p:cNvSpPr/>
            <p:nvPr/>
          </p:nvSpPr>
          <p:spPr>
            <a:xfrm>
              <a:off x="674687" y="5742278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76651" y="5744204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98250" y="5742278"/>
              <a:ext cx="1313180" cy="46355"/>
            </a:xfrm>
            <a:custGeom>
              <a:avLst/>
              <a:gdLst/>
              <a:ahLst/>
              <a:cxnLst/>
              <a:rect l="l" t="t" r="r" b="b"/>
              <a:pathLst>
                <a:path w="1313180" h="46354">
                  <a:moveTo>
                    <a:pt x="1312837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312837" y="46229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00213" y="5744204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011088" y="5788508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30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013051" y="5790434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011088" y="5742278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013051" y="5744204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058213" y="5742278"/>
              <a:ext cx="1462405" cy="46355"/>
            </a:xfrm>
            <a:custGeom>
              <a:avLst/>
              <a:gdLst/>
              <a:ahLst/>
              <a:cxnLst/>
              <a:rect l="l" t="t" r="r" b="b"/>
              <a:pathLst>
                <a:path w="1462404" h="46354">
                  <a:moveTo>
                    <a:pt x="1462068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462068" y="46229"/>
                  </a:lnTo>
                  <a:lnTo>
                    <a:pt x="1462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060177" y="5744204"/>
              <a:ext cx="1458595" cy="0"/>
            </a:xfrm>
            <a:custGeom>
              <a:avLst/>
              <a:gdLst/>
              <a:ahLst/>
              <a:cxnLst/>
              <a:rect l="l" t="t" r="r" b="b"/>
              <a:pathLst>
                <a:path w="1458595">
                  <a:moveTo>
                    <a:pt x="0" y="0"/>
                  </a:moveTo>
                  <a:lnTo>
                    <a:pt x="1458076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520216" y="5788508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522180" y="5790434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520216" y="5742278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522180" y="5744204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567342" y="5742278"/>
              <a:ext cx="767080" cy="46355"/>
            </a:xfrm>
            <a:custGeom>
              <a:avLst/>
              <a:gdLst/>
              <a:ahLst/>
              <a:cxnLst/>
              <a:rect l="l" t="t" r="r" b="b"/>
              <a:pathLst>
                <a:path w="767079" h="46354">
                  <a:moveTo>
                    <a:pt x="766574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766574" y="46229"/>
                  </a:lnTo>
                  <a:lnTo>
                    <a:pt x="766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569305" y="5744204"/>
              <a:ext cx="763270" cy="0"/>
            </a:xfrm>
            <a:custGeom>
              <a:avLst/>
              <a:gdLst/>
              <a:ahLst/>
              <a:cxnLst/>
              <a:rect l="l" t="t" r="r" b="b"/>
              <a:pathLst>
                <a:path w="763270">
                  <a:moveTo>
                    <a:pt x="0" y="0"/>
                  </a:moveTo>
                  <a:lnTo>
                    <a:pt x="76268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333950" y="5742278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335913" y="5744204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74687" y="5792360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76651" y="5794286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71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011088" y="5792360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30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013051" y="5794286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71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520216" y="5792360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522180" y="5794286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71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333950" y="5792360"/>
              <a:ext cx="24130" cy="216535"/>
            </a:xfrm>
            <a:custGeom>
              <a:avLst/>
              <a:gdLst/>
              <a:ahLst/>
              <a:cxnLst/>
              <a:rect l="l" t="t" r="r" b="b"/>
              <a:pathLst>
                <a:path w="24129" h="216535">
                  <a:moveTo>
                    <a:pt x="23562" y="0"/>
                  </a:moveTo>
                  <a:lnTo>
                    <a:pt x="0" y="0"/>
                  </a:lnTo>
                  <a:lnTo>
                    <a:pt x="0" y="216124"/>
                  </a:lnTo>
                  <a:lnTo>
                    <a:pt x="23562" y="21612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335913" y="5794286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271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74687" y="6008484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76651" y="6010410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98250" y="6008484"/>
              <a:ext cx="1313180" cy="46355"/>
            </a:xfrm>
            <a:custGeom>
              <a:avLst/>
              <a:gdLst/>
              <a:ahLst/>
              <a:cxnLst/>
              <a:rect l="l" t="t" r="r" b="b"/>
              <a:pathLst>
                <a:path w="1313180" h="46354">
                  <a:moveTo>
                    <a:pt x="1312837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312837" y="46229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00213" y="6010410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011088" y="6054714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30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013051" y="6056640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011088" y="6008484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013051" y="6010410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058213" y="6008484"/>
              <a:ext cx="1462405" cy="46355"/>
            </a:xfrm>
            <a:custGeom>
              <a:avLst/>
              <a:gdLst/>
              <a:ahLst/>
              <a:cxnLst/>
              <a:rect l="l" t="t" r="r" b="b"/>
              <a:pathLst>
                <a:path w="1462404" h="46354">
                  <a:moveTo>
                    <a:pt x="1462068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1462068" y="46229"/>
                  </a:lnTo>
                  <a:lnTo>
                    <a:pt x="1462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060177" y="6010410"/>
              <a:ext cx="1458595" cy="0"/>
            </a:xfrm>
            <a:custGeom>
              <a:avLst/>
              <a:gdLst/>
              <a:ahLst/>
              <a:cxnLst/>
              <a:rect l="l" t="t" r="r" b="b"/>
              <a:pathLst>
                <a:path w="1458595">
                  <a:moveTo>
                    <a:pt x="0" y="0"/>
                  </a:moveTo>
                  <a:lnTo>
                    <a:pt x="1458076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520216" y="6054714"/>
              <a:ext cx="24130" cy="4445"/>
            </a:xfrm>
            <a:custGeom>
              <a:avLst/>
              <a:gdLst/>
              <a:ahLst/>
              <a:cxnLst/>
              <a:rect l="l" t="t" r="r" b="b"/>
              <a:pathLst>
                <a:path w="24129" h="4445">
                  <a:moveTo>
                    <a:pt x="23562" y="0"/>
                  </a:moveTo>
                  <a:lnTo>
                    <a:pt x="0" y="0"/>
                  </a:lnTo>
                  <a:lnTo>
                    <a:pt x="0" y="3852"/>
                  </a:lnTo>
                  <a:lnTo>
                    <a:pt x="23562" y="385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522180" y="6056640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19635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20216" y="6008484"/>
              <a:ext cx="47625" cy="46355"/>
            </a:xfrm>
            <a:custGeom>
              <a:avLst/>
              <a:gdLst/>
              <a:ahLst/>
              <a:cxnLst/>
              <a:rect l="l" t="t" r="r" b="b"/>
              <a:pathLst>
                <a:path w="47625" h="46354">
                  <a:moveTo>
                    <a:pt x="47125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47125" y="46229"/>
                  </a:lnTo>
                  <a:lnTo>
                    <a:pt x="471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522180" y="6010410"/>
              <a:ext cx="43815" cy="42545"/>
            </a:xfrm>
            <a:custGeom>
              <a:avLst/>
              <a:gdLst/>
              <a:ahLst/>
              <a:cxnLst/>
              <a:rect l="l" t="t" r="r" b="b"/>
              <a:pathLst>
                <a:path w="43814" h="42545">
                  <a:moveTo>
                    <a:pt x="0" y="0"/>
                  </a:moveTo>
                  <a:lnTo>
                    <a:pt x="43198" y="0"/>
                  </a:lnTo>
                </a:path>
                <a:path w="43814" h="42545">
                  <a:moveTo>
                    <a:pt x="0" y="0"/>
                  </a:moveTo>
                  <a:lnTo>
                    <a:pt x="0" y="42377"/>
                  </a:lnTo>
                </a:path>
              </a:pathLst>
            </a:custGeom>
            <a:ln w="388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567342" y="6008484"/>
              <a:ext cx="767080" cy="46355"/>
            </a:xfrm>
            <a:custGeom>
              <a:avLst/>
              <a:gdLst/>
              <a:ahLst/>
              <a:cxnLst/>
              <a:rect l="l" t="t" r="r" b="b"/>
              <a:pathLst>
                <a:path w="767079" h="46354">
                  <a:moveTo>
                    <a:pt x="766574" y="0"/>
                  </a:moveTo>
                  <a:lnTo>
                    <a:pt x="0" y="0"/>
                  </a:lnTo>
                  <a:lnTo>
                    <a:pt x="0" y="46229"/>
                  </a:lnTo>
                  <a:lnTo>
                    <a:pt x="766574" y="46229"/>
                  </a:lnTo>
                  <a:lnTo>
                    <a:pt x="7665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569305" y="6010410"/>
              <a:ext cx="763270" cy="0"/>
            </a:xfrm>
            <a:custGeom>
              <a:avLst/>
              <a:gdLst/>
              <a:ahLst/>
              <a:cxnLst/>
              <a:rect l="l" t="t" r="r" b="b"/>
              <a:pathLst>
                <a:path w="763270">
                  <a:moveTo>
                    <a:pt x="0" y="0"/>
                  </a:moveTo>
                  <a:lnTo>
                    <a:pt x="762680" y="0"/>
                  </a:lnTo>
                </a:path>
              </a:pathLst>
            </a:custGeom>
            <a:ln w="38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33950" y="6008484"/>
              <a:ext cx="24130" cy="50165"/>
            </a:xfrm>
            <a:custGeom>
              <a:avLst/>
              <a:gdLst/>
              <a:ahLst/>
              <a:cxnLst/>
              <a:rect l="l" t="t" r="r" b="b"/>
              <a:pathLst>
                <a:path w="24129" h="50164">
                  <a:moveTo>
                    <a:pt x="23562" y="0"/>
                  </a:moveTo>
                  <a:lnTo>
                    <a:pt x="0" y="0"/>
                  </a:lnTo>
                  <a:lnTo>
                    <a:pt x="0" y="50082"/>
                  </a:lnTo>
                  <a:lnTo>
                    <a:pt x="23562" y="50082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35913" y="6010410"/>
              <a:ext cx="0" cy="46355"/>
            </a:xfrm>
            <a:custGeom>
              <a:avLst/>
              <a:gdLst/>
              <a:ahLst/>
              <a:cxnLst/>
              <a:rect l="l" t="t" r="r" b="b"/>
              <a:pathLst>
                <a:path h="46354">
                  <a:moveTo>
                    <a:pt x="0" y="0"/>
                  </a:moveTo>
                  <a:lnTo>
                    <a:pt x="0" y="4622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74687" y="6058566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76651" y="6060493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011088" y="6058566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30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013051" y="6060493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520216" y="6058566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522180" y="6060493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33950" y="6058566"/>
              <a:ext cx="24130" cy="212725"/>
            </a:xfrm>
            <a:custGeom>
              <a:avLst/>
              <a:gdLst/>
              <a:ahLst/>
              <a:cxnLst/>
              <a:rect l="l" t="t" r="r" b="b"/>
              <a:pathLst>
                <a:path w="24129" h="212725">
                  <a:moveTo>
                    <a:pt x="23562" y="0"/>
                  </a:moveTo>
                  <a:lnTo>
                    <a:pt x="0" y="0"/>
                  </a:lnTo>
                  <a:lnTo>
                    <a:pt x="0" y="212271"/>
                  </a:lnTo>
                  <a:lnTo>
                    <a:pt x="23562" y="21227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335913" y="6060493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419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0" name="object 250"/>
          <p:cNvSpPr txBox="1"/>
          <p:nvPr/>
        </p:nvSpPr>
        <p:spPr>
          <a:xfrm>
            <a:off x="732675" y="6018514"/>
            <a:ext cx="118110" cy="4927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5" dirty="0">
                <a:latin typeface="Times New Roman"/>
                <a:cs typeface="Times New Roman"/>
              </a:rPr>
              <a:t>7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-25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2069076" y="6018514"/>
            <a:ext cx="918844" cy="4927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1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3574277" y="6018514"/>
            <a:ext cx="198755" cy="4927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674687" y="5006975"/>
            <a:ext cx="4495800" cy="1530350"/>
            <a:chOff x="674687" y="5006975"/>
            <a:chExt cx="4495800" cy="1530350"/>
          </a:xfrm>
        </p:grpSpPr>
        <p:sp>
          <p:nvSpPr>
            <p:cNvPr id="254" name="object 254"/>
            <p:cNvSpPr/>
            <p:nvPr/>
          </p:nvSpPr>
          <p:spPr>
            <a:xfrm>
              <a:off x="674687" y="627083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76651" y="627276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5">
                  <a:moveTo>
                    <a:pt x="0" y="0"/>
                  </a:moveTo>
                  <a:lnTo>
                    <a:pt x="19635" y="0"/>
                  </a:lnTo>
                </a:path>
                <a:path w="19684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98250" y="6270838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312837" y="23114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00213" y="6272764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011088" y="627083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013051" y="627276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034650" y="6270838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1485631" y="23114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036614" y="6272764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520216" y="627083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522180" y="627276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543779" y="6270838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790137" y="23114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545743" y="6272764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333949" y="6270838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114"/>
                  </a:lnTo>
                  <a:lnTo>
                    <a:pt x="23562" y="23114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335913" y="6272764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5">
                  <a:moveTo>
                    <a:pt x="0" y="0"/>
                  </a:moveTo>
                  <a:lnTo>
                    <a:pt x="19635" y="0"/>
                  </a:lnTo>
                </a:path>
                <a:path w="19685" h="19685">
                  <a:moveTo>
                    <a:pt x="0" y="0"/>
                  </a:moveTo>
                  <a:lnTo>
                    <a:pt x="0" y="19262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74687" y="6293953"/>
              <a:ext cx="24130" cy="219710"/>
            </a:xfrm>
            <a:custGeom>
              <a:avLst/>
              <a:gdLst/>
              <a:ahLst/>
              <a:cxnLst/>
              <a:rect l="l" t="t" r="r" b="b"/>
              <a:pathLst>
                <a:path w="24129" h="219709">
                  <a:moveTo>
                    <a:pt x="23562" y="0"/>
                  </a:moveTo>
                  <a:lnTo>
                    <a:pt x="0" y="0"/>
                  </a:lnTo>
                  <a:lnTo>
                    <a:pt x="0" y="219591"/>
                  </a:lnTo>
                  <a:lnTo>
                    <a:pt x="23562" y="21959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76651" y="6295879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738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74687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76651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4">
                  <a:moveTo>
                    <a:pt x="0" y="0"/>
                  </a:moveTo>
                  <a:lnTo>
                    <a:pt x="19635" y="0"/>
                  </a:lnTo>
                </a:path>
                <a:path w="19684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74687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76651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4" h="19684">
                  <a:moveTo>
                    <a:pt x="0" y="0"/>
                  </a:moveTo>
                  <a:lnTo>
                    <a:pt x="19635" y="0"/>
                  </a:lnTo>
                </a:path>
                <a:path w="19684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98250" y="6513536"/>
              <a:ext cx="1313180" cy="23495"/>
            </a:xfrm>
            <a:custGeom>
              <a:avLst/>
              <a:gdLst/>
              <a:ahLst/>
              <a:cxnLst/>
              <a:rect l="l" t="t" r="r" b="b"/>
              <a:pathLst>
                <a:path w="1313180" h="23495">
                  <a:moveTo>
                    <a:pt x="1312837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1312837" y="23500"/>
                  </a:lnTo>
                  <a:lnTo>
                    <a:pt x="131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00213" y="6515471"/>
              <a:ext cx="1309370" cy="0"/>
            </a:xfrm>
            <a:custGeom>
              <a:avLst/>
              <a:gdLst/>
              <a:ahLst/>
              <a:cxnLst/>
              <a:rect l="l" t="t" r="r" b="b"/>
              <a:pathLst>
                <a:path w="1309370">
                  <a:moveTo>
                    <a:pt x="0" y="0"/>
                  </a:moveTo>
                  <a:lnTo>
                    <a:pt x="1308910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011088" y="6293953"/>
              <a:ext cx="24130" cy="219710"/>
            </a:xfrm>
            <a:custGeom>
              <a:avLst/>
              <a:gdLst/>
              <a:ahLst/>
              <a:cxnLst/>
              <a:rect l="l" t="t" r="r" b="b"/>
              <a:pathLst>
                <a:path w="24130" h="219709">
                  <a:moveTo>
                    <a:pt x="23562" y="0"/>
                  </a:moveTo>
                  <a:lnTo>
                    <a:pt x="0" y="0"/>
                  </a:lnTo>
                  <a:lnTo>
                    <a:pt x="0" y="219591"/>
                  </a:lnTo>
                  <a:lnTo>
                    <a:pt x="23562" y="21959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013051" y="6295879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738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011088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30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013051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4">
                  <a:moveTo>
                    <a:pt x="0" y="0"/>
                  </a:moveTo>
                  <a:lnTo>
                    <a:pt x="19635" y="0"/>
                  </a:lnTo>
                </a:path>
                <a:path w="19685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034650" y="6513536"/>
              <a:ext cx="1485900" cy="23495"/>
            </a:xfrm>
            <a:custGeom>
              <a:avLst/>
              <a:gdLst/>
              <a:ahLst/>
              <a:cxnLst/>
              <a:rect l="l" t="t" r="r" b="b"/>
              <a:pathLst>
                <a:path w="1485900" h="23495">
                  <a:moveTo>
                    <a:pt x="1485631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1485631" y="23500"/>
                  </a:lnTo>
                  <a:lnTo>
                    <a:pt x="1485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036614" y="6515471"/>
              <a:ext cx="1482090" cy="0"/>
            </a:xfrm>
            <a:custGeom>
              <a:avLst/>
              <a:gdLst/>
              <a:ahLst/>
              <a:cxnLst/>
              <a:rect l="l" t="t" r="r" b="b"/>
              <a:pathLst>
                <a:path w="1482089">
                  <a:moveTo>
                    <a:pt x="0" y="0"/>
                  </a:moveTo>
                  <a:lnTo>
                    <a:pt x="1481638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520216" y="6293953"/>
              <a:ext cx="24130" cy="219710"/>
            </a:xfrm>
            <a:custGeom>
              <a:avLst/>
              <a:gdLst/>
              <a:ahLst/>
              <a:cxnLst/>
              <a:rect l="l" t="t" r="r" b="b"/>
              <a:pathLst>
                <a:path w="24129" h="219709">
                  <a:moveTo>
                    <a:pt x="23562" y="0"/>
                  </a:moveTo>
                  <a:lnTo>
                    <a:pt x="0" y="0"/>
                  </a:lnTo>
                  <a:lnTo>
                    <a:pt x="0" y="219591"/>
                  </a:lnTo>
                  <a:lnTo>
                    <a:pt x="23562" y="21959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522180" y="6295879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738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520216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522180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4">
                  <a:moveTo>
                    <a:pt x="0" y="0"/>
                  </a:moveTo>
                  <a:lnTo>
                    <a:pt x="19635" y="0"/>
                  </a:lnTo>
                </a:path>
                <a:path w="19685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543779" y="6513536"/>
              <a:ext cx="790575" cy="23495"/>
            </a:xfrm>
            <a:custGeom>
              <a:avLst/>
              <a:gdLst/>
              <a:ahLst/>
              <a:cxnLst/>
              <a:rect l="l" t="t" r="r" b="b"/>
              <a:pathLst>
                <a:path w="790575" h="23495">
                  <a:moveTo>
                    <a:pt x="790137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790137" y="23500"/>
                  </a:lnTo>
                  <a:lnTo>
                    <a:pt x="7901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545743" y="6515471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4">
                  <a:moveTo>
                    <a:pt x="0" y="0"/>
                  </a:moveTo>
                  <a:lnTo>
                    <a:pt x="786243" y="0"/>
                  </a:lnTo>
                </a:path>
              </a:pathLst>
            </a:custGeom>
            <a:ln w="38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333949" y="6293953"/>
              <a:ext cx="24130" cy="219710"/>
            </a:xfrm>
            <a:custGeom>
              <a:avLst/>
              <a:gdLst/>
              <a:ahLst/>
              <a:cxnLst/>
              <a:rect l="l" t="t" r="r" b="b"/>
              <a:pathLst>
                <a:path w="24129" h="219709">
                  <a:moveTo>
                    <a:pt x="23562" y="0"/>
                  </a:moveTo>
                  <a:lnTo>
                    <a:pt x="0" y="0"/>
                  </a:lnTo>
                  <a:lnTo>
                    <a:pt x="0" y="219591"/>
                  </a:lnTo>
                  <a:lnTo>
                    <a:pt x="23562" y="219591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335913" y="6295879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738"/>
                  </a:lnTo>
                </a:path>
              </a:pathLst>
            </a:custGeom>
            <a:ln w="3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333949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335913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4">
                  <a:moveTo>
                    <a:pt x="0" y="0"/>
                  </a:moveTo>
                  <a:lnTo>
                    <a:pt x="19635" y="0"/>
                  </a:lnTo>
                </a:path>
                <a:path w="19685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333949" y="6513536"/>
              <a:ext cx="24130" cy="23495"/>
            </a:xfrm>
            <a:custGeom>
              <a:avLst/>
              <a:gdLst/>
              <a:ahLst/>
              <a:cxnLst/>
              <a:rect l="l" t="t" r="r" b="b"/>
              <a:pathLst>
                <a:path w="24129" h="23495">
                  <a:moveTo>
                    <a:pt x="23562" y="0"/>
                  </a:moveTo>
                  <a:lnTo>
                    <a:pt x="0" y="0"/>
                  </a:lnTo>
                  <a:lnTo>
                    <a:pt x="0" y="23500"/>
                  </a:lnTo>
                  <a:lnTo>
                    <a:pt x="23562" y="23500"/>
                  </a:lnTo>
                  <a:lnTo>
                    <a:pt x="235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335913" y="6515471"/>
              <a:ext cx="19685" cy="19685"/>
            </a:xfrm>
            <a:custGeom>
              <a:avLst/>
              <a:gdLst/>
              <a:ahLst/>
              <a:cxnLst/>
              <a:rect l="l" t="t" r="r" b="b"/>
              <a:pathLst>
                <a:path w="19685" h="19684">
                  <a:moveTo>
                    <a:pt x="0" y="0"/>
                  </a:moveTo>
                  <a:lnTo>
                    <a:pt x="19635" y="0"/>
                  </a:lnTo>
                </a:path>
                <a:path w="19685" h="19684">
                  <a:moveTo>
                    <a:pt x="0" y="0"/>
                  </a:moveTo>
                  <a:lnTo>
                    <a:pt x="0" y="19639"/>
                  </a:lnTo>
                </a:path>
              </a:pathLst>
            </a:custGeom>
            <a:ln w="3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9651" y="5006975"/>
              <a:ext cx="254000" cy="254000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4560824" y="5129148"/>
              <a:ext cx="609600" cy="514350"/>
            </a:xfrm>
            <a:custGeom>
              <a:avLst/>
              <a:gdLst/>
              <a:ahLst/>
              <a:cxnLst/>
              <a:rect l="l" t="t" r="r" b="b"/>
              <a:pathLst>
                <a:path w="609600" h="514350">
                  <a:moveTo>
                    <a:pt x="609600" y="347726"/>
                  </a:moveTo>
                  <a:lnTo>
                    <a:pt x="515493" y="330073"/>
                  </a:lnTo>
                  <a:lnTo>
                    <a:pt x="523303" y="357505"/>
                  </a:lnTo>
                  <a:lnTo>
                    <a:pt x="72390" y="486384"/>
                  </a:lnTo>
                  <a:lnTo>
                    <a:pt x="80137" y="513867"/>
                  </a:lnTo>
                  <a:lnTo>
                    <a:pt x="531164" y="385076"/>
                  </a:lnTo>
                  <a:lnTo>
                    <a:pt x="538988" y="412496"/>
                  </a:lnTo>
                  <a:lnTo>
                    <a:pt x="603224" y="353568"/>
                  </a:lnTo>
                  <a:lnTo>
                    <a:pt x="609600" y="347726"/>
                  </a:lnTo>
                  <a:close/>
                </a:path>
                <a:path w="609600" h="514350">
                  <a:moveTo>
                    <a:pt x="609600" y="42926"/>
                  </a:moveTo>
                  <a:lnTo>
                    <a:pt x="580936" y="28575"/>
                  </a:lnTo>
                  <a:lnTo>
                    <a:pt x="523875" y="0"/>
                  </a:lnTo>
                  <a:lnTo>
                    <a:pt x="523875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523875" y="57150"/>
                  </a:lnTo>
                  <a:lnTo>
                    <a:pt x="523875" y="85725"/>
                  </a:lnTo>
                  <a:lnTo>
                    <a:pt x="581101" y="57150"/>
                  </a:lnTo>
                  <a:lnTo>
                    <a:pt x="609600" y="429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9651" y="5768975"/>
              <a:ext cx="254000" cy="254000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4635119" y="5751360"/>
              <a:ext cx="535305" cy="121285"/>
            </a:xfrm>
            <a:custGeom>
              <a:avLst/>
              <a:gdLst/>
              <a:ahLst/>
              <a:cxnLst/>
              <a:rect l="l" t="t" r="r" b="b"/>
              <a:pathLst>
                <a:path w="535304" h="121285">
                  <a:moveTo>
                    <a:pt x="448522" y="28295"/>
                  </a:moveTo>
                  <a:lnTo>
                    <a:pt x="0" y="92367"/>
                  </a:lnTo>
                  <a:lnTo>
                    <a:pt x="3936" y="120662"/>
                  </a:lnTo>
                  <a:lnTo>
                    <a:pt x="452544" y="56584"/>
                  </a:lnTo>
                  <a:lnTo>
                    <a:pt x="448522" y="28295"/>
                  </a:lnTo>
                  <a:close/>
                </a:path>
                <a:path w="535304" h="121285">
                  <a:moveTo>
                    <a:pt x="523207" y="26276"/>
                  </a:moveTo>
                  <a:lnTo>
                    <a:pt x="462660" y="26276"/>
                  </a:lnTo>
                  <a:lnTo>
                    <a:pt x="466725" y="54559"/>
                  </a:lnTo>
                  <a:lnTo>
                    <a:pt x="452544" y="56584"/>
                  </a:lnTo>
                  <a:lnTo>
                    <a:pt x="456564" y="84861"/>
                  </a:lnTo>
                  <a:lnTo>
                    <a:pt x="535304" y="30314"/>
                  </a:lnTo>
                  <a:lnTo>
                    <a:pt x="523207" y="26276"/>
                  </a:lnTo>
                  <a:close/>
                </a:path>
                <a:path w="535304" h="121285">
                  <a:moveTo>
                    <a:pt x="462660" y="26276"/>
                  </a:moveTo>
                  <a:lnTo>
                    <a:pt x="448522" y="28295"/>
                  </a:lnTo>
                  <a:lnTo>
                    <a:pt x="452544" y="56584"/>
                  </a:lnTo>
                  <a:lnTo>
                    <a:pt x="466725" y="54559"/>
                  </a:lnTo>
                  <a:lnTo>
                    <a:pt x="462660" y="26276"/>
                  </a:lnTo>
                  <a:close/>
                </a:path>
                <a:path w="535304" h="121285">
                  <a:moveTo>
                    <a:pt x="444500" y="0"/>
                  </a:moveTo>
                  <a:lnTo>
                    <a:pt x="448522" y="28295"/>
                  </a:lnTo>
                  <a:lnTo>
                    <a:pt x="462660" y="26276"/>
                  </a:lnTo>
                  <a:lnTo>
                    <a:pt x="523207" y="26276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332351" y="6086475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0" y="0"/>
                  </a:moveTo>
                  <a:lnTo>
                    <a:pt x="44487" y="7485"/>
                  </a:lnTo>
                  <a:lnTo>
                    <a:pt x="80819" y="27898"/>
                  </a:lnTo>
                  <a:lnTo>
                    <a:pt x="105316" y="58175"/>
                  </a:lnTo>
                  <a:lnTo>
                    <a:pt x="114300" y="95250"/>
                  </a:lnTo>
                  <a:lnTo>
                    <a:pt x="123265" y="132324"/>
                  </a:lnTo>
                  <a:lnTo>
                    <a:pt x="147732" y="162601"/>
                  </a:lnTo>
                  <a:lnTo>
                    <a:pt x="184058" y="183014"/>
                  </a:lnTo>
                  <a:lnTo>
                    <a:pt x="228600" y="190500"/>
                  </a:lnTo>
                  <a:lnTo>
                    <a:pt x="184058" y="197985"/>
                  </a:lnTo>
                  <a:lnTo>
                    <a:pt x="147732" y="218398"/>
                  </a:lnTo>
                  <a:lnTo>
                    <a:pt x="123265" y="248675"/>
                  </a:lnTo>
                  <a:lnTo>
                    <a:pt x="114300" y="285750"/>
                  </a:lnTo>
                  <a:lnTo>
                    <a:pt x="105316" y="322824"/>
                  </a:lnTo>
                  <a:lnTo>
                    <a:pt x="80819" y="353101"/>
                  </a:lnTo>
                  <a:lnTo>
                    <a:pt x="44487" y="373514"/>
                  </a:lnTo>
                  <a:lnTo>
                    <a:pt x="0" y="3810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557014" y="6068809"/>
              <a:ext cx="537210" cy="184150"/>
            </a:xfrm>
            <a:custGeom>
              <a:avLst/>
              <a:gdLst/>
              <a:ahLst/>
              <a:cxnLst/>
              <a:rect l="l" t="t" r="r" b="b"/>
              <a:pathLst>
                <a:path w="537210" h="184150">
                  <a:moveTo>
                    <a:pt x="450935" y="27476"/>
                  </a:moveTo>
                  <a:lnTo>
                    <a:pt x="0" y="156324"/>
                  </a:lnTo>
                  <a:lnTo>
                    <a:pt x="7747" y="183807"/>
                  </a:lnTo>
                  <a:lnTo>
                    <a:pt x="458772" y="54969"/>
                  </a:lnTo>
                  <a:lnTo>
                    <a:pt x="450935" y="27476"/>
                  </a:lnTo>
                  <a:close/>
                </a:path>
                <a:path w="537210" h="184150">
                  <a:moveTo>
                    <a:pt x="530798" y="23545"/>
                  </a:moveTo>
                  <a:lnTo>
                    <a:pt x="464693" y="23545"/>
                  </a:lnTo>
                  <a:lnTo>
                    <a:pt x="472566" y="51028"/>
                  </a:lnTo>
                  <a:lnTo>
                    <a:pt x="458772" y="54969"/>
                  </a:lnTo>
                  <a:lnTo>
                    <a:pt x="466598" y="82423"/>
                  </a:lnTo>
                  <a:lnTo>
                    <a:pt x="530798" y="23545"/>
                  </a:lnTo>
                  <a:close/>
                </a:path>
                <a:path w="537210" h="184150">
                  <a:moveTo>
                    <a:pt x="464693" y="23545"/>
                  </a:moveTo>
                  <a:lnTo>
                    <a:pt x="450935" y="27476"/>
                  </a:lnTo>
                  <a:lnTo>
                    <a:pt x="458772" y="54969"/>
                  </a:lnTo>
                  <a:lnTo>
                    <a:pt x="472566" y="51028"/>
                  </a:lnTo>
                  <a:lnTo>
                    <a:pt x="464693" y="23545"/>
                  </a:lnTo>
                  <a:close/>
                </a:path>
                <a:path w="537210" h="184150">
                  <a:moveTo>
                    <a:pt x="443102" y="0"/>
                  </a:moveTo>
                  <a:lnTo>
                    <a:pt x="450935" y="27476"/>
                  </a:lnTo>
                  <a:lnTo>
                    <a:pt x="464693" y="23545"/>
                  </a:lnTo>
                  <a:lnTo>
                    <a:pt x="530798" y="23545"/>
                  </a:lnTo>
                  <a:lnTo>
                    <a:pt x="537210" y="17665"/>
                  </a:lnTo>
                  <a:lnTo>
                    <a:pt x="4431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0" name="object 3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9651" y="5540375"/>
              <a:ext cx="254000" cy="254000"/>
            </a:xfrm>
            <a:prstGeom prst="rect">
              <a:avLst/>
            </a:prstGeom>
          </p:spPr>
        </p:pic>
      </p:grpSp>
      <p:pic>
        <p:nvPicPr>
          <p:cNvPr id="301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02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03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36766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0" dirty="0"/>
              <a:t>Cla</a:t>
            </a:r>
            <a:r>
              <a:rPr sz="4300" spc="-260" dirty="0"/>
              <a:t>u</a:t>
            </a:r>
            <a:r>
              <a:rPr sz="4300" spc="-415" dirty="0"/>
              <a:t>se</a:t>
            </a:r>
            <a:r>
              <a:rPr sz="4300" spc="50" dirty="0"/>
              <a:t> </a:t>
            </a:r>
            <a:r>
              <a:rPr sz="4300" spc="25" dirty="0"/>
              <a:t>H</a:t>
            </a:r>
            <a:r>
              <a:rPr sz="4300" spc="-345" dirty="0"/>
              <a:t>A</a:t>
            </a:r>
            <a:r>
              <a:rPr sz="4300" spc="-50" dirty="0"/>
              <a:t>VIN</a:t>
            </a:r>
            <a:r>
              <a:rPr sz="4300" spc="-165" dirty="0"/>
              <a:t>G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5343"/>
            <a:ext cx="7000875" cy="11734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Afficher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nombre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i="1" spc="-155" dirty="0">
                <a:latin typeface="Trebuchet MS"/>
                <a:cs typeface="Trebuchet MS"/>
              </a:rPr>
              <a:t>Commandes</a:t>
            </a:r>
            <a:r>
              <a:rPr sz="2000" i="1" spc="-7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chaque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210" dirty="0">
                <a:latin typeface="Trebuchet MS"/>
                <a:cs typeface="Trebuchet MS"/>
              </a:rPr>
              <a:t>Client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qui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a</a:t>
            </a:r>
            <a:r>
              <a:rPr sz="2000" spc="-245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passé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deux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Commandes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</a:t>
            </a:r>
            <a:r>
              <a:rPr sz="2000" spc="-30" dirty="0">
                <a:latin typeface="Microsoft Sans Serif"/>
                <a:cs typeface="Microsoft Sans Serif"/>
              </a:rPr>
              <a:t>l</a:t>
            </a:r>
            <a:r>
              <a:rPr sz="2000" spc="-170" dirty="0">
                <a:latin typeface="Microsoft Sans Serif"/>
                <a:cs typeface="Microsoft Sans Serif"/>
              </a:rPr>
              <a:t>us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290" dirty="0">
                <a:latin typeface="Microsoft Sans Serif"/>
                <a:cs typeface="Microsoft Sans Serif"/>
              </a:rPr>
              <a:t>a</a:t>
            </a:r>
            <a:r>
              <a:rPr sz="2000" spc="-95" dirty="0">
                <a:latin typeface="Microsoft Sans Serif"/>
                <a:cs typeface="Microsoft Sans Serif"/>
              </a:rPr>
              <a:t>près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0</a:t>
            </a:r>
            <a:r>
              <a:rPr sz="2000" spc="-110" dirty="0">
                <a:latin typeface="Microsoft Sans Serif"/>
                <a:cs typeface="Microsoft Sans Serif"/>
              </a:rPr>
              <a:t>2</a:t>
            </a:r>
            <a:r>
              <a:rPr sz="2000" spc="-55" dirty="0">
                <a:latin typeface="Microsoft Sans Serif"/>
                <a:cs typeface="Microsoft Sans Serif"/>
              </a:rPr>
              <a:t>/06/</a:t>
            </a:r>
            <a:r>
              <a:rPr sz="2000" spc="-114" dirty="0">
                <a:latin typeface="Microsoft Sans Serif"/>
                <a:cs typeface="Microsoft Sans Serif"/>
              </a:rPr>
              <a:t>2000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6012" y="2997263"/>
            <a:ext cx="6769734" cy="327025"/>
          </a:xfrm>
          <a:custGeom>
            <a:avLst/>
            <a:gdLst/>
            <a:ahLst/>
            <a:cxnLst/>
            <a:rect l="l" t="t" r="r" b="b"/>
            <a:pathLst>
              <a:path w="6769734" h="327025">
                <a:moveTo>
                  <a:pt x="6769189" y="0"/>
                </a:moveTo>
                <a:lnTo>
                  <a:pt x="0" y="0"/>
                </a:lnTo>
                <a:lnTo>
                  <a:pt x="0" y="164744"/>
                </a:lnTo>
                <a:lnTo>
                  <a:pt x="0" y="326593"/>
                </a:lnTo>
                <a:lnTo>
                  <a:pt x="6769189" y="326593"/>
                </a:lnTo>
                <a:lnTo>
                  <a:pt x="6769189" y="164744"/>
                </a:lnTo>
                <a:lnTo>
                  <a:pt x="6769189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69600" y="2961473"/>
            <a:ext cx="770890" cy="3638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1300"/>
              </a:lnSpc>
              <a:spcBef>
                <a:spcPts val="195"/>
              </a:spcBef>
            </a:pPr>
            <a:r>
              <a:rPr sz="1100" spc="330" dirty="0">
                <a:latin typeface="Courier New"/>
                <a:cs typeface="Courier New"/>
              </a:rPr>
              <a:t>SELECT  FROM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7284" y="2961473"/>
            <a:ext cx="4680585" cy="3638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1300"/>
              </a:lnSpc>
              <a:spcBef>
                <a:spcPts val="195"/>
              </a:spcBef>
            </a:pPr>
            <a:r>
              <a:rPr sz="1100" spc="335" dirty="0">
                <a:latin typeface="Courier New"/>
                <a:cs typeface="Courier New"/>
              </a:rPr>
              <a:t>noClient,</a:t>
            </a:r>
            <a:r>
              <a:rPr sz="1100" spc="280" dirty="0">
                <a:latin typeface="Courier New"/>
                <a:cs typeface="Courier New"/>
              </a:rPr>
              <a:t> </a:t>
            </a:r>
            <a:r>
              <a:rPr sz="1100" spc="335" dirty="0">
                <a:latin typeface="Courier New"/>
                <a:cs typeface="Courier New"/>
              </a:rPr>
              <a:t>COUNT(*)</a:t>
            </a:r>
            <a:r>
              <a:rPr sz="1100" spc="280" dirty="0">
                <a:latin typeface="Courier New"/>
                <a:cs typeface="Courier New"/>
              </a:rPr>
              <a:t> </a:t>
            </a:r>
            <a:r>
              <a:rPr sz="1100" spc="350" dirty="0">
                <a:latin typeface="Courier New"/>
                <a:cs typeface="Courier New"/>
              </a:rPr>
              <a:t>AS</a:t>
            </a:r>
            <a:r>
              <a:rPr sz="1100" spc="285" dirty="0">
                <a:latin typeface="Courier New"/>
                <a:cs typeface="Courier New"/>
              </a:rPr>
              <a:t> </a:t>
            </a:r>
            <a:r>
              <a:rPr sz="1100" spc="325" dirty="0">
                <a:latin typeface="Courier New"/>
                <a:cs typeface="Courier New"/>
              </a:rPr>
              <a:t>nombreCommandes </a:t>
            </a:r>
            <a:r>
              <a:rPr sz="1100" spc="-645" dirty="0">
                <a:latin typeface="Courier New"/>
                <a:cs typeface="Courier New"/>
              </a:rPr>
              <a:t> </a:t>
            </a:r>
            <a:r>
              <a:rPr sz="1100" spc="330" dirty="0">
                <a:latin typeface="Courier New"/>
                <a:cs typeface="Courier New"/>
              </a:rPr>
              <a:t>Commande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16012" y="3323856"/>
            <a:ext cx="6769734" cy="491490"/>
            <a:chOff x="1116012" y="3323856"/>
            <a:chExt cx="6769734" cy="491490"/>
          </a:xfrm>
        </p:grpSpPr>
        <p:sp>
          <p:nvSpPr>
            <p:cNvPr id="21" name="object 21"/>
            <p:cNvSpPr/>
            <p:nvPr/>
          </p:nvSpPr>
          <p:spPr>
            <a:xfrm>
              <a:off x="1116012" y="3323856"/>
              <a:ext cx="6769734" cy="165100"/>
            </a:xfrm>
            <a:custGeom>
              <a:avLst/>
              <a:gdLst/>
              <a:ahLst/>
              <a:cxnLst/>
              <a:rect l="l" t="t" r="r" b="b"/>
              <a:pathLst>
                <a:path w="6769734" h="165100">
                  <a:moveTo>
                    <a:pt x="653580" y="0"/>
                  </a:moveTo>
                  <a:lnTo>
                    <a:pt x="0" y="0"/>
                  </a:lnTo>
                  <a:lnTo>
                    <a:pt x="0" y="164744"/>
                  </a:lnTo>
                  <a:lnTo>
                    <a:pt x="653580" y="164744"/>
                  </a:lnTo>
                  <a:lnTo>
                    <a:pt x="653580" y="0"/>
                  </a:lnTo>
                  <a:close/>
                </a:path>
                <a:path w="6769734" h="165100">
                  <a:moveTo>
                    <a:pt x="6769189" y="0"/>
                  </a:moveTo>
                  <a:lnTo>
                    <a:pt x="5373700" y="0"/>
                  </a:lnTo>
                  <a:lnTo>
                    <a:pt x="5373700" y="164744"/>
                  </a:lnTo>
                  <a:lnTo>
                    <a:pt x="6769189" y="164744"/>
                  </a:lnTo>
                  <a:lnTo>
                    <a:pt x="676918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69600" y="3323856"/>
              <a:ext cx="4720590" cy="165100"/>
            </a:xfrm>
            <a:custGeom>
              <a:avLst/>
              <a:gdLst/>
              <a:ahLst/>
              <a:cxnLst/>
              <a:rect l="l" t="t" r="r" b="b"/>
              <a:pathLst>
                <a:path w="4720590" h="165100">
                  <a:moveTo>
                    <a:pt x="4720115" y="0"/>
                  </a:moveTo>
                  <a:lnTo>
                    <a:pt x="0" y="0"/>
                  </a:lnTo>
                  <a:lnTo>
                    <a:pt x="0" y="164743"/>
                  </a:lnTo>
                  <a:lnTo>
                    <a:pt x="4720115" y="164743"/>
                  </a:lnTo>
                  <a:lnTo>
                    <a:pt x="472011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6012" y="3488601"/>
              <a:ext cx="6769734" cy="327025"/>
            </a:xfrm>
            <a:custGeom>
              <a:avLst/>
              <a:gdLst/>
              <a:ahLst/>
              <a:cxnLst/>
              <a:rect l="l" t="t" r="r" b="b"/>
              <a:pathLst>
                <a:path w="6769734" h="327025">
                  <a:moveTo>
                    <a:pt x="653580" y="164757"/>
                  </a:moveTo>
                  <a:lnTo>
                    <a:pt x="0" y="164757"/>
                  </a:lnTo>
                  <a:lnTo>
                    <a:pt x="0" y="326605"/>
                  </a:lnTo>
                  <a:lnTo>
                    <a:pt x="653580" y="326605"/>
                  </a:lnTo>
                  <a:lnTo>
                    <a:pt x="653580" y="164757"/>
                  </a:lnTo>
                  <a:close/>
                </a:path>
                <a:path w="6769734" h="327025">
                  <a:moveTo>
                    <a:pt x="6769189" y="164757"/>
                  </a:moveTo>
                  <a:lnTo>
                    <a:pt x="3604564" y="164757"/>
                  </a:lnTo>
                  <a:lnTo>
                    <a:pt x="3604564" y="326605"/>
                  </a:lnTo>
                  <a:lnTo>
                    <a:pt x="6769189" y="326605"/>
                  </a:lnTo>
                  <a:lnTo>
                    <a:pt x="6769189" y="164757"/>
                  </a:lnTo>
                  <a:close/>
                </a:path>
                <a:path w="6769734" h="327025">
                  <a:moveTo>
                    <a:pt x="6769189" y="0"/>
                  </a:moveTo>
                  <a:lnTo>
                    <a:pt x="0" y="0"/>
                  </a:lnTo>
                  <a:lnTo>
                    <a:pt x="0" y="164744"/>
                  </a:lnTo>
                  <a:lnTo>
                    <a:pt x="6769189" y="164744"/>
                  </a:lnTo>
                  <a:lnTo>
                    <a:pt x="676918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9600" y="3653348"/>
              <a:ext cx="2951480" cy="161925"/>
            </a:xfrm>
            <a:custGeom>
              <a:avLst/>
              <a:gdLst/>
              <a:ahLst/>
              <a:cxnLst/>
              <a:rect l="l" t="t" r="r" b="b"/>
              <a:pathLst>
                <a:path w="2951479" h="161925">
                  <a:moveTo>
                    <a:pt x="2950979" y="0"/>
                  </a:moveTo>
                  <a:lnTo>
                    <a:pt x="0" y="0"/>
                  </a:lnTo>
                  <a:lnTo>
                    <a:pt x="0" y="161857"/>
                  </a:lnTo>
                  <a:lnTo>
                    <a:pt x="2950979" y="161857"/>
                  </a:lnTo>
                  <a:lnTo>
                    <a:pt x="295097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69600" y="3288074"/>
            <a:ext cx="4730115" cy="5289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1300"/>
              </a:lnSpc>
              <a:spcBef>
                <a:spcPts val="195"/>
              </a:spcBef>
              <a:tabLst>
                <a:tab pos="1307465" algn="l"/>
              </a:tabLst>
            </a:pPr>
            <a:r>
              <a:rPr sz="1100" spc="335" dirty="0">
                <a:latin typeface="Courier New"/>
                <a:cs typeface="Courier New"/>
              </a:rPr>
              <a:t>WHERE	</a:t>
            </a:r>
            <a:r>
              <a:rPr sz="1100" spc="330" dirty="0">
                <a:latin typeface="Courier New"/>
                <a:cs typeface="Courier New"/>
              </a:rPr>
              <a:t>dateCommande</a:t>
            </a:r>
            <a:r>
              <a:rPr sz="1100" spc="270" dirty="0">
                <a:latin typeface="Courier New"/>
                <a:cs typeface="Courier New"/>
              </a:rPr>
              <a:t> </a:t>
            </a:r>
            <a:r>
              <a:rPr sz="1100" spc="370" dirty="0">
                <a:latin typeface="Courier New"/>
                <a:cs typeface="Courier New"/>
              </a:rPr>
              <a:t>&gt;</a:t>
            </a:r>
            <a:r>
              <a:rPr sz="1100" spc="275" dirty="0">
                <a:latin typeface="Courier New"/>
                <a:cs typeface="Courier New"/>
              </a:rPr>
              <a:t> </a:t>
            </a:r>
            <a:r>
              <a:rPr sz="1100" spc="330" dirty="0">
                <a:latin typeface="Courier New"/>
                <a:cs typeface="Courier New"/>
              </a:rPr>
              <a:t>'02/06/2000' </a:t>
            </a:r>
            <a:r>
              <a:rPr sz="1100" spc="-645" dirty="0">
                <a:latin typeface="Courier New"/>
                <a:cs typeface="Courier New"/>
              </a:rPr>
              <a:t> </a:t>
            </a:r>
            <a:r>
              <a:rPr sz="1100" spc="335" dirty="0">
                <a:latin typeface="Courier New"/>
                <a:cs typeface="Courier New"/>
              </a:rPr>
              <a:t>GROUP</a:t>
            </a:r>
            <a:r>
              <a:rPr sz="1100" spc="305" dirty="0">
                <a:latin typeface="Courier New"/>
                <a:cs typeface="Courier New"/>
              </a:rPr>
              <a:t> </a:t>
            </a:r>
            <a:r>
              <a:rPr sz="1100" spc="350" dirty="0">
                <a:latin typeface="Courier New"/>
                <a:cs typeface="Courier New"/>
              </a:rPr>
              <a:t>BY	</a:t>
            </a:r>
            <a:r>
              <a:rPr sz="1100" spc="330" dirty="0">
                <a:latin typeface="Courier New"/>
                <a:cs typeface="Courier New"/>
              </a:rPr>
              <a:t>noClient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ts val="1255"/>
              </a:lnSpc>
              <a:tabLst>
                <a:tab pos="1307465" algn="l"/>
              </a:tabLst>
            </a:pPr>
            <a:r>
              <a:rPr sz="1100" spc="335" dirty="0">
                <a:latin typeface="Courier New"/>
                <a:cs typeface="Courier New"/>
              </a:rPr>
              <a:t>HAVING	COUNT(*)</a:t>
            </a:r>
            <a:r>
              <a:rPr sz="1100" spc="254" dirty="0">
                <a:latin typeface="Courier New"/>
                <a:cs typeface="Courier New"/>
              </a:rPr>
              <a:t> </a:t>
            </a:r>
            <a:r>
              <a:rPr sz="1100" spc="350" dirty="0">
                <a:latin typeface="Courier New"/>
                <a:cs typeface="Courier New"/>
              </a:rPr>
              <a:t>&gt;=</a:t>
            </a:r>
            <a:r>
              <a:rPr sz="1100" spc="254" dirty="0">
                <a:latin typeface="Courier New"/>
                <a:cs typeface="Courier New"/>
              </a:rPr>
              <a:t> </a:t>
            </a:r>
            <a:r>
              <a:rPr sz="1100" spc="370" dirty="0"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5213350" y="4714879"/>
          <a:ext cx="3404870" cy="1499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975">
                <a:tc>
                  <a:txBody>
                    <a:bodyPr/>
                    <a:lstStyle/>
                    <a:p>
                      <a:pPr marL="69215">
                        <a:lnSpc>
                          <a:spcPts val="2105"/>
                        </a:lnSpc>
                      </a:pPr>
                      <a:r>
                        <a:rPr sz="1850" b="1" spc="-25" dirty="0">
                          <a:latin typeface="Times New Roman"/>
                          <a:cs typeface="Times New Roman"/>
                        </a:rPr>
                        <a:t>noClient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nombreCommandes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50">
                <a:tc>
                  <a:txBody>
                    <a:bodyPr/>
                    <a:lstStyle/>
                    <a:p>
                      <a:pPr marL="69215">
                        <a:lnSpc>
                          <a:spcPts val="2105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54">
                <a:tc>
                  <a:txBody>
                    <a:bodyPr/>
                    <a:lstStyle/>
                    <a:p>
                      <a:pPr marL="69215">
                        <a:lnSpc>
                          <a:spcPts val="2105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05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504">
                <a:tc>
                  <a:txBody>
                    <a:bodyPr/>
                    <a:lstStyle/>
                    <a:p>
                      <a:pPr marL="69215">
                        <a:lnSpc>
                          <a:spcPts val="2070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70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D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19">
                <a:tc>
                  <a:txBody>
                    <a:bodyPr/>
                    <a:lstStyle/>
                    <a:p>
                      <a:pPr marL="69215">
                        <a:lnSpc>
                          <a:spcPts val="2050"/>
                        </a:lnSpc>
                      </a:pPr>
                      <a:r>
                        <a:rPr sz="1850" spc="-9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050"/>
                        </a:lnSpc>
                      </a:pPr>
                      <a:r>
                        <a:rPr sz="18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674687" y="4028973"/>
            <a:ext cx="3678554" cy="243204"/>
          </a:xfrm>
          <a:custGeom>
            <a:avLst/>
            <a:gdLst/>
            <a:ahLst/>
            <a:cxnLst/>
            <a:rect l="l" t="t" r="r" b="b"/>
            <a:pathLst>
              <a:path w="3678554" h="243204">
                <a:moveTo>
                  <a:pt x="23482" y="23190"/>
                </a:moveTo>
                <a:lnTo>
                  <a:pt x="0" y="23190"/>
                </a:lnTo>
                <a:lnTo>
                  <a:pt x="0" y="243001"/>
                </a:lnTo>
                <a:lnTo>
                  <a:pt x="23482" y="243001"/>
                </a:lnTo>
                <a:lnTo>
                  <a:pt x="23482" y="23190"/>
                </a:lnTo>
                <a:close/>
              </a:path>
              <a:path w="3678554" h="243204">
                <a:moveTo>
                  <a:pt x="3678288" y="23190"/>
                </a:moveTo>
                <a:lnTo>
                  <a:pt x="3654806" y="23190"/>
                </a:lnTo>
                <a:lnTo>
                  <a:pt x="3654806" y="243001"/>
                </a:lnTo>
                <a:lnTo>
                  <a:pt x="3678288" y="243001"/>
                </a:lnTo>
                <a:lnTo>
                  <a:pt x="3678288" y="23190"/>
                </a:lnTo>
                <a:close/>
              </a:path>
              <a:path w="3678554" h="243204">
                <a:moveTo>
                  <a:pt x="3678288" y="0"/>
                </a:moveTo>
                <a:lnTo>
                  <a:pt x="3654831" y="0"/>
                </a:lnTo>
                <a:lnTo>
                  <a:pt x="23482" y="0"/>
                </a:lnTo>
                <a:lnTo>
                  <a:pt x="0" y="0"/>
                </a:lnTo>
                <a:lnTo>
                  <a:pt x="0" y="23075"/>
                </a:lnTo>
                <a:lnTo>
                  <a:pt x="23482" y="23075"/>
                </a:lnTo>
                <a:lnTo>
                  <a:pt x="3654806" y="23075"/>
                </a:lnTo>
                <a:lnTo>
                  <a:pt x="3678288" y="23075"/>
                </a:lnTo>
                <a:lnTo>
                  <a:pt x="3678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71107" y="4255798"/>
            <a:ext cx="71120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5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15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15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15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15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15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4687" y="4271872"/>
            <a:ext cx="3674745" cy="482600"/>
            <a:chOff x="674687" y="4271872"/>
            <a:chExt cx="3674745" cy="482600"/>
          </a:xfrm>
        </p:grpSpPr>
        <p:sp>
          <p:nvSpPr>
            <p:cNvPr id="30" name="object 30"/>
            <p:cNvSpPr/>
            <p:nvPr/>
          </p:nvSpPr>
          <p:spPr>
            <a:xfrm>
              <a:off x="674687" y="4271873"/>
              <a:ext cx="3674745" cy="243840"/>
            </a:xfrm>
            <a:custGeom>
              <a:avLst/>
              <a:gdLst/>
              <a:ahLst/>
              <a:cxnLst/>
              <a:rect l="l" t="t" r="r" b="b"/>
              <a:pathLst>
                <a:path w="3674745" h="243839">
                  <a:moveTo>
                    <a:pt x="23482" y="23583"/>
                  </a:moveTo>
                  <a:lnTo>
                    <a:pt x="0" y="23583"/>
                  </a:lnTo>
                  <a:lnTo>
                    <a:pt x="0" y="243408"/>
                  </a:lnTo>
                  <a:lnTo>
                    <a:pt x="23482" y="243408"/>
                  </a:lnTo>
                  <a:lnTo>
                    <a:pt x="23482" y="23583"/>
                  </a:lnTo>
                  <a:close/>
                </a:path>
                <a:path w="3674745" h="243839">
                  <a:moveTo>
                    <a:pt x="1334897" y="0"/>
                  </a:moveTo>
                  <a:lnTo>
                    <a:pt x="23482" y="0"/>
                  </a:lnTo>
                  <a:lnTo>
                    <a:pt x="0" y="0"/>
                  </a:lnTo>
                  <a:lnTo>
                    <a:pt x="0" y="23469"/>
                  </a:lnTo>
                  <a:lnTo>
                    <a:pt x="23482" y="23469"/>
                  </a:lnTo>
                  <a:lnTo>
                    <a:pt x="1334897" y="23469"/>
                  </a:lnTo>
                  <a:lnTo>
                    <a:pt x="1334897" y="0"/>
                  </a:lnTo>
                  <a:close/>
                </a:path>
                <a:path w="3674745" h="243839">
                  <a:moveTo>
                    <a:pt x="1358392" y="23583"/>
                  </a:moveTo>
                  <a:lnTo>
                    <a:pt x="1334909" y="23583"/>
                  </a:lnTo>
                  <a:lnTo>
                    <a:pt x="1334909" y="243408"/>
                  </a:lnTo>
                  <a:lnTo>
                    <a:pt x="1358392" y="243408"/>
                  </a:lnTo>
                  <a:lnTo>
                    <a:pt x="1358392" y="23583"/>
                  </a:lnTo>
                  <a:close/>
                </a:path>
                <a:path w="3674745" h="243839">
                  <a:moveTo>
                    <a:pt x="2865640" y="23583"/>
                  </a:moveTo>
                  <a:lnTo>
                    <a:pt x="2842158" y="23583"/>
                  </a:lnTo>
                  <a:lnTo>
                    <a:pt x="2842158" y="243408"/>
                  </a:lnTo>
                  <a:lnTo>
                    <a:pt x="2865640" y="243408"/>
                  </a:lnTo>
                  <a:lnTo>
                    <a:pt x="2865640" y="23583"/>
                  </a:lnTo>
                  <a:close/>
                </a:path>
                <a:path w="3674745" h="243839">
                  <a:moveTo>
                    <a:pt x="3650716" y="0"/>
                  </a:moveTo>
                  <a:lnTo>
                    <a:pt x="3650716" y="0"/>
                  </a:lnTo>
                  <a:lnTo>
                    <a:pt x="1334909" y="0"/>
                  </a:lnTo>
                  <a:lnTo>
                    <a:pt x="1334909" y="23469"/>
                  </a:lnTo>
                  <a:lnTo>
                    <a:pt x="3650716" y="23469"/>
                  </a:lnTo>
                  <a:lnTo>
                    <a:pt x="3650716" y="0"/>
                  </a:lnTo>
                  <a:close/>
                </a:path>
                <a:path w="3674745" h="243839">
                  <a:moveTo>
                    <a:pt x="3674618" y="23583"/>
                  </a:moveTo>
                  <a:lnTo>
                    <a:pt x="3650729" y="23583"/>
                  </a:lnTo>
                  <a:lnTo>
                    <a:pt x="3650729" y="243408"/>
                  </a:lnTo>
                  <a:lnTo>
                    <a:pt x="3674618" y="243408"/>
                  </a:lnTo>
                  <a:lnTo>
                    <a:pt x="3674618" y="23583"/>
                  </a:lnTo>
                  <a:close/>
                </a:path>
                <a:path w="3674745" h="243839">
                  <a:moveTo>
                    <a:pt x="3674618" y="0"/>
                  </a:moveTo>
                  <a:lnTo>
                    <a:pt x="3650729" y="0"/>
                  </a:lnTo>
                  <a:lnTo>
                    <a:pt x="3650729" y="23469"/>
                  </a:lnTo>
                  <a:lnTo>
                    <a:pt x="3674618" y="23469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169" y="4534344"/>
              <a:ext cx="3627754" cy="220345"/>
            </a:xfrm>
            <a:custGeom>
              <a:avLst/>
              <a:gdLst/>
              <a:ahLst/>
              <a:cxnLst/>
              <a:rect l="l" t="t" r="r" b="b"/>
              <a:pathLst>
                <a:path w="3627754" h="220345">
                  <a:moveTo>
                    <a:pt x="1311414" y="216001"/>
                  </a:moveTo>
                  <a:lnTo>
                    <a:pt x="0" y="216001"/>
                  </a:lnTo>
                  <a:lnTo>
                    <a:pt x="0" y="219913"/>
                  </a:lnTo>
                  <a:lnTo>
                    <a:pt x="1311414" y="219913"/>
                  </a:lnTo>
                  <a:lnTo>
                    <a:pt x="1311414" y="216001"/>
                  </a:lnTo>
                  <a:close/>
                </a:path>
                <a:path w="3627754" h="220345">
                  <a:moveTo>
                    <a:pt x="1311414" y="0"/>
                  </a:moveTo>
                  <a:lnTo>
                    <a:pt x="0" y="0"/>
                  </a:lnTo>
                  <a:lnTo>
                    <a:pt x="0" y="215912"/>
                  </a:lnTo>
                  <a:lnTo>
                    <a:pt x="1311414" y="215912"/>
                  </a:lnTo>
                  <a:lnTo>
                    <a:pt x="1311414" y="0"/>
                  </a:lnTo>
                  <a:close/>
                </a:path>
                <a:path w="3627754" h="220345">
                  <a:moveTo>
                    <a:pt x="2818714" y="216001"/>
                  </a:moveTo>
                  <a:lnTo>
                    <a:pt x="1334909" y="216001"/>
                  </a:lnTo>
                  <a:lnTo>
                    <a:pt x="1334909" y="219913"/>
                  </a:lnTo>
                  <a:lnTo>
                    <a:pt x="2818714" y="219913"/>
                  </a:lnTo>
                  <a:lnTo>
                    <a:pt x="2818714" y="216001"/>
                  </a:lnTo>
                  <a:close/>
                </a:path>
                <a:path w="3627754" h="220345">
                  <a:moveTo>
                    <a:pt x="2818714" y="0"/>
                  </a:moveTo>
                  <a:lnTo>
                    <a:pt x="1334909" y="0"/>
                  </a:lnTo>
                  <a:lnTo>
                    <a:pt x="1334909" y="215912"/>
                  </a:lnTo>
                  <a:lnTo>
                    <a:pt x="2818714" y="215912"/>
                  </a:lnTo>
                  <a:lnTo>
                    <a:pt x="2818714" y="0"/>
                  </a:lnTo>
                  <a:close/>
                </a:path>
                <a:path w="3627754" h="220345">
                  <a:moveTo>
                    <a:pt x="3627234" y="0"/>
                  </a:moveTo>
                  <a:lnTo>
                    <a:pt x="2842133" y="0"/>
                  </a:lnTo>
                  <a:lnTo>
                    <a:pt x="2842133" y="215912"/>
                  </a:lnTo>
                  <a:lnTo>
                    <a:pt x="3627234" y="215912"/>
                  </a:lnTo>
                  <a:lnTo>
                    <a:pt x="3627234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571107" y="4494777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74687" y="4511402"/>
            <a:ext cx="3674745" cy="482600"/>
            <a:chOff x="674687" y="4511402"/>
            <a:chExt cx="3674745" cy="482600"/>
          </a:xfrm>
        </p:grpSpPr>
        <p:sp>
          <p:nvSpPr>
            <p:cNvPr id="34" name="object 34"/>
            <p:cNvSpPr/>
            <p:nvPr/>
          </p:nvSpPr>
          <p:spPr>
            <a:xfrm>
              <a:off x="3540307" y="4750340"/>
              <a:ext cx="785495" cy="4445"/>
            </a:xfrm>
            <a:custGeom>
              <a:avLst/>
              <a:gdLst/>
              <a:ahLst/>
              <a:cxnLst/>
              <a:rect l="l" t="t" r="r" b="b"/>
              <a:pathLst>
                <a:path w="785495" h="4445">
                  <a:moveTo>
                    <a:pt x="785100" y="0"/>
                  </a:moveTo>
                  <a:lnTo>
                    <a:pt x="0" y="0"/>
                  </a:lnTo>
                  <a:lnTo>
                    <a:pt x="0" y="3911"/>
                  </a:lnTo>
                  <a:lnTo>
                    <a:pt x="785100" y="3911"/>
                  </a:lnTo>
                  <a:lnTo>
                    <a:pt x="785100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687" y="4511408"/>
              <a:ext cx="3674745" cy="243204"/>
            </a:xfrm>
            <a:custGeom>
              <a:avLst/>
              <a:gdLst/>
              <a:ahLst/>
              <a:cxnLst/>
              <a:rect l="l" t="t" r="r" b="b"/>
              <a:pathLst>
                <a:path w="3674745" h="243204">
                  <a:moveTo>
                    <a:pt x="1334897" y="0"/>
                  </a:moveTo>
                  <a:lnTo>
                    <a:pt x="23482" y="0"/>
                  </a:lnTo>
                  <a:lnTo>
                    <a:pt x="0" y="0"/>
                  </a:lnTo>
                  <a:lnTo>
                    <a:pt x="0" y="23025"/>
                  </a:lnTo>
                  <a:lnTo>
                    <a:pt x="0" y="242849"/>
                  </a:lnTo>
                  <a:lnTo>
                    <a:pt x="23482" y="242849"/>
                  </a:lnTo>
                  <a:lnTo>
                    <a:pt x="23482" y="23075"/>
                  </a:lnTo>
                  <a:lnTo>
                    <a:pt x="1334897" y="23075"/>
                  </a:lnTo>
                  <a:lnTo>
                    <a:pt x="1334897" y="0"/>
                  </a:lnTo>
                  <a:close/>
                </a:path>
                <a:path w="3674745" h="243204">
                  <a:moveTo>
                    <a:pt x="3650716" y="0"/>
                  </a:moveTo>
                  <a:lnTo>
                    <a:pt x="3650716" y="0"/>
                  </a:lnTo>
                  <a:lnTo>
                    <a:pt x="1334909" y="0"/>
                  </a:lnTo>
                  <a:lnTo>
                    <a:pt x="1334909" y="23025"/>
                  </a:lnTo>
                  <a:lnTo>
                    <a:pt x="1334909" y="242849"/>
                  </a:lnTo>
                  <a:lnTo>
                    <a:pt x="1358392" y="242849"/>
                  </a:lnTo>
                  <a:lnTo>
                    <a:pt x="1358392" y="23075"/>
                  </a:lnTo>
                  <a:lnTo>
                    <a:pt x="2842158" y="23075"/>
                  </a:lnTo>
                  <a:lnTo>
                    <a:pt x="2842158" y="242849"/>
                  </a:lnTo>
                  <a:lnTo>
                    <a:pt x="2865640" y="242849"/>
                  </a:lnTo>
                  <a:lnTo>
                    <a:pt x="2865640" y="23075"/>
                  </a:lnTo>
                  <a:lnTo>
                    <a:pt x="3650716" y="23075"/>
                  </a:lnTo>
                  <a:lnTo>
                    <a:pt x="3650716" y="0"/>
                  </a:lnTo>
                  <a:close/>
                </a:path>
                <a:path w="3674745" h="243204">
                  <a:moveTo>
                    <a:pt x="3674618" y="0"/>
                  </a:moveTo>
                  <a:lnTo>
                    <a:pt x="3650729" y="0"/>
                  </a:lnTo>
                  <a:lnTo>
                    <a:pt x="3650729" y="23025"/>
                  </a:lnTo>
                  <a:lnTo>
                    <a:pt x="3650729" y="242849"/>
                  </a:lnTo>
                  <a:lnTo>
                    <a:pt x="3674618" y="242849"/>
                  </a:lnTo>
                  <a:lnTo>
                    <a:pt x="3674618" y="23075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8169" y="4773739"/>
              <a:ext cx="3627754" cy="220345"/>
            </a:xfrm>
            <a:custGeom>
              <a:avLst/>
              <a:gdLst/>
              <a:ahLst/>
              <a:cxnLst/>
              <a:rect l="l" t="t" r="r" b="b"/>
              <a:pathLst>
                <a:path w="3627754" h="220345">
                  <a:moveTo>
                    <a:pt x="1311414" y="0"/>
                  </a:moveTo>
                  <a:lnTo>
                    <a:pt x="0" y="0"/>
                  </a:lnTo>
                  <a:lnTo>
                    <a:pt x="0" y="219824"/>
                  </a:lnTo>
                  <a:lnTo>
                    <a:pt x="1311414" y="219824"/>
                  </a:lnTo>
                  <a:lnTo>
                    <a:pt x="1311414" y="0"/>
                  </a:lnTo>
                  <a:close/>
                </a:path>
                <a:path w="3627754" h="220345">
                  <a:moveTo>
                    <a:pt x="2818714" y="0"/>
                  </a:moveTo>
                  <a:lnTo>
                    <a:pt x="1334909" y="0"/>
                  </a:lnTo>
                  <a:lnTo>
                    <a:pt x="1334909" y="219824"/>
                  </a:lnTo>
                  <a:lnTo>
                    <a:pt x="2818714" y="219824"/>
                  </a:lnTo>
                  <a:lnTo>
                    <a:pt x="2818714" y="0"/>
                  </a:lnTo>
                  <a:close/>
                </a:path>
                <a:path w="3627754" h="220345">
                  <a:moveTo>
                    <a:pt x="3627234" y="0"/>
                  </a:moveTo>
                  <a:lnTo>
                    <a:pt x="2842133" y="0"/>
                  </a:lnTo>
                  <a:lnTo>
                    <a:pt x="2842133" y="219824"/>
                  </a:lnTo>
                  <a:lnTo>
                    <a:pt x="3627234" y="219824"/>
                  </a:lnTo>
                  <a:lnTo>
                    <a:pt x="3627234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571107" y="4738079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74687" y="4754232"/>
            <a:ext cx="3674745" cy="243840"/>
          </a:xfrm>
          <a:custGeom>
            <a:avLst/>
            <a:gdLst/>
            <a:ahLst/>
            <a:cxnLst/>
            <a:rect l="l" t="t" r="r" b="b"/>
            <a:pathLst>
              <a:path w="3674745" h="243839">
                <a:moveTo>
                  <a:pt x="23482" y="23114"/>
                </a:moveTo>
                <a:lnTo>
                  <a:pt x="0" y="23114"/>
                </a:lnTo>
                <a:lnTo>
                  <a:pt x="0" y="243332"/>
                </a:lnTo>
                <a:lnTo>
                  <a:pt x="23482" y="243332"/>
                </a:lnTo>
                <a:lnTo>
                  <a:pt x="23482" y="23114"/>
                </a:lnTo>
                <a:close/>
              </a:path>
              <a:path w="3674745" h="243839">
                <a:moveTo>
                  <a:pt x="1334897" y="0"/>
                </a:moveTo>
                <a:lnTo>
                  <a:pt x="23482" y="0"/>
                </a:lnTo>
                <a:lnTo>
                  <a:pt x="0" y="0"/>
                </a:lnTo>
                <a:lnTo>
                  <a:pt x="0" y="23075"/>
                </a:lnTo>
                <a:lnTo>
                  <a:pt x="23482" y="23075"/>
                </a:lnTo>
                <a:lnTo>
                  <a:pt x="1334897" y="23075"/>
                </a:lnTo>
                <a:lnTo>
                  <a:pt x="1334897" y="0"/>
                </a:lnTo>
                <a:close/>
              </a:path>
              <a:path w="3674745" h="243839">
                <a:moveTo>
                  <a:pt x="1358392" y="23114"/>
                </a:moveTo>
                <a:lnTo>
                  <a:pt x="1334909" y="23114"/>
                </a:lnTo>
                <a:lnTo>
                  <a:pt x="1334909" y="243332"/>
                </a:lnTo>
                <a:lnTo>
                  <a:pt x="1358392" y="243332"/>
                </a:lnTo>
                <a:lnTo>
                  <a:pt x="1358392" y="23114"/>
                </a:lnTo>
                <a:close/>
              </a:path>
              <a:path w="3674745" h="243839">
                <a:moveTo>
                  <a:pt x="2865640" y="23114"/>
                </a:moveTo>
                <a:lnTo>
                  <a:pt x="2842158" y="23114"/>
                </a:lnTo>
                <a:lnTo>
                  <a:pt x="2842158" y="243332"/>
                </a:lnTo>
                <a:lnTo>
                  <a:pt x="2865640" y="243332"/>
                </a:lnTo>
                <a:lnTo>
                  <a:pt x="2865640" y="23114"/>
                </a:lnTo>
                <a:close/>
              </a:path>
              <a:path w="3674745" h="243839">
                <a:moveTo>
                  <a:pt x="3650716" y="0"/>
                </a:moveTo>
                <a:lnTo>
                  <a:pt x="3650716" y="0"/>
                </a:lnTo>
                <a:lnTo>
                  <a:pt x="1334909" y="0"/>
                </a:lnTo>
                <a:lnTo>
                  <a:pt x="1334909" y="23075"/>
                </a:lnTo>
                <a:lnTo>
                  <a:pt x="3650716" y="23075"/>
                </a:lnTo>
                <a:lnTo>
                  <a:pt x="3650716" y="0"/>
                </a:lnTo>
                <a:close/>
              </a:path>
              <a:path w="3674745" h="243839">
                <a:moveTo>
                  <a:pt x="3674618" y="23114"/>
                </a:moveTo>
                <a:lnTo>
                  <a:pt x="3650729" y="23114"/>
                </a:lnTo>
                <a:lnTo>
                  <a:pt x="3650729" y="243332"/>
                </a:lnTo>
                <a:lnTo>
                  <a:pt x="3674618" y="243332"/>
                </a:lnTo>
                <a:lnTo>
                  <a:pt x="3674618" y="23114"/>
                </a:lnTo>
                <a:close/>
              </a:path>
              <a:path w="3674745" h="243839">
                <a:moveTo>
                  <a:pt x="3674618" y="0"/>
                </a:moveTo>
                <a:lnTo>
                  <a:pt x="3650729" y="0"/>
                </a:lnTo>
                <a:lnTo>
                  <a:pt x="3650729" y="23075"/>
                </a:lnTo>
                <a:lnTo>
                  <a:pt x="3674618" y="23075"/>
                </a:lnTo>
                <a:lnTo>
                  <a:pt x="3674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571107" y="4977010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4687" y="4993683"/>
            <a:ext cx="3674745" cy="509270"/>
            <a:chOff x="674687" y="4993683"/>
            <a:chExt cx="3674745" cy="509270"/>
          </a:xfrm>
        </p:grpSpPr>
        <p:sp>
          <p:nvSpPr>
            <p:cNvPr id="41" name="object 41"/>
            <p:cNvSpPr/>
            <p:nvPr/>
          </p:nvSpPr>
          <p:spPr>
            <a:xfrm>
              <a:off x="674687" y="4993690"/>
              <a:ext cx="3674745" cy="243204"/>
            </a:xfrm>
            <a:custGeom>
              <a:avLst/>
              <a:gdLst/>
              <a:ahLst/>
              <a:cxnLst/>
              <a:rect l="l" t="t" r="r" b="b"/>
              <a:pathLst>
                <a:path w="3674745" h="243204">
                  <a:moveTo>
                    <a:pt x="1334897" y="0"/>
                  </a:moveTo>
                  <a:lnTo>
                    <a:pt x="23482" y="0"/>
                  </a:lnTo>
                  <a:lnTo>
                    <a:pt x="0" y="0"/>
                  </a:lnTo>
                  <a:lnTo>
                    <a:pt x="0" y="23012"/>
                  </a:lnTo>
                  <a:lnTo>
                    <a:pt x="0" y="242836"/>
                  </a:lnTo>
                  <a:lnTo>
                    <a:pt x="23482" y="242836"/>
                  </a:lnTo>
                  <a:lnTo>
                    <a:pt x="23482" y="23075"/>
                  </a:lnTo>
                  <a:lnTo>
                    <a:pt x="1334897" y="23075"/>
                  </a:lnTo>
                  <a:lnTo>
                    <a:pt x="1334897" y="0"/>
                  </a:lnTo>
                  <a:close/>
                </a:path>
                <a:path w="3674745" h="243204">
                  <a:moveTo>
                    <a:pt x="3650716" y="0"/>
                  </a:moveTo>
                  <a:lnTo>
                    <a:pt x="3650716" y="0"/>
                  </a:lnTo>
                  <a:lnTo>
                    <a:pt x="1334909" y="0"/>
                  </a:lnTo>
                  <a:lnTo>
                    <a:pt x="1334909" y="23012"/>
                  </a:lnTo>
                  <a:lnTo>
                    <a:pt x="1334909" y="242836"/>
                  </a:lnTo>
                  <a:lnTo>
                    <a:pt x="1358392" y="242836"/>
                  </a:lnTo>
                  <a:lnTo>
                    <a:pt x="1358392" y="23075"/>
                  </a:lnTo>
                  <a:lnTo>
                    <a:pt x="2842158" y="23075"/>
                  </a:lnTo>
                  <a:lnTo>
                    <a:pt x="2842158" y="242836"/>
                  </a:lnTo>
                  <a:lnTo>
                    <a:pt x="2865640" y="242836"/>
                  </a:lnTo>
                  <a:lnTo>
                    <a:pt x="2865640" y="23075"/>
                  </a:lnTo>
                  <a:lnTo>
                    <a:pt x="3650716" y="23075"/>
                  </a:lnTo>
                  <a:lnTo>
                    <a:pt x="3650716" y="0"/>
                  </a:lnTo>
                  <a:close/>
                </a:path>
                <a:path w="3674745" h="243204">
                  <a:moveTo>
                    <a:pt x="3674618" y="0"/>
                  </a:moveTo>
                  <a:lnTo>
                    <a:pt x="3650729" y="0"/>
                  </a:lnTo>
                  <a:lnTo>
                    <a:pt x="3650729" y="23012"/>
                  </a:lnTo>
                  <a:lnTo>
                    <a:pt x="3650729" y="242836"/>
                  </a:lnTo>
                  <a:lnTo>
                    <a:pt x="3674618" y="242836"/>
                  </a:lnTo>
                  <a:lnTo>
                    <a:pt x="3674618" y="23075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8169" y="5286590"/>
              <a:ext cx="3627754" cy="216535"/>
            </a:xfrm>
            <a:custGeom>
              <a:avLst/>
              <a:gdLst/>
              <a:ahLst/>
              <a:cxnLst/>
              <a:rect l="l" t="t" r="r" b="b"/>
              <a:pathLst>
                <a:path w="3627754" h="216535">
                  <a:moveTo>
                    <a:pt x="1311414" y="0"/>
                  </a:moveTo>
                  <a:lnTo>
                    <a:pt x="0" y="0"/>
                  </a:lnTo>
                  <a:lnTo>
                    <a:pt x="0" y="216293"/>
                  </a:lnTo>
                  <a:lnTo>
                    <a:pt x="1311414" y="216293"/>
                  </a:lnTo>
                  <a:lnTo>
                    <a:pt x="1311414" y="0"/>
                  </a:lnTo>
                  <a:close/>
                </a:path>
                <a:path w="3627754" h="216535">
                  <a:moveTo>
                    <a:pt x="2818714" y="0"/>
                  </a:moveTo>
                  <a:lnTo>
                    <a:pt x="1334909" y="0"/>
                  </a:lnTo>
                  <a:lnTo>
                    <a:pt x="1334909" y="216293"/>
                  </a:lnTo>
                  <a:lnTo>
                    <a:pt x="2818714" y="216293"/>
                  </a:lnTo>
                  <a:lnTo>
                    <a:pt x="2818714" y="0"/>
                  </a:lnTo>
                  <a:close/>
                </a:path>
                <a:path w="3627754" h="216535">
                  <a:moveTo>
                    <a:pt x="3627234" y="0"/>
                  </a:moveTo>
                  <a:lnTo>
                    <a:pt x="2842133" y="0"/>
                  </a:lnTo>
                  <a:lnTo>
                    <a:pt x="2842133" y="216293"/>
                  </a:lnTo>
                  <a:lnTo>
                    <a:pt x="3627234" y="216293"/>
                  </a:lnTo>
                  <a:lnTo>
                    <a:pt x="3627234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71107" y="5247282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74687" y="5236517"/>
            <a:ext cx="3674745" cy="266700"/>
            <a:chOff x="674687" y="5236517"/>
            <a:chExt cx="3674745" cy="266700"/>
          </a:xfrm>
        </p:grpSpPr>
        <p:sp>
          <p:nvSpPr>
            <p:cNvPr id="45" name="object 45"/>
            <p:cNvSpPr/>
            <p:nvPr/>
          </p:nvSpPr>
          <p:spPr>
            <a:xfrm>
              <a:off x="674687" y="5236518"/>
              <a:ext cx="23495" cy="50165"/>
            </a:xfrm>
            <a:custGeom>
              <a:avLst/>
              <a:gdLst/>
              <a:ahLst/>
              <a:cxnLst/>
              <a:rect l="l" t="t" r="r" b="b"/>
              <a:pathLst>
                <a:path w="23495" h="50164">
                  <a:moveTo>
                    <a:pt x="23489" y="0"/>
                  </a:moveTo>
                  <a:lnTo>
                    <a:pt x="0" y="0"/>
                  </a:lnTo>
                  <a:lnTo>
                    <a:pt x="0" y="50067"/>
                  </a:lnTo>
                  <a:lnTo>
                    <a:pt x="23489" y="50067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8177" y="5236517"/>
              <a:ext cx="1311910" cy="46990"/>
            </a:xfrm>
            <a:custGeom>
              <a:avLst/>
              <a:gdLst/>
              <a:ahLst/>
              <a:cxnLst/>
              <a:rect l="l" t="t" r="r" b="b"/>
              <a:pathLst>
                <a:path w="1311910" h="46989">
                  <a:moveTo>
                    <a:pt x="1311417" y="0"/>
                  </a:moveTo>
                  <a:lnTo>
                    <a:pt x="0" y="0"/>
                  </a:lnTo>
                  <a:lnTo>
                    <a:pt x="0" y="46547"/>
                  </a:lnTo>
                  <a:lnTo>
                    <a:pt x="1311417" y="46547"/>
                  </a:lnTo>
                  <a:lnTo>
                    <a:pt x="13114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8169" y="5283072"/>
              <a:ext cx="1358900" cy="3810"/>
            </a:xfrm>
            <a:custGeom>
              <a:avLst/>
              <a:gdLst/>
              <a:ahLst/>
              <a:cxnLst/>
              <a:rect l="l" t="t" r="r" b="b"/>
              <a:pathLst>
                <a:path w="1358900" h="3810">
                  <a:moveTo>
                    <a:pt x="1311414" y="0"/>
                  </a:moveTo>
                  <a:lnTo>
                    <a:pt x="0" y="0"/>
                  </a:lnTo>
                  <a:lnTo>
                    <a:pt x="0" y="3517"/>
                  </a:lnTo>
                  <a:lnTo>
                    <a:pt x="1311414" y="3517"/>
                  </a:lnTo>
                  <a:lnTo>
                    <a:pt x="1311414" y="0"/>
                  </a:lnTo>
                  <a:close/>
                </a:path>
                <a:path w="1358900" h="3810">
                  <a:moveTo>
                    <a:pt x="1358404" y="0"/>
                  </a:moveTo>
                  <a:lnTo>
                    <a:pt x="1334909" y="0"/>
                  </a:lnTo>
                  <a:lnTo>
                    <a:pt x="1334909" y="3517"/>
                  </a:lnTo>
                  <a:lnTo>
                    <a:pt x="1358404" y="3517"/>
                  </a:lnTo>
                  <a:lnTo>
                    <a:pt x="1358404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09598" y="5283065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4" h="3810">
                  <a:moveTo>
                    <a:pt x="23489" y="0"/>
                  </a:moveTo>
                  <a:lnTo>
                    <a:pt x="0" y="0"/>
                  </a:lnTo>
                  <a:lnTo>
                    <a:pt x="0" y="3520"/>
                  </a:lnTo>
                  <a:lnTo>
                    <a:pt x="23489" y="3520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09597" y="5236527"/>
              <a:ext cx="1507490" cy="46990"/>
            </a:xfrm>
            <a:custGeom>
              <a:avLst/>
              <a:gdLst/>
              <a:ahLst/>
              <a:cxnLst/>
              <a:rect l="l" t="t" r="r" b="b"/>
              <a:pathLst>
                <a:path w="1507489" h="46989">
                  <a:moveTo>
                    <a:pt x="1507274" y="0"/>
                  </a:moveTo>
                  <a:lnTo>
                    <a:pt x="46977" y="0"/>
                  </a:lnTo>
                  <a:lnTo>
                    <a:pt x="0" y="0"/>
                  </a:lnTo>
                  <a:lnTo>
                    <a:pt x="0" y="46545"/>
                  </a:lnTo>
                  <a:lnTo>
                    <a:pt x="46964" y="46545"/>
                  </a:lnTo>
                  <a:lnTo>
                    <a:pt x="1507274" y="46545"/>
                  </a:lnTo>
                  <a:lnTo>
                    <a:pt x="15072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56561" y="5283072"/>
              <a:ext cx="1507490" cy="3810"/>
            </a:xfrm>
            <a:custGeom>
              <a:avLst/>
              <a:gdLst/>
              <a:ahLst/>
              <a:cxnLst/>
              <a:rect l="l" t="t" r="r" b="b"/>
              <a:pathLst>
                <a:path w="1507489" h="3810">
                  <a:moveTo>
                    <a:pt x="1460309" y="0"/>
                  </a:moveTo>
                  <a:lnTo>
                    <a:pt x="0" y="0"/>
                  </a:lnTo>
                  <a:lnTo>
                    <a:pt x="0" y="3517"/>
                  </a:lnTo>
                  <a:lnTo>
                    <a:pt x="1460309" y="3517"/>
                  </a:lnTo>
                  <a:lnTo>
                    <a:pt x="1460309" y="0"/>
                  </a:lnTo>
                  <a:close/>
                </a:path>
                <a:path w="1507489" h="3810">
                  <a:moveTo>
                    <a:pt x="1507223" y="0"/>
                  </a:moveTo>
                  <a:lnTo>
                    <a:pt x="1483741" y="0"/>
                  </a:lnTo>
                  <a:lnTo>
                    <a:pt x="1483741" y="3517"/>
                  </a:lnTo>
                  <a:lnTo>
                    <a:pt x="1507223" y="3517"/>
                  </a:lnTo>
                  <a:lnTo>
                    <a:pt x="1507223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516846" y="5283065"/>
              <a:ext cx="23495" cy="3810"/>
            </a:xfrm>
            <a:custGeom>
              <a:avLst/>
              <a:gdLst/>
              <a:ahLst/>
              <a:cxnLst/>
              <a:rect l="l" t="t" r="r" b="b"/>
              <a:pathLst>
                <a:path w="23495" h="3810">
                  <a:moveTo>
                    <a:pt x="23489" y="0"/>
                  </a:moveTo>
                  <a:lnTo>
                    <a:pt x="0" y="0"/>
                  </a:lnTo>
                  <a:lnTo>
                    <a:pt x="0" y="3520"/>
                  </a:lnTo>
                  <a:lnTo>
                    <a:pt x="23489" y="3520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16845" y="5236527"/>
              <a:ext cx="808990" cy="46990"/>
            </a:xfrm>
            <a:custGeom>
              <a:avLst/>
              <a:gdLst/>
              <a:ahLst/>
              <a:cxnLst/>
              <a:rect l="l" t="t" r="r" b="b"/>
              <a:pathLst>
                <a:path w="808989" h="46989">
                  <a:moveTo>
                    <a:pt x="46977" y="0"/>
                  </a:moveTo>
                  <a:lnTo>
                    <a:pt x="0" y="0"/>
                  </a:lnTo>
                  <a:lnTo>
                    <a:pt x="0" y="46545"/>
                  </a:lnTo>
                  <a:lnTo>
                    <a:pt x="46977" y="46545"/>
                  </a:lnTo>
                  <a:lnTo>
                    <a:pt x="46977" y="0"/>
                  </a:lnTo>
                  <a:close/>
                </a:path>
                <a:path w="808989" h="46989">
                  <a:moveTo>
                    <a:pt x="808685" y="0"/>
                  </a:moveTo>
                  <a:lnTo>
                    <a:pt x="47078" y="0"/>
                  </a:lnTo>
                  <a:lnTo>
                    <a:pt x="47078" y="46545"/>
                  </a:lnTo>
                  <a:lnTo>
                    <a:pt x="808685" y="46545"/>
                  </a:lnTo>
                  <a:lnTo>
                    <a:pt x="8086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63931" y="5283065"/>
              <a:ext cx="762000" cy="3810"/>
            </a:xfrm>
            <a:custGeom>
              <a:avLst/>
              <a:gdLst/>
              <a:ahLst/>
              <a:cxnLst/>
              <a:rect l="l" t="t" r="r" b="b"/>
              <a:pathLst>
                <a:path w="762000" h="3810">
                  <a:moveTo>
                    <a:pt x="761607" y="0"/>
                  </a:moveTo>
                  <a:lnTo>
                    <a:pt x="0" y="0"/>
                  </a:lnTo>
                  <a:lnTo>
                    <a:pt x="0" y="3520"/>
                  </a:lnTo>
                  <a:lnTo>
                    <a:pt x="761607" y="3520"/>
                  </a:lnTo>
                  <a:lnTo>
                    <a:pt x="761607" y="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74687" y="5236527"/>
              <a:ext cx="3674745" cy="266700"/>
            </a:xfrm>
            <a:custGeom>
              <a:avLst/>
              <a:gdLst/>
              <a:ahLst/>
              <a:cxnLst/>
              <a:rect l="l" t="t" r="r" b="b"/>
              <a:pathLst>
                <a:path w="3674745" h="266700">
                  <a:moveTo>
                    <a:pt x="23482" y="50063"/>
                  </a:moveTo>
                  <a:lnTo>
                    <a:pt x="0" y="50063"/>
                  </a:lnTo>
                  <a:lnTo>
                    <a:pt x="0" y="266357"/>
                  </a:lnTo>
                  <a:lnTo>
                    <a:pt x="23482" y="266357"/>
                  </a:lnTo>
                  <a:lnTo>
                    <a:pt x="23482" y="50063"/>
                  </a:lnTo>
                  <a:close/>
                </a:path>
                <a:path w="3674745" h="266700">
                  <a:moveTo>
                    <a:pt x="1358392" y="50063"/>
                  </a:moveTo>
                  <a:lnTo>
                    <a:pt x="1334909" y="50063"/>
                  </a:lnTo>
                  <a:lnTo>
                    <a:pt x="1334909" y="266357"/>
                  </a:lnTo>
                  <a:lnTo>
                    <a:pt x="1358392" y="266357"/>
                  </a:lnTo>
                  <a:lnTo>
                    <a:pt x="1358392" y="50063"/>
                  </a:lnTo>
                  <a:close/>
                </a:path>
                <a:path w="3674745" h="266700">
                  <a:moveTo>
                    <a:pt x="2865640" y="50063"/>
                  </a:moveTo>
                  <a:lnTo>
                    <a:pt x="2842158" y="50063"/>
                  </a:lnTo>
                  <a:lnTo>
                    <a:pt x="2842158" y="266357"/>
                  </a:lnTo>
                  <a:lnTo>
                    <a:pt x="2865640" y="266357"/>
                  </a:lnTo>
                  <a:lnTo>
                    <a:pt x="2865640" y="50063"/>
                  </a:lnTo>
                  <a:close/>
                </a:path>
                <a:path w="3674745" h="266700">
                  <a:moveTo>
                    <a:pt x="3674618" y="0"/>
                  </a:moveTo>
                  <a:lnTo>
                    <a:pt x="3650729" y="0"/>
                  </a:lnTo>
                  <a:lnTo>
                    <a:pt x="3650729" y="50063"/>
                  </a:lnTo>
                  <a:lnTo>
                    <a:pt x="3650729" y="266357"/>
                  </a:lnTo>
                  <a:lnTo>
                    <a:pt x="3674618" y="266357"/>
                  </a:lnTo>
                  <a:lnTo>
                    <a:pt x="3674618" y="50063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571107" y="5482372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20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4687" y="5498985"/>
            <a:ext cx="3674745" cy="243204"/>
          </a:xfrm>
          <a:custGeom>
            <a:avLst/>
            <a:gdLst/>
            <a:ahLst/>
            <a:cxnLst/>
            <a:rect l="l" t="t" r="r" b="b"/>
            <a:pathLst>
              <a:path w="3674745" h="243204">
                <a:moveTo>
                  <a:pt x="1334897" y="0"/>
                </a:moveTo>
                <a:lnTo>
                  <a:pt x="23482" y="0"/>
                </a:lnTo>
                <a:lnTo>
                  <a:pt x="0" y="0"/>
                </a:lnTo>
                <a:lnTo>
                  <a:pt x="0" y="23075"/>
                </a:lnTo>
                <a:lnTo>
                  <a:pt x="0" y="242900"/>
                </a:lnTo>
                <a:lnTo>
                  <a:pt x="23482" y="242900"/>
                </a:lnTo>
                <a:lnTo>
                  <a:pt x="23482" y="23075"/>
                </a:lnTo>
                <a:lnTo>
                  <a:pt x="1334897" y="23075"/>
                </a:lnTo>
                <a:lnTo>
                  <a:pt x="1334897" y="0"/>
                </a:lnTo>
                <a:close/>
              </a:path>
              <a:path w="3674745" h="243204">
                <a:moveTo>
                  <a:pt x="3650716" y="0"/>
                </a:moveTo>
                <a:lnTo>
                  <a:pt x="3650716" y="0"/>
                </a:lnTo>
                <a:lnTo>
                  <a:pt x="1334909" y="0"/>
                </a:lnTo>
                <a:lnTo>
                  <a:pt x="1334909" y="23075"/>
                </a:lnTo>
                <a:lnTo>
                  <a:pt x="1334909" y="242900"/>
                </a:lnTo>
                <a:lnTo>
                  <a:pt x="1358392" y="242900"/>
                </a:lnTo>
                <a:lnTo>
                  <a:pt x="1358392" y="23075"/>
                </a:lnTo>
                <a:lnTo>
                  <a:pt x="2842158" y="23075"/>
                </a:lnTo>
                <a:lnTo>
                  <a:pt x="2842158" y="242900"/>
                </a:lnTo>
                <a:lnTo>
                  <a:pt x="2865640" y="242900"/>
                </a:lnTo>
                <a:lnTo>
                  <a:pt x="2865640" y="23075"/>
                </a:lnTo>
                <a:lnTo>
                  <a:pt x="3650716" y="23075"/>
                </a:lnTo>
                <a:lnTo>
                  <a:pt x="3650716" y="0"/>
                </a:lnTo>
                <a:close/>
              </a:path>
              <a:path w="3674745" h="243204">
                <a:moveTo>
                  <a:pt x="3674618" y="0"/>
                </a:moveTo>
                <a:lnTo>
                  <a:pt x="3650729" y="0"/>
                </a:lnTo>
                <a:lnTo>
                  <a:pt x="3650729" y="23075"/>
                </a:lnTo>
                <a:lnTo>
                  <a:pt x="3650729" y="242900"/>
                </a:lnTo>
                <a:lnTo>
                  <a:pt x="3674618" y="242900"/>
                </a:lnTo>
                <a:lnTo>
                  <a:pt x="3674618" y="23075"/>
                </a:lnTo>
                <a:lnTo>
                  <a:pt x="36746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32455" y="4001703"/>
            <a:ext cx="2645410" cy="20078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1043940">
              <a:lnSpc>
                <a:spcPct val="104800"/>
              </a:lnSpc>
              <a:spcBef>
                <a:spcPts val="10"/>
              </a:spcBef>
              <a:tabLst>
                <a:tab pos="1347470" algn="l"/>
              </a:tabLst>
            </a:pPr>
            <a:r>
              <a:rPr sz="1500" b="1" spc="-5" dirty="0">
                <a:latin typeface="Times New Roman"/>
                <a:cs typeface="Times New Roman"/>
              </a:rPr>
              <a:t>Table </a:t>
            </a:r>
            <a:r>
              <a:rPr sz="1600" b="1" i="1" spc="-20" dirty="0">
                <a:latin typeface="Times New Roman"/>
                <a:cs typeface="Times New Roman"/>
              </a:rPr>
              <a:t>Commande </a:t>
            </a:r>
            <a:r>
              <a:rPr sz="1600" b="1" i="1" spc="-15" dirty="0">
                <a:latin typeface="Times New Roman"/>
                <a:cs typeface="Times New Roman"/>
              </a:rPr>
              <a:t> </a:t>
            </a:r>
            <a:r>
              <a:rPr sz="1500" b="1" spc="-5" dirty="0">
                <a:latin typeface="Times New Roman"/>
                <a:cs typeface="Times New Roman"/>
              </a:rPr>
              <a:t>n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-70" dirty="0">
                <a:latin typeface="Times New Roman"/>
                <a:cs typeface="Times New Roman"/>
              </a:rPr>
              <a:t>C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10" dirty="0">
                <a:latin typeface="Times New Roman"/>
                <a:cs typeface="Times New Roman"/>
              </a:rPr>
              <a:t>mm</a:t>
            </a:r>
            <a:r>
              <a:rPr sz="1500" b="1" spc="-40" dirty="0">
                <a:latin typeface="Times New Roman"/>
                <a:cs typeface="Times New Roman"/>
              </a:rPr>
              <a:t>a</a:t>
            </a:r>
            <a:r>
              <a:rPr sz="1500" b="1" spc="-5" dirty="0">
                <a:latin typeface="Times New Roman"/>
                <a:cs typeface="Times New Roman"/>
              </a:rPr>
              <a:t>nd</a:t>
            </a:r>
            <a:r>
              <a:rPr sz="1500" b="1" spc="55" dirty="0">
                <a:latin typeface="Times New Roman"/>
                <a:cs typeface="Times New Roman"/>
              </a:rPr>
              <a:t>e</a:t>
            </a:r>
            <a:r>
              <a:rPr sz="1500" b="1" dirty="0">
                <a:latin typeface="Times New Roman"/>
                <a:cs typeface="Times New Roman"/>
              </a:rPr>
              <a:t>	</a:t>
            </a:r>
            <a:r>
              <a:rPr sz="1500" b="1" spc="-5" dirty="0">
                <a:latin typeface="Times New Roman"/>
                <a:cs typeface="Times New Roman"/>
              </a:rPr>
              <a:t>d</a:t>
            </a:r>
            <a:r>
              <a:rPr sz="1500" b="1" spc="-40" dirty="0">
                <a:latin typeface="Times New Roman"/>
                <a:cs typeface="Times New Roman"/>
              </a:rPr>
              <a:t>at</a:t>
            </a:r>
            <a:r>
              <a:rPr sz="1500" b="1" spc="10" dirty="0">
                <a:latin typeface="Times New Roman"/>
                <a:cs typeface="Times New Roman"/>
              </a:rPr>
              <a:t>e</a:t>
            </a:r>
            <a:r>
              <a:rPr sz="1500" b="1" spc="-70" dirty="0">
                <a:latin typeface="Times New Roman"/>
                <a:cs typeface="Times New Roman"/>
              </a:rPr>
              <a:t>C</a:t>
            </a:r>
            <a:r>
              <a:rPr sz="1500" b="1" spc="20" dirty="0">
                <a:latin typeface="Times New Roman"/>
                <a:cs typeface="Times New Roman"/>
              </a:rPr>
              <a:t>o</a:t>
            </a:r>
            <a:r>
              <a:rPr sz="1500" b="1" spc="10" dirty="0">
                <a:latin typeface="Times New Roman"/>
                <a:cs typeface="Times New Roman"/>
              </a:rPr>
              <a:t>mm</a:t>
            </a:r>
            <a:r>
              <a:rPr sz="1500" b="1" spc="-40" dirty="0">
                <a:latin typeface="Times New Roman"/>
                <a:cs typeface="Times New Roman"/>
              </a:rPr>
              <a:t>a</a:t>
            </a:r>
            <a:r>
              <a:rPr sz="1500" b="1" spc="-5" dirty="0">
                <a:latin typeface="Times New Roman"/>
                <a:cs typeface="Times New Roman"/>
              </a:rPr>
              <a:t>nd</a:t>
            </a:r>
            <a:r>
              <a:rPr sz="1500" b="1" spc="40" dirty="0">
                <a:latin typeface="Times New Roman"/>
                <a:cs typeface="Times New Roman"/>
              </a:rPr>
              <a:t>e  </a:t>
            </a:r>
            <a:r>
              <a:rPr sz="1500" spc="-30" dirty="0">
                <a:latin typeface="Times New Roman"/>
                <a:cs typeface="Times New Roman"/>
              </a:rPr>
              <a:t>1	</a:t>
            </a:r>
            <a:r>
              <a:rPr sz="1500" spc="15" dirty="0">
                <a:latin typeface="Times New Roman"/>
                <a:cs typeface="Times New Roman"/>
              </a:rPr>
              <a:t>01/06/2000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347470" algn="l"/>
              </a:tabLst>
            </a:pPr>
            <a:r>
              <a:rPr sz="1500" spc="-30" dirty="0">
                <a:latin typeface="Times New Roman"/>
                <a:cs typeface="Times New Roman"/>
              </a:rPr>
              <a:t>3	</a:t>
            </a:r>
            <a:r>
              <a:rPr sz="1500" spc="1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  <a:tabLst>
                <a:tab pos="1347470" algn="l"/>
              </a:tabLst>
            </a:pPr>
            <a:r>
              <a:rPr sz="1500" spc="-30" dirty="0">
                <a:latin typeface="Times New Roman"/>
                <a:cs typeface="Times New Roman"/>
              </a:rPr>
              <a:t>4	</a:t>
            </a:r>
            <a:r>
              <a:rPr sz="1500" spc="15" dirty="0">
                <a:latin typeface="Times New Roman"/>
                <a:cs typeface="Times New Roman"/>
              </a:rPr>
              <a:t>05/07/2000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1347470" algn="l"/>
              </a:tabLst>
            </a:pPr>
            <a:r>
              <a:rPr sz="1500" spc="-30" dirty="0">
                <a:latin typeface="Times New Roman"/>
                <a:cs typeface="Times New Roman"/>
              </a:rPr>
              <a:t>2	</a:t>
            </a:r>
            <a:r>
              <a:rPr sz="1500" spc="15" dirty="0">
                <a:latin typeface="Times New Roman"/>
                <a:cs typeface="Times New Roman"/>
              </a:rPr>
              <a:t>02/06/2000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1347470" algn="l"/>
              </a:tabLst>
            </a:pPr>
            <a:r>
              <a:rPr sz="1500" spc="-30" dirty="0">
                <a:latin typeface="Times New Roman"/>
                <a:cs typeface="Times New Roman"/>
              </a:rPr>
              <a:t>6	</a:t>
            </a:r>
            <a:r>
              <a:rPr sz="1500" spc="1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1347470" algn="l"/>
              </a:tabLst>
            </a:pPr>
            <a:r>
              <a:rPr sz="1500" spc="-30" dirty="0">
                <a:latin typeface="Times New Roman"/>
                <a:cs typeface="Times New Roman"/>
              </a:rPr>
              <a:t>5	</a:t>
            </a:r>
            <a:r>
              <a:rPr sz="1500" spc="15" dirty="0">
                <a:latin typeface="Times New Roman"/>
                <a:cs typeface="Times New Roman"/>
              </a:rPr>
              <a:t>09/07/2000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71107" y="5752661"/>
            <a:ext cx="1987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30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74687" y="5741874"/>
            <a:ext cx="3674745" cy="532765"/>
            <a:chOff x="674687" y="5741874"/>
            <a:chExt cx="3674745" cy="532765"/>
          </a:xfrm>
        </p:grpSpPr>
        <p:sp>
          <p:nvSpPr>
            <p:cNvPr id="60" name="object 60"/>
            <p:cNvSpPr/>
            <p:nvPr/>
          </p:nvSpPr>
          <p:spPr>
            <a:xfrm>
              <a:off x="674687" y="5741874"/>
              <a:ext cx="23495" cy="50800"/>
            </a:xfrm>
            <a:custGeom>
              <a:avLst/>
              <a:gdLst/>
              <a:ahLst/>
              <a:cxnLst/>
              <a:rect l="l" t="t" r="r" b="b"/>
              <a:pathLst>
                <a:path w="23495" h="50800">
                  <a:moveTo>
                    <a:pt x="23489" y="0"/>
                  </a:moveTo>
                  <a:lnTo>
                    <a:pt x="0" y="0"/>
                  </a:lnTo>
                  <a:lnTo>
                    <a:pt x="0" y="50457"/>
                  </a:lnTo>
                  <a:lnTo>
                    <a:pt x="23489" y="50457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8177" y="5741879"/>
              <a:ext cx="1311910" cy="46990"/>
            </a:xfrm>
            <a:custGeom>
              <a:avLst/>
              <a:gdLst/>
              <a:ahLst/>
              <a:cxnLst/>
              <a:rect l="l" t="t" r="r" b="b"/>
              <a:pathLst>
                <a:path w="1311910" h="46989">
                  <a:moveTo>
                    <a:pt x="1311417" y="0"/>
                  </a:moveTo>
                  <a:lnTo>
                    <a:pt x="0" y="0"/>
                  </a:lnTo>
                  <a:lnTo>
                    <a:pt x="0" y="46547"/>
                  </a:lnTo>
                  <a:lnTo>
                    <a:pt x="1311417" y="46547"/>
                  </a:lnTo>
                  <a:lnTo>
                    <a:pt x="13114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09598" y="5788421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489" y="0"/>
                  </a:moveTo>
                  <a:lnTo>
                    <a:pt x="0" y="0"/>
                  </a:lnTo>
                  <a:lnTo>
                    <a:pt x="0" y="3911"/>
                  </a:lnTo>
                  <a:lnTo>
                    <a:pt x="23489" y="3911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09597" y="5741886"/>
              <a:ext cx="1507490" cy="46990"/>
            </a:xfrm>
            <a:custGeom>
              <a:avLst/>
              <a:gdLst/>
              <a:ahLst/>
              <a:cxnLst/>
              <a:rect l="l" t="t" r="r" b="b"/>
              <a:pathLst>
                <a:path w="1507489" h="46989">
                  <a:moveTo>
                    <a:pt x="1507274" y="0"/>
                  </a:moveTo>
                  <a:lnTo>
                    <a:pt x="46977" y="0"/>
                  </a:lnTo>
                  <a:lnTo>
                    <a:pt x="0" y="0"/>
                  </a:lnTo>
                  <a:lnTo>
                    <a:pt x="0" y="46545"/>
                  </a:lnTo>
                  <a:lnTo>
                    <a:pt x="46964" y="46545"/>
                  </a:lnTo>
                  <a:lnTo>
                    <a:pt x="1507274" y="46545"/>
                  </a:lnTo>
                  <a:lnTo>
                    <a:pt x="15072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16846" y="5788421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489" y="0"/>
                  </a:moveTo>
                  <a:lnTo>
                    <a:pt x="0" y="0"/>
                  </a:lnTo>
                  <a:lnTo>
                    <a:pt x="0" y="3911"/>
                  </a:lnTo>
                  <a:lnTo>
                    <a:pt x="23489" y="3911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16845" y="5741886"/>
              <a:ext cx="808990" cy="46990"/>
            </a:xfrm>
            <a:custGeom>
              <a:avLst/>
              <a:gdLst/>
              <a:ahLst/>
              <a:cxnLst/>
              <a:rect l="l" t="t" r="r" b="b"/>
              <a:pathLst>
                <a:path w="808989" h="46989">
                  <a:moveTo>
                    <a:pt x="46977" y="0"/>
                  </a:moveTo>
                  <a:lnTo>
                    <a:pt x="0" y="0"/>
                  </a:lnTo>
                  <a:lnTo>
                    <a:pt x="0" y="46545"/>
                  </a:lnTo>
                  <a:lnTo>
                    <a:pt x="46977" y="46545"/>
                  </a:lnTo>
                  <a:lnTo>
                    <a:pt x="46977" y="0"/>
                  </a:lnTo>
                  <a:close/>
                </a:path>
                <a:path w="808989" h="46989">
                  <a:moveTo>
                    <a:pt x="808685" y="0"/>
                  </a:moveTo>
                  <a:lnTo>
                    <a:pt x="47078" y="0"/>
                  </a:lnTo>
                  <a:lnTo>
                    <a:pt x="47078" y="46545"/>
                  </a:lnTo>
                  <a:lnTo>
                    <a:pt x="808685" y="46545"/>
                  </a:lnTo>
                  <a:lnTo>
                    <a:pt x="8086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4687" y="5741886"/>
              <a:ext cx="3674745" cy="316865"/>
            </a:xfrm>
            <a:custGeom>
              <a:avLst/>
              <a:gdLst/>
              <a:ahLst/>
              <a:cxnLst/>
              <a:rect l="l" t="t" r="r" b="b"/>
              <a:pathLst>
                <a:path w="3674745" h="316864">
                  <a:moveTo>
                    <a:pt x="23482" y="50457"/>
                  </a:moveTo>
                  <a:lnTo>
                    <a:pt x="0" y="50457"/>
                  </a:lnTo>
                  <a:lnTo>
                    <a:pt x="0" y="266369"/>
                  </a:lnTo>
                  <a:lnTo>
                    <a:pt x="0" y="316433"/>
                  </a:lnTo>
                  <a:lnTo>
                    <a:pt x="23482" y="316433"/>
                  </a:lnTo>
                  <a:lnTo>
                    <a:pt x="23482" y="266369"/>
                  </a:lnTo>
                  <a:lnTo>
                    <a:pt x="23482" y="50457"/>
                  </a:lnTo>
                  <a:close/>
                </a:path>
                <a:path w="3674745" h="316864">
                  <a:moveTo>
                    <a:pt x="1358392" y="50457"/>
                  </a:moveTo>
                  <a:lnTo>
                    <a:pt x="1334909" y="50457"/>
                  </a:lnTo>
                  <a:lnTo>
                    <a:pt x="1334909" y="266369"/>
                  </a:lnTo>
                  <a:lnTo>
                    <a:pt x="1358392" y="266369"/>
                  </a:lnTo>
                  <a:lnTo>
                    <a:pt x="1358392" y="50457"/>
                  </a:lnTo>
                  <a:close/>
                </a:path>
                <a:path w="3674745" h="316864">
                  <a:moveTo>
                    <a:pt x="2865640" y="50457"/>
                  </a:moveTo>
                  <a:lnTo>
                    <a:pt x="2842158" y="50457"/>
                  </a:lnTo>
                  <a:lnTo>
                    <a:pt x="2842158" y="266369"/>
                  </a:lnTo>
                  <a:lnTo>
                    <a:pt x="2865640" y="266369"/>
                  </a:lnTo>
                  <a:lnTo>
                    <a:pt x="2865640" y="50457"/>
                  </a:lnTo>
                  <a:close/>
                </a:path>
                <a:path w="3674745" h="316864">
                  <a:moveTo>
                    <a:pt x="3674618" y="0"/>
                  </a:moveTo>
                  <a:lnTo>
                    <a:pt x="3650729" y="0"/>
                  </a:lnTo>
                  <a:lnTo>
                    <a:pt x="3650729" y="50457"/>
                  </a:lnTo>
                  <a:lnTo>
                    <a:pt x="3650729" y="266369"/>
                  </a:lnTo>
                  <a:lnTo>
                    <a:pt x="3674618" y="266369"/>
                  </a:lnTo>
                  <a:lnTo>
                    <a:pt x="3674618" y="50457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98177" y="6008254"/>
              <a:ext cx="1311910" cy="46355"/>
            </a:xfrm>
            <a:custGeom>
              <a:avLst/>
              <a:gdLst/>
              <a:ahLst/>
              <a:cxnLst/>
              <a:rect l="l" t="t" r="r" b="b"/>
              <a:pathLst>
                <a:path w="1311910" h="46354">
                  <a:moveTo>
                    <a:pt x="1311417" y="0"/>
                  </a:moveTo>
                  <a:lnTo>
                    <a:pt x="0" y="0"/>
                  </a:lnTo>
                  <a:lnTo>
                    <a:pt x="0" y="46155"/>
                  </a:lnTo>
                  <a:lnTo>
                    <a:pt x="1311417" y="46155"/>
                  </a:lnTo>
                  <a:lnTo>
                    <a:pt x="13114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09598" y="6054403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4" h="4445">
                  <a:moveTo>
                    <a:pt x="23489" y="0"/>
                  </a:moveTo>
                  <a:lnTo>
                    <a:pt x="0" y="0"/>
                  </a:lnTo>
                  <a:lnTo>
                    <a:pt x="0" y="3911"/>
                  </a:lnTo>
                  <a:lnTo>
                    <a:pt x="23489" y="3911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09597" y="6008255"/>
              <a:ext cx="1507490" cy="46355"/>
            </a:xfrm>
            <a:custGeom>
              <a:avLst/>
              <a:gdLst/>
              <a:ahLst/>
              <a:cxnLst/>
              <a:rect l="l" t="t" r="r" b="b"/>
              <a:pathLst>
                <a:path w="1507489" h="46354">
                  <a:moveTo>
                    <a:pt x="1507274" y="0"/>
                  </a:moveTo>
                  <a:lnTo>
                    <a:pt x="46977" y="0"/>
                  </a:lnTo>
                  <a:lnTo>
                    <a:pt x="0" y="0"/>
                  </a:lnTo>
                  <a:lnTo>
                    <a:pt x="0" y="46164"/>
                  </a:lnTo>
                  <a:lnTo>
                    <a:pt x="46964" y="46164"/>
                  </a:lnTo>
                  <a:lnTo>
                    <a:pt x="1507274" y="46164"/>
                  </a:lnTo>
                  <a:lnTo>
                    <a:pt x="15072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16846" y="6054403"/>
              <a:ext cx="23495" cy="4445"/>
            </a:xfrm>
            <a:custGeom>
              <a:avLst/>
              <a:gdLst/>
              <a:ahLst/>
              <a:cxnLst/>
              <a:rect l="l" t="t" r="r" b="b"/>
              <a:pathLst>
                <a:path w="23495" h="4445">
                  <a:moveTo>
                    <a:pt x="23489" y="0"/>
                  </a:moveTo>
                  <a:lnTo>
                    <a:pt x="0" y="0"/>
                  </a:lnTo>
                  <a:lnTo>
                    <a:pt x="0" y="3911"/>
                  </a:lnTo>
                  <a:lnTo>
                    <a:pt x="23489" y="3911"/>
                  </a:lnTo>
                  <a:lnTo>
                    <a:pt x="23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16845" y="6008255"/>
              <a:ext cx="808990" cy="46355"/>
            </a:xfrm>
            <a:custGeom>
              <a:avLst/>
              <a:gdLst/>
              <a:ahLst/>
              <a:cxnLst/>
              <a:rect l="l" t="t" r="r" b="b"/>
              <a:pathLst>
                <a:path w="808989" h="46354">
                  <a:moveTo>
                    <a:pt x="46977" y="0"/>
                  </a:moveTo>
                  <a:lnTo>
                    <a:pt x="0" y="0"/>
                  </a:lnTo>
                  <a:lnTo>
                    <a:pt x="0" y="46164"/>
                  </a:lnTo>
                  <a:lnTo>
                    <a:pt x="46977" y="46164"/>
                  </a:lnTo>
                  <a:lnTo>
                    <a:pt x="46977" y="0"/>
                  </a:lnTo>
                  <a:close/>
                </a:path>
                <a:path w="808989" h="46354">
                  <a:moveTo>
                    <a:pt x="808685" y="0"/>
                  </a:moveTo>
                  <a:lnTo>
                    <a:pt x="47078" y="0"/>
                  </a:lnTo>
                  <a:lnTo>
                    <a:pt x="47078" y="46164"/>
                  </a:lnTo>
                  <a:lnTo>
                    <a:pt x="808685" y="46164"/>
                  </a:lnTo>
                  <a:lnTo>
                    <a:pt x="80868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4687" y="6008255"/>
              <a:ext cx="3674745" cy="266065"/>
            </a:xfrm>
            <a:custGeom>
              <a:avLst/>
              <a:gdLst/>
              <a:ahLst/>
              <a:cxnLst/>
              <a:rect l="l" t="t" r="r" b="b"/>
              <a:pathLst>
                <a:path w="3674745" h="266064">
                  <a:moveTo>
                    <a:pt x="23482" y="50063"/>
                  </a:moveTo>
                  <a:lnTo>
                    <a:pt x="0" y="50063"/>
                  </a:lnTo>
                  <a:lnTo>
                    <a:pt x="0" y="265976"/>
                  </a:lnTo>
                  <a:lnTo>
                    <a:pt x="23482" y="265976"/>
                  </a:lnTo>
                  <a:lnTo>
                    <a:pt x="23482" y="50063"/>
                  </a:lnTo>
                  <a:close/>
                </a:path>
                <a:path w="3674745" h="266064">
                  <a:moveTo>
                    <a:pt x="1358392" y="50063"/>
                  </a:moveTo>
                  <a:lnTo>
                    <a:pt x="1334909" y="50063"/>
                  </a:lnTo>
                  <a:lnTo>
                    <a:pt x="1334909" y="265976"/>
                  </a:lnTo>
                  <a:lnTo>
                    <a:pt x="1358392" y="265976"/>
                  </a:lnTo>
                  <a:lnTo>
                    <a:pt x="1358392" y="50063"/>
                  </a:lnTo>
                  <a:close/>
                </a:path>
                <a:path w="3674745" h="266064">
                  <a:moveTo>
                    <a:pt x="2865640" y="50063"/>
                  </a:moveTo>
                  <a:lnTo>
                    <a:pt x="2842158" y="50063"/>
                  </a:lnTo>
                  <a:lnTo>
                    <a:pt x="2842158" y="265976"/>
                  </a:lnTo>
                  <a:lnTo>
                    <a:pt x="2865640" y="265976"/>
                  </a:lnTo>
                  <a:lnTo>
                    <a:pt x="2865640" y="50063"/>
                  </a:lnTo>
                  <a:close/>
                </a:path>
                <a:path w="3674745" h="266064">
                  <a:moveTo>
                    <a:pt x="3674618" y="0"/>
                  </a:moveTo>
                  <a:lnTo>
                    <a:pt x="3650729" y="0"/>
                  </a:lnTo>
                  <a:lnTo>
                    <a:pt x="3650729" y="50063"/>
                  </a:lnTo>
                  <a:lnTo>
                    <a:pt x="3650729" y="265976"/>
                  </a:lnTo>
                  <a:lnTo>
                    <a:pt x="3674618" y="265976"/>
                  </a:lnTo>
                  <a:lnTo>
                    <a:pt x="3674618" y="50063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32455" y="6018627"/>
            <a:ext cx="117475" cy="4927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30" dirty="0">
                <a:latin typeface="Times New Roman"/>
                <a:cs typeface="Times New Roman"/>
              </a:rPr>
              <a:t>7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500" spc="-30" dirty="0">
                <a:latin typeface="Times New Roman"/>
                <a:cs typeface="Times New Roman"/>
              </a:rPr>
              <a:t>8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67361" y="6018627"/>
            <a:ext cx="918844" cy="4927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1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500" spc="15" dirty="0">
                <a:latin typeface="Times New Roman"/>
                <a:cs typeface="Times New Roman"/>
              </a:rPr>
              <a:t>15/07/2000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71107" y="6018627"/>
            <a:ext cx="198755" cy="4927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500" spc="-75" dirty="0">
                <a:solidFill>
                  <a:srgbClr val="FF0000"/>
                </a:solidFill>
                <a:latin typeface="Times New Roman"/>
                <a:cs typeface="Times New Roman"/>
              </a:rPr>
              <a:t>40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560823" y="5129148"/>
            <a:ext cx="609600" cy="85725"/>
          </a:xfrm>
          <a:custGeom>
            <a:avLst/>
            <a:gdLst/>
            <a:ahLst/>
            <a:cxnLst/>
            <a:rect l="l" t="t" r="r" b="b"/>
            <a:pathLst>
              <a:path w="609600" h="85725">
                <a:moveTo>
                  <a:pt x="523875" y="0"/>
                </a:moveTo>
                <a:lnTo>
                  <a:pt x="523875" y="85725"/>
                </a:lnTo>
                <a:lnTo>
                  <a:pt x="581109" y="57150"/>
                </a:lnTo>
                <a:lnTo>
                  <a:pt x="538226" y="57150"/>
                </a:lnTo>
                <a:lnTo>
                  <a:pt x="538226" y="28575"/>
                </a:lnTo>
                <a:lnTo>
                  <a:pt x="580940" y="28575"/>
                </a:lnTo>
                <a:lnTo>
                  <a:pt x="523875" y="0"/>
                </a:lnTo>
                <a:close/>
              </a:path>
              <a:path w="609600" h="85725">
                <a:moveTo>
                  <a:pt x="523875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23875" y="57150"/>
                </a:lnTo>
                <a:lnTo>
                  <a:pt x="523875" y="28575"/>
                </a:lnTo>
                <a:close/>
              </a:path>
              <a:path w="609600" h="85725">
                <a:moveTo>
                  <a:pt x="580940" y="28575"/>
                </a:moveTo>
                <a:lnTo>
                  <a:pt x="538226" y="28575"/>
                </a:lnTo>
                <a:lnTo>
                  <a:pt x="538226" y="57150"/>
                </a:lnTo>
                <a:lnTo>
                  <a:pt x="581109" y="57150"/>
                </a:lnTo>
                <a:lnTo>
                  <a:pt x="609600" y="42925"/>
                </a:lnTo>
                <a:lnTo>
                  <a:pt x="580940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33214" y="5459221"/>
            <a:ext cx="537210" cy="184150"/>
          </a:xfrm>
          <a:custGeom>
            <a:avLst/>
            <a:gdLst/>
            <a:ahLst/>
            <a:cxnLst/>
            <a:rect l="l" t="t" r="r" b="b"/>
            <a:pathLst>
              <a:path w="537210" h="184150">
                <a:moveTo>
                  <a:pt x="450922" y="27430"/>
                </a:moveTo>
                <a:lnTo>
                  <a:pt x="0" y="156311"/>
                </a:lnTo>
                <a:lnTo>
                  <a:pt x="7747" y="183794"/>
                </a:lnTo>
                <a:lnTo>
                  <a:pt x="458778" y="54991"/>
                </a:lnTo>
                <a:lnTo>
                  <a:pt x="450922" y="27430"/>
                </a:lnTo>
                <a:close/>
              </a:path>
              <a:path w="537210" h="184150">
                <a:moveTo>
                  <a:pt x="530841" y="23494"/>
                </a:moveTo>
                <a:lnTo>
                  <a:pt x="464693" y="23494"/>
                </a:lnTo>
                <a:lnTo>
                  <a:pt x="472566" y="51053"/>
                </a:lnTo>
                <a:lnTo>
                  <a:pt x="458778" y="54991"/>
                </a:lnTo>
                <a:lnTo>
                  <a:pt x="466598" y="82422"/>
                </a:lnTo>
                <a:lnTo>
                  <a:pt x="530841" y="23494"/>
                </a:lnTo>
                <a:close/>
              </a:path>
              <a:path w="537210" h="184150">
                <a:moveTo>
                  <a:pt x="464693" y="23494"/>
                </a:moveTo>
                <a:lnTo>
                  <a:pt x="450922" y="27430"/>
                </a:lnTo>
                <a:lnTo>
                  <a:pt x="458778" y="54991"/>
                </a:lnTo>
                <a:lnTo>
                  <a:pt x="472566" y="51053"/>
                </a:lnTo>
                <a:lnTo>
                  <a:pt x="464693" y="23494"/>
                </a:lnTo>
                <a:close/>
              </a:path>
              <a:path w="537210" h="184150">
                <a:moveTo>
                  <a:pt x="443102" y="0"/>
                </a:moveTo>
                <a:lnTo>
                  <a:pt x="450922" y="27430"/>
                </a:lnTo>
                <a:lnTo>
                  <a:pt x="464693" y="23494"/>
                </a:lnTo>
                <a:lnTo>
                  <a:pt x="530841" y="23494"/>
                </a:lnTo>
                <a:lnTo>
                  <a:pt x="537210" y="17652"/>
                </a:lnTo>
                <a:lnTo>
                  <a:pt x="4431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35119" y="5751360"/>
            <a:ext cx="535305" cy="121285"/>
          </a:xfrm>
          <a:custGeom>
            <a:avLst/>
            <a:gdLst/>
            <a:ahLst/>
            <a:cxnLst/>
            <a:rect l="l" t="t" r="r" b="b"/>
            <a:pathLst>
              <a:path w="535304" h="121285">
                <a:moveTo>
                  <a:pt x="448522" y="28295"/>
                </a:moveTo>
                <a:lnTo>
                  <a:pt x="0" y="92367"/>
                </a:lnTo>
                <a:lnTo>
                  <a:pt x="3936" y="120662"/>
                </a:lnTo>
                <a:lnTo>
                  <a:pt x="452544" y="56584"/>
                </a:lnTo>
                <a:lnTo>
                  <a:pt x="448522" y="28295"/>
                </a:lnTo>
                <a:close/>
              </a:path>
              <a:path w="535304" h="121285">
                <a:moveTo>
                  <a:pt x="523207" y="26276"/>
                </a:moveTo>
                <a:lnTo>
                  <a:pt x="462660" y="26276"/>
                </a:lnTo>
                <a:lnTo>
                  <a:pt x="466725" y="54559"/>
                </a:lnTo>
                <a:lnTo>
                  <a:pt x="452544" y="56584"/>
                </a:lnTo>
                <a:lnTo>
                  <a:pt x="456564" y="84861"/>
                </a:lnTo>
                <a:lnTo>
                  <a:pt x="535304" y="30314"/>
                </a:lnTo>
                <a:lnTo>
                  <a:pt x="523207" y="26276"/>
                </a:lnTo>
                <a:close/>
              </a:path>
              <a:path w="535304" h="121285">
                <a:moveTo>
                  <a:pt x="462660" y="26276"/>
                </a:moveTo>
                <a:lnTo>
                  <a:pt x="448522" y="28295"/>
                </a:lnTo>
                <a:lnTo>
                  <a:pt x="452544" y="56584"/>
                </a:lnTo>
                <a:lnTo>
                  <a:pt x="466725" y="54559"/>
                </a:lnTo>
                <a:lnTo>
                  <a:pt x="462660" y="26276"/>
                </a:lnTo>
                <a:close/>
              </a:path>
              <a:path w="535304" h="121285">
                <a:moveTo>
                  <a:pt x="444500" y="0"/>
                </a:moveTo>
                <a:lnTo>
                  <a:pt x="448522" y="28295"/>
                </a:lnTo>
                <a:lnTo>
                  <a:pt x="462660" y="26276"/>
                </a:lnTo>
                <a:lnTo>
                  <a:pt x="523207" y="26276"/>
                </a:lnTo>
                <a:lnTo>
                  <a:pt x="444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674687" y="5006975"/>
            <a:ext cx="4419600" cy="1529715"/>
            <a:chOff x="674687" y="5006975"/>
            <a:chExt cx="4419600" cy="1529715"/>
          </a:xfrm>
        </p:grpSpPr>
        <p:sp>
          <p:nvSpPr>
            <p:cNvPr id="80" name="object 80"/>
            <p:cNvSpPr/>
            <p:nvPr/>
          </p:nvSpPr>
          <p:spPr>
            <a:xfrm>
              <a:off x="674687" y="6270713"/>
              <a:ext cx="3674745" cy="266065"/>
            </a:xfrm>
            <a:custGeom>
              <a:avLst/>
              <a:gdLst/>
              <a:ahLst/>
              <a:cxnLst/>
              <a:rect l="l" t="t" r="r" b="b"/>
              <a:pathLst>
                <a:path w="3674745" h="266065">
                  <a:moveTo>
                    <a:pt x="1334897" y="242912"/>
                  </a:moveTo>
                  <a:lnTo>
                    <a:pt x="23482" y="242912"/>
                  </a:lnTo>
                  <a:lnTo>
                    <a:pt x="23482" y="23101"/>
                  </a:lnTo>
                  <a:lnTo>
                    <a:pt x="0" y="23101"/>
                  </a:lnTo>
                  <a:lnTo>
                    <a:pt x="0" y="242912"/>
                  </a:lnTo>
                  <a:lnTo>
                    <a:pt x="0" y="265988"/>
                  </a:lnTo>
                  <a:lnTo>
                    <a:pt x="23482" y="265988"/>
                  </a:lnTo>
                  <a:lnTo>
                    <a:pt x="1334897" y="265988"/>
                  </a:lnTo>
                  <a:lnTo>
                    <a:pt x="1334897" y="242912"/>
                  </a:lnTo>
                  <a:close/>
                </a:path>
                <a:path w="3674745" h="266065">
                  <a:moveTo>
                    <a:pt x="1334897" y="0"/>
                  </a:moveTo>
                  <a:lnTo>
                    <a:pt x="23482" y="0"/>
                  </a:lnTo>
                  <a:lnTo>
                    <a:pt x="0" y="0"/>
                  </a:lnTo>
                  <a:lnTo>
                    <a:pt x="0" y="23075"/>
                  </a:lnTo>
                  <a:lnTo>
                    <a:pt x="23482" y="23075"/>
                  </a:lnTo>
                  <a:lnTo>
                    <a:pt x="1334897" y="23075"/>
                  </a:lnTo>
                  <a:lnTo>
                    <a:pt x="1334897" y="0"/>
                  </a:lnTo>
                  <a:close/>
                </a:path>
                <a:path w="3674745" h="266065">
                  <a:moveTo>
                    <a:pt x="3650716" y="242912"/>
                  </a:moveTo>
                  <a:lnTo>
                    <a:pt x="2865640" y="242912"/>
                  </a:lnTo>
                  <a:lnTo>
                    <a:pt x="2865640" y="23101"/>
                  </a:lnTo>
                  <a:lnTo>
                    <a:pt x="2842158" y="23101"/>
                  </a:lnTo>
                  <a:lnTo>
                    <a:pt x="2842158" y="242912"/>
                  </a:lnTo>
                  <a:lnTo>
                    <a:pt x="1358392" y="242912"/>
                  </a:lnTo>
                  <a:lnTo>
                    <a:pt x="1358392" y="23101"/>
                  </a:lnTo>
                  <a:lnTo>
                    <a:pt x="1334909" y="23101"/>
                  </a:lnTo>
                  <a:lnTo>
                    <a:pt x="1334909" y="242912"/>
                  </a:lnTo>
                  <a:lnTo>
                    <a:pt x="1334909" y="265988"/>
                  </a:lnTo>
                  <a:lnTo>
                    <a:pt x="1358392" y="265988"/>
                  </a:lnTo>
                  <a:lnTo>
                    <a:pt x="3650716" y="265988"/>
                  </a:lnTo>
                  <a:lnTo>
                    <a:pt x="3650716" y="242912"/>
                  </a:lnTo>
                  <a:close/>
                </a:path>
                <a:path w="3674745" h="266065">
                  <a:moveTo>
                    <a:pt x="3650716" y="0"/>
                  </a:moveTo>
                  <a:lnTo>
                    <a:pt x="3650716" y="0"/>
                  </a:lnTo>
                  <a:lnTo>
                    <a:pt x="1334909" y="0"/>
                  </a:lnTo>
                  <a:lnTo>
                    <a:pt x="1334909" y="23075"/>
                  </a:lnTo>
                  <a:lnTo>
                    <a:pt x="3650716" y="23075"/>
                  </a:lnTo>
                  <a:lnTo>
                    <a:pt x="3650716" y="0"/>
                  </a:lnTo>
                  <a:close/>
                </a:path>
                <a:path w="3674745" h="266065">
                  <a:moveTo>
                    <a:pt x="3674618" y="23101"/>
                  </a:moveTo>
                  <a:lnTo>
                    <a:pt x="3650729" y="23101"/>
                  </a:lnTo>
                  <a:lnTo>
                    <a:pt x="3650729" y="242912"/>
                  </a:lnTo>
                  <a:lnTo>
                    <a:pt x="3650729" y="265988"/>
                  </a:lnTo>
                  <a:lnTo>
                    <a:pt x="3674618" y="265988"/>
                  </a:lnTo>
                  <a:lnTo>
                    <a:pt x="3674618" y="242912"/>
                  </a:lnTo>
                  <a:lnTo>
                    <a:pt x="3674618" y="23101"/>
                  </a:lnTo>
                  <a:close/>
                </a:path>
                <a:path w="3674745" h="266065">
                  <a:moveTo>
                    <a:pt x="3674618" y="0"/>
                  </a:moveTo>
                  <a:lnTo>
                    <a:pt x="3650729" y="0"/>
                  </a:lnTo>
                  <a:lnTo>
                    <a:pt x="3650729" y="23075"/>
                  </a:lnTo>
                  <a:lnTo>
                    <a:pt x="3674618" y="23075"/>
                  </a:lnTo>
                  <a:lnTo>
                    <a:pt x="3674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9651" y="5006975"/>
              <a:ext cx="254000" cy="2540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9651" y="5768975"/>
              <a:ext cx="254000" cy="2540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332351" y="6086475"/>
              <a:ext cx="228600" cy="381000"/>
            </a:xfrm>
            <a:custGeom>
              <a:avLst/>
              <a:gdLst/>
              <a:ahLst/>
              <a:cxnLst/>
              <a:rect l="l" t="t" r="r" b="b"/>
              <a:pathLst>
                <a:path w="228600" h="381000">
                  <a:moveTo>
                    <a:pt x="0" y="0"/>
                  </a:moveTo>
                  <a:lnTo>
                    <a:pt x="44487" y="7485"/>
                  </a:lnTo>
                  <a:lnTo>
                    <a:pt x="80819" y="27898"/>
                  </a:lnTo>
                  <a:lnTo>
                    <a:pt x="105316" y="58175"/>
                  </a:lnTo>
                  <a:lnTo>
                    <a:pt x="114300" y="95250"/>
                  </a:lnTo>
                  <a:lnTo>
                    <a:pt x="123265" y="132324"/>
                  </a:lnTo>
                  <a:lnTo>
                    <a:pt x="147732" y="162601"/>
                  </a:lnTo>
                  <a:lnTo>
                    <a:pt x="184058" y="183014"/>
                  </a:lnTo>
                  <a:lnTo>
                    <a:pt x="228600" y="190500"/>
                  </a:lnTo>
                  <a:lnTo>
                    <a:pt x="184058" y="197985"/>
                  </a:lnTo>
                  <a:lnTo>
                    <a:pt x="147732" y="218398"/>
                  </a:lnTo>
                  <a:lnTo>
                    <a:pt x="123265" y="248675"/>
                  </a:lnTo>
                  <a:lnTo>
                    <a:pt x="114300" y="285750"/>
                  </a:lnTo>
                  <a:lnTo>
                    <a:pt x="105316" y="322824"/>
                  </a:lnTo>
                  <a:lnTo>
                    <a:pt x="80819" y="353101"/>
                  </a:lnTo>
                  <a:lnTo>
                    <a:pt x="44487" y="373514"/>
                  </a:lnTo>
                  <a:lnTo>
                    <a:pt x="0" y="3810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557014" y="6068809"/>
              <a:ext cx="537210" cy="184150"/>
            </a:xfrm>
            <a:custGeom>
              <a:avLst/>
              <a:gdLst/>
              <a:ahLst/>
              <a:cxnLst/>
              <a:rect l="l" t="t" r="r" b="b"/>
              <a:pathLst>
                <a:path w="537210" h="184150">
                  <a:moveTo>
                    <a:pt x="450935" y="27476"/>
                  </a:moveTo>
                  <a:lnTo>
                    <a:pt x="0" y="156324"/>
                  </a:lnTo>
                  <a:lnTo>
                    <a:pt x="7747" y="183807"/>
                  </a:lnTo>
                  <a:lnTo>
                    <a:pt x="458772" y="54969"/>
                  </a:lnTo>
                  <a:lnTo>
                    <a:pt x="450935" y="27476"/>
                  </a:lnTo>
                  <a:close/>
                </a:path>
                <a:path w="537210" h="184150">
                  <a:moveTo>
                    <a:pt x="530798" y="23545"/>
                  </a:moveTo>
                  <a:lnTo>
                    <a:pt x="464693" y="23545"/>
                  </a:lnTo>
                  <a:lnTo>
                    <a:pt x="472566" y="51028"/>
                  </a:lnTo>
                  <a:lnTo>
                    <a:pt x="458772" y="54969"/>
                  </a:lnTo>
                  <a:lnTo>
                    <a:pt x="466598" y="82423"/>
                  </a:lnTo>
                  <a:lnTo>
                    <a:pt x="530798" y="23545"/>
                  </a:lnTo>
                  <a:close/>
                </a:path>
                <a:path w="537210" h="184150">
                  <a:moveTo>
                    <a:pt x="464693" y="23545"/>
                  </a:moveTo>
                  <a:lnTo>
                    <a:pt x="450935" y="27476"/>
                  </a:lnTo>
                  <a:lnTo>
                    <a:pt x="458772" y="54969"/>
                  </a:lnTo>
                  <a:lnTo>
                    <a:pt x="472566" y="51028"/>
                  </a:lnTo>
                  <a:lnTo>
                    <a:pt x="464693" y="23545"/>
                  </a:lnTo>
                  <a:close/>
                </a:path>
                <a:path w="537210" h="184150">
                  <a:moveTo>
                    <a:pt x="443102" y="0"/>
                  </a:moveTo>
                  <a:lnTo>
                    <a:pt x="450935" y="27476"/>
                  </a:lnTo>
                  <a:lnTo>
                    <a:pt x="464693" y="23545"/>
                  </a:lnTo>
                  <a:lnTo>
                    <a:pt x="530798" y="23545"/>
                  </a:lnTo>
                  <a:lnTo>
                    <a:pt x="537210" y="17665"/>
                  </a:lnTo>
                  <a:lnTo>
                    <a:pt x="4431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9651" y="5540375"/>
              <a:ext cx="254000" cy="254000"/>
            </a:xfrm>
            <a:prstGeom prst="rect">
              <a:avLst/>
            </a:prstGeom>
          </p:spPr>
        </p:pic>
      </p:grpSp>
      <p:pic>
        <p:nvPicPr>
          <p:cNvPr id="86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8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88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457200"/>
            <a:ext cx="3641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90" dirty="0"/>
              <a:t>SELE</a:t>
            </a:r>
            <a:r>
              <a:rPr sz="4000" spc="-545" dirty="0"/>
              <a:t>C</a:t>
            </a:r>
            <a:r>
              <a:rPr sz="4000" spc="-30" dirty="0"/>
              <a:t>T</a:t>
            </a:r>
            <a:r>
              <a:rPr sz="4000" spc="45" dirty="0"/>
              <a:t> </a:t>
            </a:r>
            <a:r>
              <a:rPr sz="4000" spc="-140" dirty="0"/>
              <a:t>imbriqué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7207884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toutes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informations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concernant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endParaRPr sz="240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40" dirty="0">
                <a:latin typeface="Microsoft Sans Serif"/>
                <a:cs typeface="Microsoft Sans Serif"/>
              </a:rPr>
              <a:t>passé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moins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195" dirty="0">
                <a:latin typeface="Trebuchet MS"/>
                <a:cs typeface="Trebuchet MS"/>
              </a:rPr>
              <a:t>Commande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6187" y="3170275"/>
            <a:ext cx="7304405" cy="572770"/>
          </a:xfrm>
          <a:custGeom>
            <a:avLst/>
            <a:gdLst/>
            <a:ahLst/>
            <a:cxnLst/>
            <a:rect l="l" t="t" r="r" b="b"/>
            <a:pathLst>
              <a:path w="7304405" h="572770">
                <a:moveTo>
                  <a:pt x="7304049" y="0"/>
                </a:moveTo>
                <a:lnTo>
                  <a:pt x="0" y="0"/>
                </a:lnTo>
                <a:lnTo>
                  <a:pt x="0" y="288493"/>
                </a:lnTo>
                <a:lnTo>
                  <a:pt x="0" y="572439"/>
                </a:lnTo>
                <a:lnTo>
                  <a:pt x="7304049" y="572439"/>
                </a:lnTo>
                <a:lnTo>
                  <a:pt x="7304049" y="288493"/>
                </a:lnTo>
                <a:lnTo>
                  <a:pt x="7304049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19141" y="3117152"/>
            <a:ext cx="909319" cy="6178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R="5080">
              <a:lnSpc>
                <a:spcPts val="2270"/>
              </a:lnSpc>
              <a:spcBef>
                <a:spcPts val="275"/>
              </a:spcBef>
            </a:pPr>
            <a:r>
              <a:rPr sz="2000" spc="-30" dirty="0">
                <a:latin typeface="Courier New"/>
                <a:cs typeface="Courier New"/>
              </a:rPr>
              <a:t>SELECT  FROM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64578" y="3117152"/>
            <a:ext cx="4791710" cy="6178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R="5080">
              <a:lnSpc>
                <a:spcPts val="2270"/>
              </a:lnSpc>
              <a:spcBef>
                <a:spcPts val="275"/>
              </a:spcBef>
            </a:pPr>
            <a:r>
              <a:rPr sz="2000" spc="-25" dirty="0">
                <a:latin typeface="Courier New"/>
                <a:cs typeface="Courier New"/>
              </a:rPr>
              <a:t>noClient,</a:t>
            </a:r>
            <a:r>
              <a:rPr sz="2000" spc="-65" dirty="0">
                <a:latin typeface="Courier New"/>
                <a:cs typeface="Courier New"/>
              </a:rPr>
              <a:t> </a:t>
            </a:r>
            <a:r>
              <a:rPr sz="2000" spc="-25" dirty="0">
                <a:latin typeface="Courier New"/>
                <a:cs typeface="Courier New"/>
              </a:rPr>
              <a:t>nomClient,</a:t>
            </a:r>
            <a:r>
              <a:rPr sz="2000" spc="-65" dirty="0">
                <a:latin typeface="Courier New"/>
                <a:cs typeface="Courier New"/>
              </a:rPr>
              <a:t> </a:t>
            </a:r>
            <a:r>
              <a:rPr sz="2000" spc="-30" dirty="0">
                <a:latin typeface="Courier New"/>
                <a:cs typeface="Courier New"/>
              </a:rPr>
              <a:t>noTéléphone </a:t>
            </a:r>
            <a:r>
              <a:rPr sz="2000" spc="-1185" dirty="0">
                <a:latin typeface="Courier New"/>
                <a:cs typeface="Courier New"/>
              </a:rPr>
              <a:t> </a:t>
            </a:r>
            <a:r>
              <a:rPr sz="2000" spc="-30" dirty="0">
                <a:latin typeface="Courier New"/>
                <a:cs typeface="Courier New"/>
              </a:rPr>
              <a:t>Client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46187" y="3742715"/>
            <a:ext cx="7304405" cy="288925"/>
          </a:xfrm>
          <a:custGeom>
            <a:avLst/>
            <a:gdLst/>
            <a:ahLst/>
            <a:cxnLst/>
            <a:rect l="l" t="t" r="r" b="b"/>
            <a:pathLst>
              <a:path w="7304405" h="288925">
                <a:moveTo>
                  <a:pt x="3662857" y="0"/>
                </a:moveTo>
                <a:lnTo>
                  <a:pt x="0" y="0"/>
                </a:lnTo>
                <a:lnTo>
                  <a:pt x="0" y="288493"/>
                </a:lnTo>
                <a:lnTo>
                  <a:pt x="3662857" y="288493"/>
                </a:lnTo>
                <a:lnTo>
                  <a:pt x="3662857" y="0"/>
                </a:lnTo>
                <a:close/>
              </a:path>
              <a:path w="7304405" h="288925">
                <a:moveTo>
                  <a:pt x="7304049" y="0"/>
                </a:moveTo>
                <a:lnTo>
                  <a:pt x="3961536" y="0"/>
                </a:lnTo>
                <a:lnTo>
                  <a:pt x="3961536" y="288493"/>
                </a:lnTo>
                <a:lnTo>
                  <a:pt x="7304049" y="288493"/>
                </a:lnTo>
                <a:lnTo>
                  <a:pt x="7304049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19141" y="3689590"/>
            <a:ext cx="759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30" dirty="0">
                <a:latin typeface="Courier New"/>
                <a:cs typeface="Courier New"/>
              </a:rPr>
              <a:t>WHERE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64578" y="3689590"/>
            <a:ext cx="12077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00" spc="-30" dirty="0">
                <a:latin typeface="Courier New"/>
                <a:cs typeface="Courier New"/>
              </a:rPr>
              <a:t>noClient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09051" y="3742709"/>
            <a:ext cx="311785" cy="288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2000" spc="-30" dirty="0">
                <a:latin typeface="Courier New"/>
                <a:cs typeface="Courier New"/>
              </a:rPr>
              <a:t>IN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46187" y="4031202"/>
            <a:ext cx="7304405" cy="572135"/>
            <a:chOff x="1246187" y="4031202"/>
            <a:chExt cx="7304405" cy="572135"/>
          </a:xfrm>
        </p:grpSpPr>
        <p:sp>
          <p:nvSpPr>
            <p:cNvPr id="25" name="object 25"/>
            <p:cNvSpPr/>
            <p:nvPr/>
          </p:nvSpPr>
          <p:spPr>
            <a:xfrm>
              <a:off x="1246187" y="4031208"/>
              <a:ext cx="7304405" cy="288925"/>
            </a:xfrm>
            <a:custGeom>
              <a:avLst/>
              <a:gdLst/>
              <a:ahLst/>
              <a:cxnLst/>
              <a:rect l="l" t="t" r="r" b="b"/>
              <a:pathLst>
                <a:path w="7304405" h="288925">
                  <a:moveTo>
                    <a:pt x="1668983" y="0"/>
                  </a:moveTo>
                  <a:lnTo>
                    <a:pt x="0" y="0"/>
                  </a:lnTo>
                  <a:lnTo>
                    <a:pt x="0" y="288493"/>
                  </a:lnTo>
                  <a:lnTo>
                    <a:pt x="1668983" y="288493"/>
                  </a:lnTo>
                  <a:lnTo>
                    <a:pt x="1668983" y="0"/>
                  </a:lnTo>
                  <a:close/>
                </a:path>
                <a:path w="7304405" h="288925">
                  <a:moveTo>
                    <a:pt x="7304049" y="0"/>
                  </a:moveTo>
                  <a:lnTo>
                    <a:pt x="4286478" y="0"/>
                  </a:lnTo>
                  <a:lnTo>
                    <a:pt x="4286478" y="288493"/>
                  </a:lnTo>
                  <a:lnTo>
                    <a:pt x="7304049" y="288493"/>
                  </a:lnTo>
                  <a:lnTo>
                    <a:pt x="730404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5171" y="4031202"/>
              <a:ext cx="2618105" cy="288925"/>
            </a:xfrm>
            <a:custGeom>
              <a:avLst/>
              <a:gdLst/>
              <a:ahLst/>
              <a:cxnLst/>
              <a:rect l="l" t="t" r="r" b="b"/>
              <a:pathLst>
                <a:path w="2618104" h="288925">
                  <a:moveTo>
                    <a:pt x="2617496" y="0"/>
                  </a:moveTo>
                  <a:lnTo>
                    <a:pt x="0" y="0"/>
                  </a:lnTo>
                  <a:lnTo>
                    <a:pt x="0" y="288492"/>
                  </a:lnTo>
                  <a:lnTo>
                    <a:pt x="2617496" y="288492"/>
                  </a:lnTo>
                  <a:lnTo>
                    <a:pt x="26174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6187" y="4319701"/>
              <a:ext cx="7304405" cy="283845"/>
            </a:xfrm>
            <a:custGeom>
              <a:avLst/>
              <a:gdLst/>
              <a:ahLst/>
              <a:cxnLst/>
              <a:rect l="l" t="t" r="r" b="b"/>
              <a:pathLst>
                <a:path w="7304405" h="283845">
                  <a:moveTo>
                    <a:pt x="1818830" y="0"/>
                  </a:moveTo>
                  <a:lnTo>
                    <a:pt x="0" y="0"/>
                  </a:lnTo>
                  <a:lnTo>
                    <a:pt x="0" y="283438"/>
                  </a:lnTo>
                  <a:lnTo>
                    <a:pt x="1818830" y="283438"/>
                  </a:lnTo>
                  <a:lnTo>
                    <a:pt x="1818830" y="0"/>
                  </a:lnTo>
                  <a:close/>
                </a:path>
                <a:path w="7304405" h="283845">
                  <a:moveTo>
                    <a:pt x="7304049" y="0"/>
                  </a:moveTo>
                  <a:lnTo>
                    <a:pt x="4435894" y="0"/>
                  </a:lnTo>
                  <a:lnTo>
                    <a:pt x="4435894" y="283438"/>
                  </a:lnTo>
                  <a:lnTo>
                    <a:pt x="7304049" y="283438"/>
                  </a:lnTo>
                  <a:lnTo>
                    <a:pt x="7304049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65024" y="4319692"/>
              <a:ext cx="2617470" cy="283845"/>
            </a:xfrm>
            <a:custGeom>
              <a:avLst/>
              <a:gdLst/>
              <a:ahLst/>
              <a:cxnLst/>
              <a:rect l="l" t="t" r="r" b="b"/>
              <a:pathLst>
                <a:path w="2617470" h="283845">
                  <a:moveTo>
                    <a:pt x="2617067" y="0"/>
                  </a:moveTo>
                  <a:lnTo>
                    <a:pt x="0" y="0"/>
                  </a:lnTo>
                  <a:lnTo>
                    <a:pt x="0" y="283440"/>
                  </a:lnTo>
                  <a:lnTo>
                    <a:pt x="2617067" y="283440"/>
                  </a:lnTo>
                  <a:lnTo>
                    <a:pt x="261706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915171" y="3978083"/>
            <a:ext cx="2779395" cy="6178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49225" marR="5080" indent="-149860">
              <a:lnSpc>
                <a:spcPts val="2270"/>
              </a:lnSpc>
              <a:spcBef>
                <a:spcPts val="275"/>
              </a:spcBef>
              <a:tabLst>
                <a:tab pos="1421765" algn="l"/>
              </a:tabLst>
            </a:pPr>
            <a:r>
              <a:rPr sz="2000" spc="-20" dirty="0">
                <a:latin typeface="Courier New"/>
                <a:cs typeface="Courier New"/>
              </a:rPr>
              <a:t>(SELECT	</a:t>
            </a:r>
            <a:r>
              <a:rPr sz="2000" spc="-30" dirty="0">
                <a:latin typeface="Courier New"/>
                <a:cs typeface="Courier New"/>
              </a:rPr>
              <a:t>noClient </a:t>
            </a:r>
            <a:r>
              <a:rPr sz="2000" spc="-1190" dirty="0">
                <a:latin typeface="Courier New"/>
                <a:cs typeface="Courier New"/>
              </a:rPr>
              <a:t> </a:t>
            </a:r>
            <a:r>
              <a:rPr sz="2000" spc="-30" dirty="0">
                <a:latin typeface="Courier New"/>
                <a:cs typeface="Courier New"/>
              </a:rPr>
              <a:t>FRO</a:t>
            </a:r>
            <a:r>
              <a:rPr sz="2000" spc="15" dirty="0">
                <a:latin typeface="Courier New"/>
                <a:cs typeface="Courier New"/>
              </a:rPr>
              <a:t>M</a:t>
            </a:r>
            <a:r>
              <a:rPr sz="2000" dirty="0">
                <a:latin typeface="Courier New"/>
                <a:cs typeface="Courier New"/>
              </a:rPr>
              <a:t>	</a:t>
            </a:r>
            <a:r>
              <a:rPr sz="2000" spc="-30" dirty="0">
                <a:latin typeface="Courier New"/>
                <a:cs typeface="Courier New"/>
              </a:rPr>
              <a:t>Commande)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87450" y="5084775"/>
            <a:ext cx="7226300" cy="758825"/>
          </a:xfrm>
          <a:custGeom>
            <a:avLst/>
            <a:gdLst/>
            <a:ahLst/>
            <a:cxnLst/>
            <a:rect l="l" t="t" r="r" b="b"/>
            <a:pathLst>
              <a:path w="7226300" h="758825">
                <a:moveTo>
                  <a:pt x="7226147" y="0"/>
                </a:moveTo>
                <a:lnTo>
                  <a:pt x="0" y="0"/>
                </a:lnTo>
                <a:lnTo>
                  <a:pt x="0" y="254292"/>
                </a:lnTo>
                <a:lnTo>
                  <a:pt x="0" y="504583"/>
                </a:lnTo>
                <a:lnTo>
                  <a:pt x="0" y="758812"/>
                </a:lnTo>
                <a:lnTo>
                  <a:pt x="7226147" y="758812"/>
                </a:lnTo>
                <a:lnTo>
                  <a:pt x="7226147" y="504583"/>
                </a:lnTo>
                <a:lnTo>
                  <a:pt x="7226147" y="254292"/>
                </a:lnTo>
                <a:lnTo>
                  <a:pt x="722614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864067" y="5036566"/>
            <a:ext cx="797560" cy="797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R="5080">
              <a:lnSpc>
                <a:spcPct val="94500"/>
              </a:lnSpc>
              <a:spcBef>
                <a:spcPts val="220"/>
              </a:spcBef>
            </a:pPr>
            <a:r>
              <a:rPr sz="1750" spc="-25" dirty="0">
                <a:latin typeface="Courier New"/>
                <a:cs typeface="Courier New"/>
              </a:rPr>
              <a:t>SELECT  FROM </a:t>
            </a:r>
            <a:r>
              <a:rPr sz="1750" spc="-20" dirty="0">
                <a:latin typeface="Courier New"/>
                <a:cs typeface="Courier New"/>
              </a:rPr>
              <a:t> </a:t>
            </a:r>
            <a:r>
              <a:rPr sz="1750" spc="-25" dirty="0">
                <a:latin typeface="Courier New"/>
                <a:cs typeface="Courier New"/>
              </a:rPr>
              <a:t>WHERE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7265" y="5036566"/>
            <a:ext cx="5106035" cy="7975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5080">
              <a:lnSpc>
                <a:spcPts val="2000"/>
              </a:lnSpc>
              <a:spcBef>
                <a:spcPts val="254"/>
              </a:spcBef>
            </a:pPr>
            <a:r>
              <a:rPr sz="1750" spc="-25" dirty="0">
                <a:latin typeface="Courier New"/>
                <a:cs typeface="Courier New"/>
              </a:rPr>
              <a:t>Client.noClient, </a:t>
            </a:r>
            <a:r>
              <a:rPr sz="1750" spc="-20" dirty="0">
                <a:latin typeface="Courier New"/>
                <a:cs typeface="Courier New"/>
              </a:rPr>
              <a:t>nomClient, </a:t>
            </a:r>
            <a:r>
              <a:rPr sz="1750" spc="-30" dirty="0">
                <a:latin typeface="Courier New"/>
                <a:cs typeface="Courier New"/>
              </a:rPr>
              <a:t>noTéléphone </a:t>
            </a:r>
            <a:r>
              <a:rPr sz="1750" spc="-1040" dirty="0">
                <a:latin typeface="Courier New"/>
                <a:cs typeface="Courier New"/>
              </a:rPr>
              <a:t> </a:t>
            </a:r>
            <a:r>
              <a:rPr sz="1750" spc="-20" dirty="0">
                <a:latin typeface="Courier New"/>
                <a:cs typeface="Courier New"/>
              </a:rPr>
              <a:t>Client,</a:t>
            </a:r>
            <a:r>
              <a:rPr sz="1750" spc="-70" dirty="0">
                <a:latin typeface="Courier New"/>
                <a:cs typeface="Courier New"/>
              </a:rPr>
              <a:t> </a:t>
            </a:r>
            <a:r>
              <a:rPr sz="1750" spc="-25" dirty="0">
                <a:latin typeface="Courier New"/>
                <a:cs typeface="Courier New"/>
              </a:rPr>
              <a:t>Commande</a:t>
            </a:r>
            <a:endParaRPr sz="1750">
              <a:latin typeface="Courier New"/>
              <a:cs typeface="Courier New"/>
            </a:endParaRPr>
          </a:p>
          <a:p>
            <a:pPr>
              <a:lnSpc>
                <a:spcPts val="1920"/>
              </a:lnSpc>
            </a:pPr>
            <a:r>
              <a:rPr sz="1750" spc="-25" dirty="0">
                <a:latin typeface="Courier New"/>
                <a:cs typeface="Courier New"/>
              </a:rPr>
              <a:t>Client.noClient</a:t>
            </a:r>
            <a:r>
              <a:rPr sz="1750" spc="-75" dirty="0">
                <a:latin typeface="Courier New"/>
                <a:cs typeface="Courier New"/>
              </a:rPr>
              <a:t> </a:t>
            </a:r>
            <a:r>
              <a:rPr sz="1750" spc="20" dirty="0">
                <a:latin typeface="Courier New"/>
                <a:cs typeface="Courier New"/>
              </a:rPr>
              <a:t>=</a:t>
            </a:r>
            <a:r>
              <a:rPr sz="1750" spc="-70" dirty="0">
                <a:latin typeface="Courier New"/>
                <a:cs typeface="Courier New"/>
              </a:rPr>
              <a:t> </a:t>
            </a:r>
            <a:r>
              <a:rPr sz="1750" spc="-25" dirty="0">
                <a:latin typeface="Courier New"/>
                <a:cs typeface="Courier New"/>
              </a:rPr>
              <a:t>Commande.noClient</a:t>
            </a:r>
            <a:endParaRPr sz="1750">
              <a:latin typeface="Courier New"/>
              <a:cs typeface="Courier New"/>
            </a:endParaRPr>
          </a:p>
        </p:txBody>
      </p:sp>
      <p:pic>
        <p:nvPicPr>
          <p:cNvPr id="3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0"/>
            <a:ext cx="1828800" cy="1417797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438400" y="304800"/>
            <a:ext cx="39131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65" dirty="0"/>
              <a:t>SELEC</a:t>
            </a:r>
            <a:r>
              <a:rPr sz="4300" spc="-430" dirty="0"/>
              <a:t>T</a:t>
            </a:r>
            <a:r>
              <a:rPr sz="4300" spc="65" dirty="0"/>
              <a:t> </a:t>
            </a:r>
            <a:r>
              <a:rPr sz="4300" spc="-95" dirty="0"/>
              <a:t>imbri</a:t>
            </a:r>
            <a:r>
              <a:rPr sz="4300" spc="-130" dirty="0"/>
              <a:t>q</a:t>
            </a:r>
            <a:r>
              <a:rPr sz="4300" spc="-290" dirty="0"/>
              <a:t>ué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91769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240" dirty="0">
                <a:latin typeface="Trebuchet MS"/>
                <a:cs typeface="Trebuchet MS"/>
              </a:rPr>
              <a:t>Lig</a:t>
            </a:r>
            <a:r>
              <a:rPr sz="2800" i="1" spc="-315" dirty="0">
                <a:latin typeface="Trebuchet MS"/>
                <a:cs typeface="Trebuchet MS"/>
              </a:rPr>
              <a:t>n</a:t>
            </a:r>
            <a:r>
              <a:rPr sz="2800" i="1" spc="-204" dirty="0">
                <a:latin typeface="Trebuchet MS"/>
                <a:cs typeface="Trebuchet MS"/>
              </a:rPr>
              <a:t>eCo</a:t>
            </a:r>
            <a:r>
              <a:rPr sz="2800" i="1" spc="-32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45" dirty="0">
                <a:latin typeface="Trebuchet MS"/>
                <a:cs typeface="Trebuchet MS"/>
              </a:rPr>
              <a:t>nde</a:t>
            </a:r>
            <a:r>
              <a:rPr sz="2800" i="1" spc="-180" dirty="0">
                <a:latin typeface="Trebuchet MS"/>
                <a:cs typeface="Trebuchet MS"/>
              </a:rPr>
              <a:t>s</a:t>
            </a:r>
            <a:r>
              <a:rPr sz="2800" i="1" spc="-3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po</a:t>
            </a:r>
            <a:r>
              <a:rPr sz="2800" spc="-100" dirty="0">
                <a:latin typeface="Microsoft Sans Serif"/>
                <a:cs typeface="Microsoft Sans Serif"/>
              </a:rPr>
              <a:t>u</a:t>
            </a:r>
            <a:r>
              <a:rPr sz="2800" spc="175" dirty="0">
                <a:latin typeface="Microsoft Sans Serif"/>
                <a:cs typeface="Microsoft Sans Serif"/>
              </a:rPr>
              <a:t>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lesq</a:t>
            </a:r>
            <a:r>
              <a:rPr sz="2800" spc="-195" dirty="0">
                <a:latin typeface="Microsoft Sans Serif"/>
                <a:cs typeface="Microsoft Sans Serif"/>
              </a:rPr>
              <a:t>u</a:t>
            </a:r>
            <a:r>
              <a:rPr sz="2800" spc="-145" dirty="0">
                <a:latin typeface="Microsoft Sans Serif"/>
                <a:cs typeface="Microsoft Sans Serif"/>
              </a:rPr>
              <a:t>elles  </a:t>
            </a:r>
            <a:r>
              <a:rPr sz="2800" spc="-265" dirty="0">
                <a:latin typeface="Microsoft Sans Serif"/>
                <a:cs typeface="Microsoft Sans Serif"/>
              </a:rPr>
              <a:t>au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moins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une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i="1" spc="-270" dirty="0">
                <a:latin typeface="Trebuchet MS"/>
                <a:cs typeface="Trebuchet MS"/>
              </a:rPr>
              <a:t>Livraison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a</a:t>
            </a:r>
            <a:r>
              <a:rPr sz="2800" spc="-34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été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effectuée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547875" y="3933817"/>
          <a:ext cx="6320788" cy="1367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6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003">
                <a:tc gridSpan="3">
                  <a:txBody>
                    <a:bodyPr/>
                    <a:lstStyle/>
                    <a:p>
                      <a:pPr marL="727710">
                        <a:lnSpc>
                          <a:spcPts val="1905"/>
                        </a:lnSpc>
                        <a:tabLst>
                          <a:tab pos="218249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900" spc="20" dirty="0">
                          <a:latin typeface="Courier New"/>
                          <a:cs typeface="Courier New"/>
                        </a:rPr>
                        <a:t>*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727710">
                        <a:lnSpc>
                          <a:spcPts val="2205"/>
                        </a:lnSpc>
                        <a:tabLst>
                          <a:tab pos="2182495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LigneCommande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673">
                <a:tc>
                  <a:txBody>
                    <a:bodyPr/>
                    <a:lstStyle/>
                    <a:p>
                      <a:pPr marR="16510" algn="ctr">
                        <a:lnSpc>
                          <a:spcPts val="1975"/>
                        </a:lnSpc>
                      </a:pPr>
                      <a:r>
                        <a:rPr sz="1900" spc="-35" dirty="0">
                          <a:latin typeface="Courier New"/>
                          <a:cs typeface="Courier New"/>
                        </a:rPr>
                        <a:t>WHERE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75"/>
                        </a:lnSpc>
                      </a:pPr>
                      <a:r>
                        <a:rPr sz="1900" spc="-35" dirty="0">
                          <a:latin typeface="Courier New"/>
                          <a:cs typeface="Courier New"/>
                        </a:rPr>
                        <a:t>(noCommande,noArticle)</a:t>
                      </a:r>
                      <a:r>
                        <a:rPr sz="1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IN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07">
                <a:tc gridSpan="3">
                  <a:txBody>
                    <a:bodyPr/>
                    <a:lstStyle/>
                    <a:p>
                      <a:pPr marL="832485" algn="ctr">
                        <a:lnSpc>
                          <a:spcPts val="1900"/>
                        </a:lnSpc>
                        <a:tabLst>
                          <a:tab pos="2453005" algn="l"/>
                        </a:tabLst>
                      </a:pPr>
                      <a:r>
                        <a:rPr sz="1900" spc="-30" dirty="0">
                          <a:latin typeface="Courier New"/>
                          <a:cs typeface="Courier New"/>
                        </a:rPr>
                        <a:t>(SELECT	noCommande,</a:t>
                      </a:r>
                      <a:r>
                        <a:rPr sz="1900" spc="-1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noArticle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270510" algn="ctr">
                        <a:lnSpc>
                          <a:spcPts val="2205"/>
                        </a:lnSpc>
                        <a:tabLst>
                          <a:tab pos="1750060" algn="l"/>
                        </a:tabLst>
                      </a:pPr>
                      <a:r>
                        <a:rPr sz="19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900" spc="-35" dirty="0">
                          <a:latin typeface="Courier New"/>
                          <a:cs typeface="Courier New"/>
                        </a:rPr>
                        <a:t>DétailLivraison)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" y="-30480"/>
            <a:ext cx="2178595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 idx="4294967295"/>
          </p:nvPr>
        </p:nvSpPr>
        <p:spPr>
          <a:xfrm>
            <a:off x="2438400" y="533400"/>
            <a:ext cx="5621338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90" dirty="0"/>
              <a:t>Défin</a:t>
            </a:r>
            <a:r>
              <a:rPr sz="3200" spc="-40" dirty="0"/>
              <a:t>i</a:t>
            </a:r>
            <a:r>
              <a:rPr sz="3200" spc="-15" dirty="0"/>
              <a:t>tion </a:t>
            </a:r>
            <a:r>
              <a:rPr sz="3200" spc="-190" dirty="0">
                <a:latin typeface="Verdana"/>
                <a:cs typeface="Verdana"/>
              </a:rPr>
              <a:t>i</a:t>
            </a:r>
            <a:r>
              <a:rPr sz="3200" spc="-415" dirty="0">
                <a:latin typeface="Verdana"/>
                <a:cs typeface="Verdana"/>
              </a:rPr>
              <a:t>n</a:t>
            </a:r>
            <a:r>
              <a:rPr sz="3200" spc="-315" dirty="0">
                <a:latin typeface="Verdana"/>
                <a:cs typeface="Verdana"/>
              </a:rPr>
              <a:t>tu</a:t>
            </a:r>
            <a:r>
              <a:rPr sz="3200" spc="-165" dirty="0">
                <a:latin typeface="Verdana"/>
                <a:cs typeface="Verdana"/>
              </a:rPr>
              <a:t>i</a:t>
            </a:r>
            <a:r>
              <a:rPr sz="3200" spc="-229" dirty="0">
                <a:latin typeface="Verdana"/>
                <a:cs typeface="Verdana"/>
              </a:rPr>
              <a:t>ti</a:t>
            </a:r>
            <a:r>
              <a:rPr sz="3200" spc="-475" dirty="0">
                <a:latin typeface="Verdana"/>
                <a:cs typeface="Verdana"/>
              </a:rPr>
              <a:t>v</a:t>
            </a:r>
            <a:r>
              <a:rPr sz="3200" spc="-375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480" dirty="0">
                <a:latin typeface="Verdana"/>
                <a:cs typeface="Verdana"/>
              </a:rPr>
              <a:t>d‟u</a:t>
            </a:r>
            <a:r>
              <a:rPr sz="3200" spc="-525" dirty="0">
                <a:latin typeface="Verdana"/>
                <a:cs typeface="Verdana"/>
              </a:rPr>
              <a:t>n</a:t>
            </a:r>
            <a:r>
              <a:rPr sz="3200" spc="-375" dirty="0">
                <a:latin typeface="Verdana"/>
                <a:cs typeface="Verdana"/>
              </a:rPr>
              <a:t>e</a:t>
            </a:r>
            <a:r>
              <a:rPr sz="3200" spc="-240" dirty="0">
                <a:latin typeface="Verdana"/>
                <a:cs typeface="Verdana"/>
              </a:rPr>
              <a:t> </a:t>
            </a:r>
            <a:r>
              <a:rPr sz="3200" spc="-60" dirty="0"/>
              <a:t>BD</a:t>
            </a:r>
            <a:r>
              <a:rPr sz="3200" spc="-50" dirty="0"/>
              <a:t>D</a:t>
            </a:r>
            <a:r>
              <a:rPr sz="3200" spc="30" dirty="0"/>
              <a:t> </a:t>
            </a:r>
            <a:r>
              <a:rPr sz="3200" spc="-85" dirty="0"/>
              <a:t>(2)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6897" y="1468882"/>
            <a:ext cx="6764020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109220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20" dirty="0">
                <a:latin typeface="Microsoft Sans Serif"/>
                <a:cs typeface="Microsoft Sans Serif"/>
              </a:rPr>
              <a:t>Une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29" dirty="0">
                <a:latin typeface="Microsoft Sans Serif"/>
                <a:cs typeface="Microsoft Sans Serif"/>
              </a:rPr>
              <a:t>base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d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185" dirty="0">
                <a:latin typeface="Microsoft Sans Serif"/>
                <a:cs typeface="Microsoft Sans Serif"/>
              </a:rPr>
              <a:t>nnées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u</a:t>
            </a:r>
            <a:r>
              <a:rPr sz="2400" spc="-135" dirty="0">
                <a:latin typeface="Microsoft Sans Serif"/>
                <a:cs typeface="Microsoft Sans Serif"/>
              </a:rPr>
              <a:t>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ensemble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90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truc</a:t>
            </a:r>
            <a:r>
              <a:rPr sz="2400" spc="-10" dirty="0">
                <a:latin typeface="Microsoft Sans Serif"/>
                <a:cs typeface="Microsoft Sans Serif"/>
              </a:rPr>
              <a:t>turé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de 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endParaRPr sz="24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95"/>
              </a:spcBef>
              <a:tabLst>
                <a:tab pos="817244" algn="l"/>
              </a:tabLst>
            </a:pPr>
            <a:r>
              <a:rPr sz="2000" spc="-128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120" dirty="0">
                <a:latin typeface="Microsoft Sans Serif"/>
                <a:cs typeface="Microsoft Sans Serif"/>
              </a:rPr>
              <a:t>Stock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204" dirty="0">
                <a:latin typeface="Microsoft Sans Serif"/>
                <a:cs typeface="Microsoft Sans Serif"/>
              </a:rPr>
              <a:t>ge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disq</a:t>
            </a:r>
            <a:r>
              <a:rPr sz="2000" spc="-120" dirty="0">
                <a:latin typeface="Microsoft Sans Serif"/>
                <a:cs typeface="Microsoft Sans Serif"/>
              </a:rPr>
              <a:t>u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80"/>
              </a:spcBef>
              <a:tabLst>
                <a:tab pos="817244" algn="l"/>
              </a:tabLst>
            </a:pPr>
            <a:r>
              <a:rPr sz="2000" spc="-128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175" dirty="0">
                <a:latin typeface="Microsoft Sans Serif"/>
                <a:cs typeface="Microsoft Sans Serif"/>
              </a:rPr>
              <a:t>Pa</a:t>
            </a:r>
            <a:r>
              <a:rPr sz="2000" spc="-70" dirty="0">
                <a:latin typeface="Microsoft Sans Serif"/>
                <a:cs typeface="Microsoft Sans Serif"/>
              </a:rPr>
              <a:t>r</a:t>
            </a:r>
            <a:r>
              <a:rPr sz="2000" spc="-140" dirty="0">
                <a:latin typeface="Microsoft Sans Serif"/>
                <a:cs typeface="Microsoft Sans Serif"/>
              </a:rPr>
              <a:t>tage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don</a:t>
            </a:r>
            <a:r>
              <a:rPr sz="2000" spc="-75" dirty="0">
                <a:latin typeface="Microsoft Sans Serif"/>
                <a:cs typeface="Microsoft Sans Serif"/>
              </a:rPr>
              <a:t>n</a:t>
            </a:r>
            <a:r>
              <a:rPr sz="2000" spc="-180" dirty="0">
                <a:latin typeface="Microsoft Sans Serif"/>
                <a:cs typeface="Microsoft Sans Serif"/>
              </a:rPr>
              <a:t>ées</a:t>
            </a:r>
            <a:endParaRPr sz="200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484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215" dirty="0">
                <a:latin typeface="Verdana"/>
                <a:cs typeface="Verdana"/>
              </a:rPr>
              <a:t>Permet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265" dirty="0">
                <a:latin typeface="Verdana"/>
                <a:cs typeface="Verdana"/>
              </a:rPr>
              <a:t>un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accès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-240" dirty="0">
                <a:latin typeface="Verdana"/>
                <a:cs typeface="Verdana"/>
              </a:rPr>
              <a:t>simultané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20" dirty="0">
                <a:latin typeface="Verdana"/>
                <a:cs typeface="Verdana"/>
              </a:rPr>
              <a:t>par</a:t>
            </a:r>
            <a:r>
              <a:rPr sz="2000" spc="-155" dirty="0">
                <a:latin typeface="Verdana"/>
                <a:cs typeface="Verdana"/>
              </a:rPr>
              <a:t> </a:t>
            </a:r>
            <a:r>
              <a:rPr sz="2000" spc="-204" dirty="0">
                <a:latin typeface="Verdana"/>
                <a:cs typeface="Verdana"/>
              </a:rPr>
              <a:t>plusieurs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195" dirty="0">
                <a:latin typeface="Verdana"/>
                <a:cs typeface="Verdana"/>
              </a:rPr>
              <a:t>utilisateurs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295" dirty="0">
                <a:latin typeface="Verdana"/>
                <a:cs typeface="Verdana"/>
              </a:rPr>
              <a:t>d‟une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155" dirty="0">
                <a:latin typeface="Microsoft Sans Serif"/>
                <a:cs typeface="Microsoft Sans Serif"/>
              </a:rPr>
              <a:t>man</a:t>
            </a:r>
            <a:r>
              <a:rPr sz="2000" spc="-50" dirty="0">
                <a:latin typeface="Microsoft Sans Serif"/>
                <a:cs typeface="Microsoft Sans Serif"/>
              </a:rPr>
              <a:t>i</a:t>
            </a:r>
            <a:r>
              <a:rPr sz="2000" spc="-20" dirty="0">
                <a:latin typeface="Microsoft Sans Serif"/>
                <a:cs typeface="Microsoft Sans Serif"/>
              </a:rPr>
              <a:t>è</a:t>
            </a:r>
            <a:r>
              <a:rPr sz="2000" spc="-50" dirty="0">
                <a:latin typeface="Microsoft Sans Serif"/>
                <a:cs typeface="Microsoft Sans Serif"/>
              </a:rPr>
              <a:t>r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sélect</a:t>
            </a:r>
            <a:r>
              <a:rPr sz="2000" spc="-45" dirty="0">
                <a:latin typeface="Microsoft Sans Serif"/>
                <a:cs typeface="Microsoft Sans Serif"/>
              </a:rPr>
              <a:t>i</a:t>
            </a:r>
            <a:r>
              <a:rPr sz="2000" spc="-165" dirty="0">
                <a:latin typeface="Microsoft Sans Serif"/>
                <a:cs typeface="Microsoft Sans Serif"/>
              </a:rPr>
              <a:t>v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8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55" dirty="0">
                <a:latin typeface="Microsoft Sans Serif"/>
                <a:cs typeface="Microsoft Sans Serif"/>
              </a:rPr>
              <a:t>Confidentialité</a:t>
            </a:r>
            <a:endParaRPr sz="20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80"/>
              </a:spcBef>
              <a:tabLst>
                <a:tab pos="8172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spc="-105" dirty="0">
                <a:latin typeface="Microsoft Sans Serif"/>
                <a:cs typeface="Microsoft Sans Serif"/>
              </a:rPr>
              <a:t>Performance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81000"/>
            <a:ext cx="3641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90" dirty="0"/>
              <a:t>SELE</a:t>
            </a:r>
            <a:r>
              <a:rPr sz="4000" spc="-545" dirty="0"/>
              <a:t>C</a:t>
            </a:r>
            <a:r>
              <a:rPr sz="4000" spc="-30" dirty="0"/>
              <a:t>T</a:t>
            </a:r>
            <a:r>
              <a:rPr sz="4000" spc="45" dirty="0"/>
              <a:t> </a:t>
            </a:r>
            <a:r>
              <a:rPr sz="4000" spc="-140" dirty="0"/>
              <a:t>imbriqué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5507355" cy="110934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i="1" spc="-165" dirty="0">
                <a:latin typeface="Trebuchet MS"/>
                <a:cs typeface="Trebuchet MS"/>
              </a:rPr>
              <a:t>M.</a:t>
            </a:r>
            <a:r>
              <a:rPr sz="2800" i="1" spc="-35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Bob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331975" y="2852792"/>
          <a:ext cx="6616699" cy="1792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3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356">
                <a:tc gridSpan="3">
                  <a:txBody>
                    <a:bodyPr/>
                    <a:lstStyle/>
                    <a:p>
                      <a:pPr marL="791210">
                        <a:lnSpc>
                          <a:spcPts val="2140"/>
                        </a:lnSpc>
                        <a:tabLst>
                          <a:tab pos="2372995" algn="l"/>
                        </a:tabLst>
                      </a:pPr>
                      <a:r>
                        <a:rPr sz="2050" spc="-2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2050" spc="15" dirty="0">
                          <a:latin typeface="Courier New"/>
                          <a:cs typeface="Courier New"/>
                        </a:rPr>
                        <a:t>*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L="791210">
                        <a:lnSpc>
                          <a:spcPts val="2400"/>
                        </a:lnSpc>
                        <a:tabLst>
                          <a:tab pos="2372995" algn="l"/>
                        </a:tabLst>
                      </a:pPr>
                      <a:r>
                        <a:rPr sz="2050" spc="-2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Commande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4">
                <a:tc>
                  <a:txBody>
                    <a:bodyPr/>
                    <a:lstStyle/>
                    <a:p>
                      <a:pPr marR="18415" algn="ctr">
                        <a:lnSpc>
                          <a:spcPts val="2200"/>
                        </a:lnSpc>
                      </a:pPr>
                      <a:r>
                        <a:rPr sz="2050" spc="-30" dirty="0">
                          <a:latin typeface="Courier New"/>
                          <a:cs typeface="Courier New"/>
                        </a:rPr>
                        <a:t>WHERE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sz="2050" spc="-25" dirty="0">
                          <a:latin typeface="Courier New"/>
                          <a:cs typeface="Courier New"/>
                        </a:rPr>
                        <a:t>noClient</a:t>
                      </a:r>
                      <a:r>
                        <a:rPr sz="205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15" dirty="0">
                          <a:latin typeface="Courier New"/>
                          <a:cs typeface="Courier New"/>
                        </a:rPr>
                        <a:t>=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487">
                <a:tc gridSpan="3">
                  <a:txBody>
                    <a:bodyPr/>
                    <a:lstStyle/>
                    <a:p>
                      <a:pPr marL="1402715">
                        <a:lnSpc>
                          <a:spcPts val="2140"/>
                        </a:lnSpc>
                        <a:tabLst>
                          <a:tab pos="3164840" algn="l"/>
                        </a:tabLst>
                      </a:pPr>
                      <a:r>
                        <a:rPr sz="2050" spc="-25" dirty="0">
                          <a:latin typeface="Courier New"/>
                          <a:cs typeface="Courier New"/>
                        </a:rPr>
                        <a:t>(SELECT	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noClient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L="1555750">
                        <a:lnSpc>
                          <a:spcPts val="2345"/>
                        </a:lnSpc>
                        <a:tabLst>
                          <a:tab pos="3164840" algn="l"/>
                        </a:tabLst>
                      </a:pPr>
                      <a:r>
                        <a:rPr sz="2050" spc="-2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Client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L="1555750">
                        <a:lnSpc>
                          <a:spcPts val="2405"/>
                        </a:lnSpc>
                        <a:tabLst>
                          <a:tab pos="3164840" algn="l"/>
                        </a:tabLst>
                      </a:pPr>
                      <a:r>
                        <a:rPr sz="2050" spc="-20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2050" spc="-25" dirty="0">
                          <a:latin typeface="Courier New"/>
                          <a:cs typeface="Courier New"/>
                        </a:rPr>
                        <a:t>nomClient</a:t>
                      </a:r>
                      <a:r>
                        <a:rPr sz="205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1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05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5" dirty="0">
                          <a:latin typeface="Courier New"/>
                          <a:cs typeface="Courier New"/>
                        </a:rPr>
                        <a:t>'Bob')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763016" y="5563920"/>
            <a:ext cx="7807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Cambria"/>
                <a:cs typeface="Cambria"/>
              </a:rPr>
              <a:t>Attention</a:t>
            </a:r>
            <a:r>
              <a:rPr sz="1800" spc="16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si</a:t>
            </a:r>
            <a:r>
              <a:rPr sz="1800" spc="180" dirty="0">
                <a:latin typeface="Cambria"/>
                <a:cs typeface="Cambria"/>
              </a:rPr>
              <a:t> </a:t>
            </a:r>
            <a:r>
              <a:rPr sz="1800" spc="114" dirty="0">
                <a:latin typeface="Cambria"/>
                <a:cs typeface="Cambria"/>
              </a:rPr>
              <a:t>plusieurs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lignes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110" dirty="0">
                <a:latin typeface="Cambria"/>
                <a:cs typeface="Cambria"/>
              </a:rPr>
              <a:t>sont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80" dirty="0">
                <a:latin typeface="Cambria"/>
                <a:cs typeface="Cambria"/>
              </a:rPr>
              <a:t>renvoyées</a:t>
            </a:r>
            <a:r>
              <a:rPr sz="1800" spc="155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par</a:t>
            </a:r>
            <a:r>
              <a:rPr sz="1800" spc="170" dirty="0">
                <a:latin typeface="Cambria"/>
                <a:cs typeface="Cambria"/>
              </a:rPr>
              <a:t> </a:t>
            </a:r>
            <a:r>
              <a:rPr sz="1800" spc="105" dirty="0">
                <a:latin typeface="Cambria"/>
                <a:cs typeface="Cambria"/>
              </a:rPr>
              <a:t>la</a:t>
            </a:r>
            <a:r>
              <a:rPr sz="1800" spc="195" dirty="0">
                <a:latin typeface="Cambria"/>
                <a:cs typeface="Cambria"/>
              </a:rPr>
              <a:t> </a:t>
            </a:r>
            <a:r>
              <a:rPr sz="1800" spc="210" dirty="0">
                <a:latin typeface="Cambria"/>
                <a:cs typeface="Cambria"/>
              </a:rPr>
              <a:t>SELECT</a:t>
            </a:r>
            <a:r>
              <a:rPr sz="1800" spc="175" dirty="0">
                <a:latin typeface="Cambria"/>
                <a:cs typeface="Cambria"/>
              </a:rPr>
              <a:t> </a:t>
            </a:r>
            <a:r>
              <a:rPr sz="1800" spc="95" dirty="0">
                <a:latin typeface="Cambria"/>
                <a:cs typeface="Cambria"/>
              </a:rPr>
              <a:t>imbriquée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0"/>
            <a:ext cx="1828800" cy="1417797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457200"/>
            <a:ext cx="4756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0" dirty="0"/>
              <a:t>SELE</a:t>
            </a:r>
            <a:r>
              <a:rPr spc="-509" dirty="0"/>
              <a:t>C</a:t>
            </a:r>
            <a:r>
              <a:rPr spc="-25" dirty="0"/>
              <a:t>T</a:t>
            </a:r>
            <a:r>
              <a:rPr spc="45" dirty="0"/>
              <a:t> </a:t>
            </a:r>
            <a:r>
              <a:rPr spc="-60" dirty="0"/>
              <a:t>i</a:t>
            </a:r>
            <a:r>
              <a:rPr spc="-215" dirty="0"/>
              <a:t>m</a:t>
            </a:r>
            <a:r>
              <a:rPr spc="-114" dirty="0"/>
              <a:t>briqué</a:t>
            </a:r>
            <a:r>
              <a:rPr spc="45" dirty="0"/>
              <a:t> </a:t>
            </a:r>
            <a:r>
              <a:rPr spc="-5" dirty="0"/>
              <a:t>co</a:t>
            </a:r>
            <a:r>
              <a:rPr spc="-45" dirty="0"/>
              <a:t>r</a:t>
            </a:r>
            <a:r>
              <a:rPr spc="-90" dirty="0"/>
              <a:t>rélé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6897" y="1376101"/>
            <a:ext cx="6945630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informations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sujet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240" dirty="0">
                <a:latin typeface="Microsoft Sans Serif"/>
                <a:cs typeface="Microsoft Sans Serif"/>
              </a:rPr>
              <a:t>passé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m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140" dirty="0">
                <a:latin typeface="Microsoft Sans Serif"/>
                <a:cs typeface="Microsoft Sans Serif"/>
              </a:rPr>
              <a:t>in</a:t>
            </a:r>
            <a:r>
              <a:rPr sz="2400" spc="-170" dirty="0">
                <a:latin typeface="Microsoft Sans Serif"/>
                <a:cs typeface="Microsoft Sans Serif"/>
              </a:rPr>
              <a:t>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195" dirty="0">
                <a:latin typeface="Trebuchet MS"/>
                <a:cs typeface="Trebuchet MS"/>
              </a:rPr>
              <a:t>Commande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03350" y="3124178"/>
            <a:ext cx="6477000" cy="253365"/>
          </a:xfrm>
          <a:custGeom>
            <a:avLst/>
            <a:gdLst/>
            <a:ahLst/>
            <a:cxnLst/>
            <a:rect l="l" t="t" r="r" b="b"/>
            <a:pathLst>
              <a:path w="6477000" h="253364">
                <a:moveTo>
                  <a:pt x="6476400" y="0"/>
                </a:moveTo>
                <a:lnTo>
                  <a:pt x="0" y="0"/>
                </a:lnTo>
                <a:lnTo>
                  <a:pt x="0" y="252937"/>
                </a:lnTo>
                <a:lnTo>
                  <a:pt x="6476400" y="252937"/>
                </a:lnTo>
                <a:lnTo>
                  <a:pt x="64764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17580" y="3075977"/>
            <a:ext cx="13525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750" spc="10" dirty="0">
                <a:latin typeface="Courier New"/>
                <a:cs typeface="Courier New"/>
              </a:rPr>
              <a:t>*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350" y="3372637"/>
            <a:ext cx="6477000" cy="506730"/>
          </a:xfrm>
          <a:custGeom>
            <a:avLst/>
            <a:gdLst/>
            <a:ahLst/>
            <a:cxnLst/>
            <a:rect l="l" t="t" r="r" b="b"/>
            <a:pathLst>
              <a:path w="6477000" h="506729">
                <a:moveTo>
                  <a:pt x="6476390" y="0"/>
                </a:moveTo>
                <a:lnTo>
                  <a:pt x="0" y="0"/>
                </a:lnTo>
                <a:lnTo>
                  <a:pt x="0" y="253377"/>
                </a:lnTo>
                <a:lnTo>
                  <a:pt x="0" y="506310"/>
                </a:lnTo>
                <a:lnTo>
                  <a:pt x="6476390" y="506310"/>
                </a:lnTo>
                <a:lnTo>
                  <a:pt x="6476390" y="253377"/>
                </a:lnTo>
                <a:lnTo>
                  <a:pt x="647639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62022" y="3075977"/>
            <a:ext cx="803275" cy="7937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ct val="94100"/>
              </a:lnSpc>
              <a:spcBef>
                <a:spcPts val="220"/>
              </a:spcBef>
            </a:pPr>
            <a:r>
              <a:rPr sz="1750" spc="-35" dirty="0">
                <a:latin typeface="Courier New"/>
                <a:cs typeface="Courier New"/>
              </a:rPr>
              <a:t>SELECT  FROM </a:t>
            </a:r>
            <a:r>
              <a:rPr sz="1750" spc="-30" dirty="0">
                <a:latin typeface="Courier New"/>
                <a:cs typeface="Courier New"/>
              </a:rPr>
              <a:t> </a:t>
            </a:r>
            <a:r>
              <a:rPr sz="1750" spc="-35" dirty="0">
                <a:latin typeface="Courier New"/>
                <a:cs typeface="Courier New"/>
              </a:rPr>
              <a:t>WHERE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17580" y="3324870"/>
            <a:ext cx="783590" cy="5448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>
              <a:lnSpc>
                <a:spcPts val="1989"/>
              </a:lnSpc>
              <a:spcBef>
                <a:spcPts val="254"/>
              </a:spcBef>
            </a:pPr>
            <a:r>
              <a:rPr sz="1750" spc="-35" dirty="0">
                <a:latin typeface="Courier New"/>
                <a:cs typeface="Courier New"/>
              </a:rPr>
              <a:t>Client  </a:t>
            </a:r>
            <a:r>
              <a:rPr sz="1750" dirty="0">
                <a:latin typeface="Courier New"/>
                <a:cs typeface="Courier New"/>
              </a:rPr>
              <a:t> </a:t>
            </a:r>
            <a:r>
              <a:rPr sz="1750" spc="10" dirty="0">
                <a:latin typeface="Courier New"/>
                <a:cs typeface="Courier New"/>
              </a:rPr>
              <a:t>0</a:t>
            </a:r>
            <a:r>
              <a:rPr sz="1750" spc="-100" dirty="0">
                <a:latin typeface="Courier New"/>
                <a:cs typeface="Courier New"/>
              </a:rPr>
              <a:t> </a:t>
            </a:r>
            <a:r>
              <a:rPr sz="1750" spc="10" dirty="0">
                <a:latin typeface="Courier New"/>
                <a:cs typeface="Courier New"/>
              </a:rPr>
              <a:t>&lt;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3350" y="3878948"/>
            <a:ext cx="6477000" cy="502284"/>
          </a:xfrm>
          <a:custGeom>
            <a:avLst/>
            <a:gdLst/>
            <a:ahLst/>
            <a:cxnLst/>
            <a:rect l="l" t="t" r="r" b="b"/>
            <a:pathLst>
              <a:path w="6477000" h="502285">
                <a:moveTo>
                  <a:pt x="6476390" y="0"/>
                </a:moveTo>
                <a:lnTo>
                  <a:pt x="0" y="0"/>
                </a:lnTo>
                <a:lnTo>
                  <a:pt x="0" y="248881"/>
                </a:lnTo>
                <a:lnTo>
                  <a:pt x="0" y="253390"/>
                </a:lnTo>
                <a:lnTo>
                  <a:pt x="0" y="501815"/>
                </a:lnTo>
                <a:lnTo>
                  <a:pt x="6476390" y="501815"/>
                </a:lnTo>
                <a:lnTo>
                  <a:pt x="6476390" y="253390"/>
                </a:lnTo>
                <a:lnTo>
                  <a:pt x="6476390" y="248881"/>
                </a:lnTo>
                <a:lnTo>
                  <a:pt x="647639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80551" y="3830746"/>
            <a:ext cx="933450" cy="5410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42240" marR="5080" indent="-130175">
              <a:lnSpc>
                <a:spcPts val="1960"/>
              </a:lnSpc>
              <a:spcBef>
                <a:spcPts val="280"/>
              </a:spcBef>
            </a:pPr>
            <a:r>
              <a:rPr sz="1750" spc="-35" dirty="0">
                <a:latin typeface="Courier New"/>
                <a:cs typeface="Courier New"/>
              </a:rPr>
              <a:t>(SELECT  FROM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76104" y="3830746"/>
            <a:ext cx="1062990" cy="541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95"/>
              </a:spcBef>
            </a:pPr>
            <a:r>
              <a:rPr sz="1750" spc="-35" dirty="0">
                <a:latin typeface="Courier New"/>
                <a:cs typeface="Courier New"/>
              </a:rPr>
              <a:t>COUNT(*)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ts val="2030"/>
              </a:lnSpc>
            </a:pPr>
            <a:r>
              <a:rPr sz="1750" spc="-35" dirty="0">
                <a:latin typeface="Courier New"/>
                <a:cs typeface="Courier New"/>
              </a:rPr>
              <a:t>Commande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3350" y="4380765"/>
            <a:ext cx="4113529" cy="253365"/>
          </a:xfrm>
          <a:custGeom>
            <a:avLst/>
            <a:gdLst/>
            <a:ahLst/>
            <a:cxnLst/>
            <a:rect l="l" t="t" r="r" b="b"/>
            <a:pathLst>
              <a:path w="4113529" h="253364">
                <a:moveTo>
                  <a:pt x="0" y="252937"/>
                </a:moveTo>
                <a:lnTo>
                  <a:pt x="4113341" y="252937"/>
                </a:lnTo>
                <a:lnTo>
                  <a:pt x="4113341" y="0"/>
                </a:lnTo>
                <a:lnTo>
                  <a:pt x="0" y="0"/>
                </a:lnTo>
                <a:lnTo>
                  <a:pt x="0" y="252937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722884" y="4332570"/>
            <a:ext cx="268033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365250" algn="l"/>
              </a:tabLst>
            </a:pPr>
            <a:r>
              <a:rPr sz="1750" spc="-25" dirty="0">
                <a:latin typeface="Courier New"/>
                <a:cs typeface="Courier New"/>
              </a:rPr>
              <a:t>WHERE	</a:t>
            </a:r>
            <a:r>
              <a:rPr sz="1750" spc="-30" dirty="0">
                <a:latin typeface="Courier New"/>
                <a:cs typeface="Courier New"/>
              </a:rPr>
              <a:t>noClient</a:t>
            </a:r>
            <a:r>
              <a:rPr sz="1750" spc="-150" dirty="0">
                <a:latin typeface="Courier New"/>
                <a:cs typeface="Courier New"/>
              </a:rPr>
              <a:t> </a:t>
            </a:r>
            <a:r>
              <a:rPr sz="1750" spc="10" dirty="0">
                <a:latin typeface="Courier New"/>
                <a:cs typeface="Courier New"/>
              </a:rPr>
              <a:t>=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6691" y="4380765"/>
            <a:ext cx="1946910" cy="253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750" spc="-35" dirty="0">
                <a:latin typeface="Courier New"/>
                <a:cs typeface="Courier New"/>
              </a:rPr>
              <a:t>Client.noClient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63539" y="4380765"/>
            <a:ext cx="416559" cy="253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20"/>
              </a:lnSpc>
            </a:pPr>
            <a:r>
              <a:rPr sz="1750" spc="10" dirty="0">
                <a:latin typeface="Courier New"/>
                <a:cs typeface="Courier New"/>
              </a:rPr>
              <a:t>)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3350" y="4789545"/>
            <a:ext cx="6913880" cy="1804035"/>
          </a:xfrm>
          <a:prstGeom prst="rect">
            <a:avLst/>
          </a:prstGeom>
          <a:solidFill>
            <a:srgbClr val="E4E4E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350" spc="85" dirty="0">
                <a:latin typeface="Arial MT"/>
                <a:cs typeface="Arial MT"/>
              </a:rPr>
              <a:t>POUR</a:t>
            </a:r>
            <a:r>
              <a:rPr sz="1350" spc="-25" dirty="0">
                <a:latin typeface="Arial MT"/>
                <a:cs typeface="Arial MT"/>
              </a:rPr>
              <a:t> </a:t>
            </a:r>
            <a:r>
              <a:rPr sz="1350" spc="65" dirty="0">
                <a:latin typeface="Arial MT"/>
                <a:cs typeface="Arial MT"/>
              </a:rPr>
              <a:t>chaque</a:t>
            </a:r>
            <a:r>
              <a:rPr sz="1350" spc="-40" dirty="0">
                <a:latin typeface="Arial MT"/>
                <a:cs typeface="Arial MT"/>
              </a:rPr>
              <a:t> </a:t>
            </a:r>
            <a:r>
              <a:rPr sz="1350" spc="40" dirty="0">
                <a:latin typeface="Arial MT"/>
                <a:cs typeface="Arial MT"/>
              </a:rPr>
              <a:t>ligne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75" dirty="0">
                <a:latin typeface="Arial MT"/>
                <a:cs typeface="Arial MT"/>
              </a:rPr>
              <a:t>de</a:t>
            </a:r>
            <a:r>
              <a:rPr sz="1350" spc="-45" dirty="0">
                <a:latin typeface="Arial MT"/>
                <a:cs typeface="Arial MT"/>
              </a:rPr>
              <a:t> </a:t>
            </a:r>
            <a:r>
              <a:rPr sz="1350" i="1" spc="35" dirty="0">
                <a:latin typeface="Arial"/>
                <a:cs typeface="Arial"/>
              </a:rPr>
              <a:t>Client</a:t>
            </a:r>
            <a:endParaRPr sz="1350">
              <a:latin typeface="Arial"/>
              <a:cs typeface="Arial"/>
            </a:endParaRPr>
          </a:p>
          <a:p>
            <a:pPr marL="576580">
              <a:lnSpc>
                <a:spcPts val="1530"/>
              </a:lnSpc>
            </a:pPr>
            <a:r>
              <a:rPr sz="1350" spc="45" dirty="0">
                <a:latin typeface="Arial MT"/>
                <a:cs typeface="Arial MT"/>
              </a:rPr>
              <a:t>Exécuter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le</a:t>
            </a:r>
            <a:r>
              <a:rPr sz="1350" spc="-45" dirty="0">
                <a:latin typeface="Arial MT"/>
                <a:cs typeface="Arial MT"/>
              </a:rPr>
              <a:t> </a:t>
            </a:r>
            <a:r>
              <a:rPr sz="1350" spc="70" dirty="0">
                <a:latin typeface="Arial MT"/>
                <a:cs typeface="Arial MT"/>
              </a:rPr>
              <a:t>SELECT</a:t>
            </a:r>
            <a:r>
              <a:rPr sz="1350" spc="-5" dirty="0">
                <a:latin typeface="Arial MT"/>
                <a:cs typeface="Arial MT"/>
              </a:rPr>
              <a:t> </a:t>
            </a:r>
            <a:r>
              <a:rPr sz="1350" spc="45" dirty="0">
                <a:latin typeface="Arial MT"/>
                <a:cs typeface="Arial MT"/>
              </a:rPr>
              <a:t>suivant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45" dirty="0">
                <a:latin typeface="Arial MT"/>
                <a:cs typeface="Arial MT"/>
              </a:rPr>
              <a:t>:</a:t>
            </a:r>
            <a:endParaRPr sz="1350">
              <a:latin typeface="Arial MT"/>
              <a:cs typeface="Arial MT"/>
            </a:endParaRPr>
          </a:p>
          <a:p>
            <a:pPr marL="576580">
              <a:lnSpc>
                <a:spcPts val="1500"/>
              </a:lnSpc>
              <a:tabLst>
                <a:tab pos="1729105" algn="l"/>
              </a:tabLst>
            </a:pPr>
            <a:r>
              <a:rPr sz="1350" spc="70" dirty="0">
                <a:latin typeface="Courier New"/>
                <a:cs typeface="Courier New"/>
              </a:rPr>
              <a:t>(SELECT	</a:t>
            </a:r>
            <a:r>
              <a:rPr sz="1350" spc="65" dirty="0">
                <a:latin typeface="Courier New"/>
                <a:cs typeface="Courier New"/>
              </a:rPr>
              <a:t>COUNT(*)</a:t>
            </a:r>
            <a:endParaRPr sz="1350">
              <a:latin typeface="Courier New"/>
              <a:cs typeface="Courier New"/>
            </a:endParaRPr>
          </a:p>
          <a:p>
            <a:pPr marL="1134110">
              <a:lnSpc>
                <a:spcPts val="1560"/>
              </a:lnSpc>
              <a:tabLst>
                <a:tab pos="2305685" algn="l"/>
              </a:tabLst>
            </a:pPr>
            <a:r>
              <a:rPr sz="1350" spc="70" dirty="0">
                <a:latin typeface="Courier New"/>
                <a:cs typeface="Courier New"/>
              </a:rPr>
              <a:t>FROM	</a:t>
            </a:r>
            <a:r>
              <a:rPr sz="1350" spc="65" dirty="0">
                <a:latin typeface="Courier New"/>
                <a:cs typeface="Courier New"/>
              </a:rPr>
              <a:t>Commande</a:t>
            </a:r>
            <a:endParaRPr sz="1350">
              <a:latin typeface="Courier New"/>
              <a:cs typeface="Courier New"/>
            </a:endParaRPr>
          </a:p>
          <a:p>
            <a:pPr marL="1134110">
              <a:lnSpc>
                <a:spcPts val="1595"/>
              </a:lnSpc>
              <a:tabLst>
                <a:tab pos="2305685" algn="l"/>
              </a:tabLst>
            </a:pPr>
            <a:r>
              <a:rPr sz="1350" spc="70" dirty="0">
                <a:latin typeface="Courier New"/>
                <a:cs typeface="Courier New"/>
              </a:rPr>
              <a:t>WHERE	noClient</a:t>
            </a:r>
            <a:r>
              <a:rPr sz="1350" spc="10" dirty="0">
                <a:latin typeface="Courier New"/>
                <a:cs typeface="Courier New"/>
              </a:rPr>
              <a:t> </a:t>
            </a:r>
            <a:r>
              <a:rPr sz="1350" spc="95" dirty="0">
                <a:latin typeface="Courier New"/>
                <a:cs typeface="Courier New"/>
              </a:rPr>
              <a:t>=</a:t>
            </a:r>
            <a:r>
              <a:rPr sz="1350" spc="10" dirty="0">
                <a:latin typeface="Courier New"/>
                <a:cs typeface="Courier New"/>
              </a:rPr>
              <a:t> </a:t>
            </a:r>
            <a:r>
              <a:rPr sz="1350" spc="65" dirty="0">
                <a:latin typeface="Courier New"/>
                <a:cs typeface="Courier New"/>
              </a:rPr>
              <a:t>Client.noClient)</a:t>
            </a:r>
            <a:endParaRPr sz="1350">
              <a:latin typeface="Courier New"/>
              <a:cs typeface="Courier New"/>
            </a:endParaRPr>
          </a:p>
          <a:p>
            <a:pPr marL="576580">
              <a:lnSpc>
                <a:spcPts val="1610"/>
              </a:lnSpc>
              <a:spcBef>
                <a:spcPts val="60"/>
              </a:spcBef>
            </a:pPr>
            <a:r>
              <a:rPr sz="1350" spc="50" dirty="0">
                <a:latin typeface="Arial MT"/>
                <a:cs typeface="Arial MT"/>
              </a:rPr>
              <a:t>SI</a:t>
            </a:r>
            <a:r>
              <a:rPr sz="1350" spc="-25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le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0" dirty="0">
                <a:latin typeface="Arial MT"/>
                <a:cs typeface="Arial MT"/>
              </a:rPr>
              <a:t>compte</a:t>
            </a:r>
            <a:r>
              <a:rPr sz="1350" spc="-20" dirty="0">
                <a:latin typeface="Arial MT"/>
                <a:cs typeface="Arial MT"/>
              </a:rPr>
              <a:t> </a:t>
            </a:r>
            <a:r>
              <a:rPr sz="1350" spc="50" dirty="0">
                <a:latin typeface="Arial MT"/>
                <a:cs typeface="Arial MT"/>
              </a:rPr>
              <a:t>retourné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90" dirty="0">
                <a:latin typeface="Arial MT"/>
                <a:cs typeface="Arial MT"/>
              </a:rPr>
              <a:t>&gt;</a:t>
            </a:r>
            <a:r>
              <a:rPr sz="1350" spc="-30" dirty="0">
                <a:latin typeface="Arial MT"/>
                <a:cs typeface="Arial MT"/>
              </a:rPr>
              <a:t> </a:t>
            </a:r>
            <a:r>
              <a:rPr sz="1350" spc="85" dirty="0">
                <a:latin typeface="Arial MT"/>
                <a:cs typeface="Arial MT"/>
              </a:rPr>
              <a:t>0</a:t>
            </a:r>
            <a:endParaRPr sz="1350">
              <a:latin typeface="Arial MT"/>
              <a:cs typeface="Arial MT"/>
            </a:endParaRPr>
          </a:p>
          <a:p>
            <a:pPr marL="1152525">
              <a:lnSpc>
                <a:spcPts val="1585"/>
              </a:lnSpc>
            </a:pPr>
            <a:r>
              <a:rPr sz="1350" spc="45" dirty="0">
                <a:latin typeface="Arial MT"/>
                <a:cs typeface="Arial MT"/>
              </a:rPr>
              <a:t>Placer</a:t>
            </a:r>
            <a:r>
              <a:rPr sz="1350" spc="-30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la</a:t>
            </a:r>
            <a:r>
              <a:rPr sz="1350" spc="-35" dirty="0">
                <a:latin typeface="Arial MT"/>
                <a:cs typeface="Arial MT"/>
              </a:rPr>
              <a:t> </a:t>
            </a:r>
            <a:r>
              <a:rPr sz="1350" spc="40" dirty="0">
                <a:latin typeface="Arial MT"/>
                <a:cs typeface="Arial MT"/>
              </a:rPr>
              <a:t>ligne</a:t>
            </a:r>
            <a:r>
              <a:rPr sz="1350" dirty="0">
                <a:latin typeface="Arial MT"/>
                <a:cs typeface="Arial MT"/>
              </a:rPr>
              <a:t> </a:t>
            </a:r>
            <a:r>
              <a:rPr sz="1350" spc="75" dirty="0">
                <a:latin typeface="Arial MT"/>
                <a:cs typeface="Arial MT"/>
              </a:rPr>
              <a:t>de</a:t>
            </a:r>
            <a:r>
              <a:rPr sz="1350" dirty="0">
                <a:latin typeface="Arial MT"/>
                <a:cs typeface="Arial MT"/>
              </a:rPr>
              <a:t> </a:t>
            </a:r>
            <a:r>
              <a:rPr sz="1350" i="1" spc="35" dirty="0">
                <a:latin typeface="Arial"/>
                <a:cs typeface="Arial"/>
              </a:rPr>
              <a:t>Client</a:t>
            </a:r>
            <a:r>
              <a:rPr sz="1350" i="1" spc="-10" dirty="0">
                <a:latin typeface="Arial"/>
                <a:cs typeface="Arial"/>
              </a:rPr>
              <a:t> </a:t>
            </a:r>
            <a:r>
              <a:rPr sz="1350" spc="60" dirty="0">
                <a:latin typeface="Arial MT"/>
                <a:cs typeface="Arial MT"/>
              </a:rPr>
              <a:t>dans</a:t>
            </a:r>
            <a:r>
              <a:rPr sz="1350" spc="-40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la</a:t>
            </a:r>
            <a:r>
              <a:rPr sz="1350" spc="-5" dirty="0">
                <a:latin typeface="Arial MT"/>
                <a:cs typeface="Arial MT"/>
              </a:rPr>
              <a:t> </a:t>
            </a:r>
            <a:r>
              <a:rPr sz="1350" spc="40" dirty="0">
                <a:latin typeface="Arial MT"/>
                <a:cs typeface="Arial MT"/>
              </a:rPr>
              <a:t>table</a:t>
            </a:r>
            <a:r>
              <a:rPr sz="1350" spc="-5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du</a:t>
            </a:r>
            <a:r>
              <a:rPr sz="1350" dirty="0">
                <a:latin typeface="Arial MT"/>
                <a:cs typeface="Arial MT"/>
              </a:rPr>
              <a:t> </a:t>
            </a:r>
            <a:r>
              <a:rPr sz="1350" spc="35" dirty="0">
                <a:latin typeface="Arial MT"/>
                <a:cs typeface="Arial MT"/>
              </a:rPr>
              <a:t>résultat</a:t>
            </a:r>
            <a:r>
              <a:rPr sz="1350" spc="-35" dirty="0">
                <a:latin typeface="Arial MT"/>
                <a:cs typeface="Arial MT"/>
              </a:rPr>
              <a:t> </a:t>
            </a:r>
            <a:r>
              <a:rPr sz="1350" spc="85" dirty="0">
                <a:latin typeface="Arial MT"/>
                <a:cs typeface="Arial MT"/>
              </a:rPr>
              <a:t>à</a:t>
            </a:r>
            <a:r>
              <a:rPr sz="1350" dirty="0">
                <a:latin typeface="Arial MT"/>
                <a:cs typeface="Arial MT"/>
              </a:rPr>
              <a:t> </a:t>
            </a:r>
            <a:r>
              <a:rPr sz="1350" spc="40" dirty="0">
                <a:latin typeface="Arial MT"/>
                <a:cs typeface="Arial MT"/>
              </a:rPr>
              <a:t>retourner</a:t>
            </a:r>
            <a:endParaRPr sz="1350">
              <a:latin typeface="Arial MT"/>
              <a:cs typeface="Arial MT"/>
            </a:endParaRPr>
          </a:p>
          <a:p>
            <a:pPr marR="5802630" indent="576580">
              <a:lnSpc>
                <a:spcPts val="1600"/>
              </a:lnSpc>
              <a:spcBef>
                <a:spcPts val="25"/>
              </a:spcBef>
            </a:pPr>
            <a:r>
              <a:rPr sz="1350" spc="80" dirty="0">
                <a:latin typeface="Arial MT"/>
                <a:cs typeface="Arial MT"/>
              </a:rPr>
              <a:t>F</a:t>
            </a:r>
            <a:r>
              <a:rPr sz="1350" spc="15" dirty="0">
                <a:latin typeface="Arial MT"/>
                <a:cs typeface="Arial MT"/>
              </a:rPr>
              <a:t>I</a:t>
            </a:r>
            <a:r>
              <a:rPr sz="1350" spc="114" dirty="0">
                <a:latin typeface="Arial MT"/>
                <a:cs typeface="Arial MT"/>
              </a:rPr>
              <a:t>N</a:t>
            </a:r>
            <a:r>
              <a:rPr sz="1350" spc="-15" dirty="0">
                <a:latin typeface="Arial MT"/>
                <a:cs typeface="Arial MT"/>
              </a:rPr>
              <a:t> </a:t>
            </a:r>
            <a:r>
              <a:rPr sz="1350" spc="60" dirty="0">
                <a:latin typeface="Arial MT"/>
                <a:cs typeface="Arial MT"/>
              </a:rPr>
              <a:t>S</a:t>
            </a:r>
            <a:r>
              <a:rPr sz="1350" spc="45" dirty="0">
                <a:latin typeface="Arial MT"/>
                <a:cs typeface="Arial MT"/>
              </a:rPr>
              <a:t>I  </a:t>
            </a:r>
            <a:r>
              <a:rPr sz="1350" spc="70" dirty="0">
                <a:latin typeface="Arial MT"/>
                <a:cs typeface="Arial MT"/>
              </a:rPr>
              <a:t>FIN</a:t>
            </a:r>
            <a:r>
              <a:rPr sz="1350" spc="-30" dirty="0">
                <a:latin typeface="Arial MT"/>
                <a:cs typeface="Arial MT"/>
              </a:rPr>
              <a:t> </a:t>
            </a:r>
            <a:r>
              <a:rPr sz="1350" spc="85" dirty="0">
                <a:latin typeface="Arial MT"/>
                <a:cs typeface="Arial MT"/>
              </a:rPr>
              <a:t>POUR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46550" y="3569334"/>
            <a:ext cx="2289175" cy="783590"/>
          </a:xfrm>
          <a:custGeom>
            <a:avLst/>
            <a:gdLst/>
            <a:ahLst/>
            <a:cxnLst/>
            <a:rect l="l" t="t" r="r" b="b"/>
            <a:pathLst>
              <a:path w="2289175" h="783589">
                <a:moveTo>
                  <a:pt x="75271" y="27122"/>
                </a:moveTo>
                <a:lnTo>
                  <a:pt x="69254" y="45140"/>
                </a:lnTo>
                <a:lnTo>
                  <a:pt x="2282952" y="783082"/>
                </a:lnTo>
                <a:lnTo>
                  <a:pt x="2289048" y="765047"/>
                </a:lnTo>
                <a:lnTo>
                  <a:pt x="75271" y="27122"/>
                </a:lnTo>
                <a:close/>
              </a:path>
              <a:path w="2289175" h="783589">
                <a:moveTo>
                  <a:pt x="84327" y="0"/>
                </a:moveTo>
                <a:lnTo>
                  <a:pt x="0" y="12064"/>
                </a:lnTo>
                <a:lnTo>
                  <a:pt x="60198" y="72262"/>
                </a:lnTo>
                <a:lnTo>
                  <a:pt x="69254" y="45140"/>
                </a:lnTo>
                <a:lnTo>
                  <a:pt x="57276" y="41147"/>
                </a:lnTo>
                <a:lnTo>
                  <a:pt x="63246" y="23113"/>
                </a:lnTo>
                <a:lnTo>
                  <a:pt x="76609" y="23113"/>
                </a:lnTo>
                <a:lnTo>
                  <a:pt x="84327" y="0"/>
                </a:lnTo>
                <a:close/>
              </a:path>
              <a:path w="2289175" h="783589">
                <a:moveTo>
                  <a:pt x="63246" y="23113"/>
                </a:moveTo>
                <a:lnTo>
                  <a:pt x="57276" y="41147"/>
                </a:lnTo>
                <a:lnTo>
                  <a:pt x="69254" y="45140"/>
                </a:lnTo>
                <a:lnTo>
                  <a:pt x="75271" y="27122"/>
                </a:lnTo>
                <a:lnTo>
                  <a:pt x="63246" y="23113"/>
                </a:lnTo>
                <a:close/>
              </a:path>
              <a:path w="2289175" h="783589">
                <a:moveTo>
                  <a:pt x="76609" y="23113"/>
                </a:moveTo>
                <a:lnTo>
                  <a:pt x="63246" y="23113"/>
                </a:lnTo>
                <a:lnTo>
                  <a:pt x="75271" y="27122"/>
                </a:lnTo>
                <a:lnTo>
                  <a:pt x="76609" y="231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21578" y="3301110"/>
            <a:ext cx="19411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Référence à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une 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colonne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non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locale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90800" y="381000"/>
            <a:ext cx="32575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5" dirty="0"/>
              <a:t>Con</a:t>
            </a:r>
            <a:r>
              <a:rPr sz="4300" spc="-140" dirty="0"/>
              <a:t>d</a:t>
            </a:r>
            <a:r>
              <a:rPr sz="4300" spc="50" dirty="0"/>
              <a:t>it</a:t>
            </a:r>
            <a:r>
              <a:rPr sz="4300" spc="30" dirty="0"/>
              <a:t>i</a:t>
            </a:r>
            <a:r>
              <a:rPr sz="4300" spc="-135" dirty="0"/>
              <a:t>on</a:t>
            </a:r>
            <a:r>
              <a:rPr sz="4300" spc="-345" dirty="0"/>
              <a:t> </a:t>
            </a:r>
            <a:r>
              <a:rPr sz="4300" spc="-190" dirty="0"/>
              <a:t>ALL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7033259" cy="19627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 </a:t>
            </a:r>
            <a:r>
              <a:rPr sz="2800" spc="-195" dirty="0">
                <a:latin typeface="Microsoft Sans Serif"/>
                <a:cs typeface="Microsoft Sans Serif"/>
              </a:rPr>
              <a:t>les </a:t>
            </a:r>
            <a:r>
              <a:rPr sz="2800" spc="-170" dirty="0">
                <a:latin typeface="Microsoft Sans Serif"/>
                <a:cs typeface="Microsoft Sans Serif"/>
              </a:rPr>
              <a:t>employés </a:t>
            </a:r>
            <a:r>
              <a:rPr sz="2800" spc="-114" dirty="0">
                <a:latin typeface="Microsoft Sans Serif"/>
                <a:cs typeface="Microsoft Sans Serif"/>
              </a:rPr>
              <a:t>qui </a:t>
            </a:r>
            <a:r>
              <a:rPr sz="2800" spc="-75" dirty="0">
                <a:latin typeface="Microsoft Sans Serif"/>
                <a:cs typeface="Microsoft Sans Serif"/>
              </a:rPr>
              <a:t>touchent </a:t>
            </a:r>
            <a:r>
              <a:rPr sz="2800" spc="-160" dirty="0">
                <a:latin typeface="Microsoft Sans Serif"/>
                <a:cs typeface="Microsoft Sans Serif"/>
              </a:rPr>
              <a:t>un </a:t>
            </a:r>
            <a:r>
              <a:rPr sz="2800" spc="-175" dirty="0">
                <a:latin typeface="Microsoft Sans Serif"/>
                <a:cs typeface="Microsoft Sans Serif"/>
              </a:rPr>
              <a:t>salaire 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supérieur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-36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n'importe </a:t>
            </a:r>
            <a:r>
              <a:rPr sz="2800" spc="-140" dirty="0">
                <a:latin typeface="Microsoft Sans Serif"/>
                <a:cs typeface="Microsoft Sans Serif"/>
              </a:rPr>
              <a:t>quel </a:t>
            </a:r>
            <a:r>
              <a:rPr sz="2800" spc="-100" dirty="0">
                <a:latin typeface="Microsoft Sans Serif"/>
                <a:cs typeface="Microsoft Sans Serif"/>
              </a:rPr>
              <a:t>autre </a:t>
            </a:r>
            <a:r>
              <a:rPr sz="2800" spc="-150" dirty="0">
                <a:latin typeface="Microsoft Sans Serif"/>
                <a:cs typeface="Microsoft Sans Serif"/>
              </a:rPr>
              <a:t>employé </a:t>
            </a:r>
            <a:r>
              <a:rPr sz="2800" spc="-100" dirty="0">
                <a:latin typeface="Microsoft Sans Serif"/>
                <a:cs typeface="Microsoft Sans Serif"/>
              </a:rPr>
              <a:t>(le </a:t>
            </a:r>
            <a:r>
              <a:rPr sz="2800" spc="-95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plus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élevé)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16012" y="4005218"/>
          <a:ext cx="7113270" cy="1246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498">
                <a:tc gridSpan="3">
                  <a:txBody>
                    <a:bodyPr/>
                    <a:lstStyle/>
                    <a:p>
                      <a:pPr marL="668655">
                        <a:lnSpc>
                          <a:spcPts val="1764"/>
                        </a:lnSpc>
                        <a:tabLst>
                          <a:tab pos="2006600" algn="l"/>
                        </a:tabLst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700" spc="30" dirty="0">
                          <a:latin typeface="Courier New"/>
                          <a:cs typeface="Courier New"/>
                        </a:rPr>
                        <a:t>*</a:t>
                      </a:r>
                      <a:endParaRPr sz="1700">
                        <a:latin typeface="Courier New"/>
                        <a:cs typeface="Courier New"/>
                      </a:endParaRPr>
                    </a:p>
                    <a:p>
                      <a:pPr marL="668655">
                        <a:lnSpc>
                          <a:spcPts val="2010"/>
                        </a:lnSpc>
                        <a:tabLst>
                          <a:tab pos="2006600" algn="l"/>
                        </a:tabLst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700" spc="-10" dirty="0">
                          <a:latin typeface="Courier New"/>
                          <a:cs typeface="Courier New"/>
                        </a:rPr>
                        <a:t>Employé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85">
                <a:tc>
                  <a:txBody>
                    <a:bodyPr/>
                    <a:lstStyle/>
                    <a:p>
                      <a:pPr marL="668655">
                        <a:lnSpc>
                          <a:spcPts val="1795"/>
                        </a:lnSpc>
                        <a:tabLst>
                          <a:tab pos="2006600" algn="l"/>
                        </a:tabLst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WHERE	Salaire</a:t>
                      </a:r>
                      <a:r>
                        <a:rPr sz="17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00" spc="-10" dirty="0">
                          <a:latin typeface="Courier New"/>
                          <a:cs typeface="Courier New"/>
                        </a:rPr>
                        <a:t>&gt;=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95"/>
                        </a:lnSpc>
                      </a:pPr>
                      <a:r>
                        <a:rPr sz="1700" spc="-40" dirty="0">
                          <a:latin typeface="Courier New"/>
                          <a:cs typeface="Courier New"/>
                        </a:rPr>
                        <a:t>ALL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795"/>
                        </a:lnSpc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(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498">
                <a:tc gridSpan="3">
                  <a:txBody>
                    <a:bodyPr/>
                    <a:lstStyle/>
                    <a:p>
                      <a:pPr marL="3343910">
                        <a:lnSpc>
                          <a:spcPts val="1764"/>
                        </a:lnSpc>
                        <a:tabLst>
                          <a:tab pos="4681855" algn="l"/>
                        </a:tabLst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700" spc="-10" dirty="0">
                          <a:latin typeface="Courier New"/>
                          <a:cs typeface="Courier New"/>
                        </a:rPr>
                        <a:t>Salaire</a:t>
                      </a:r>
                      <a:endParaRPr sz="1700">
                        <a:latin typeface="Courier New"/>
                        <a:cs typeface="Courier New"/>
                      </a:endParaRPr>
                    </a:p>
                    <a:p>
                      <a:pPr marL="3343910">
                        <a:lnSpc>
                          <a:spcPts val="2010"/>
                        </a:lnSpc>
                        <a:tabLst>
                          <a:tab pos="4681855" algn="l"/>
                        </a:tabLst>
                      </a:pPr>
                      <a:r>
                        <a:rPr sz="1700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700" spc="-10" dirty="0">
                          <a:latin typeface="Courier New"/>
                          <a:cs typeface="Courier New"/>
                        </a:rPr>
                        <a:t>Employé)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743200" y="381000"/>
            <a:ext cx="32575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5" dirty="0"/>
              <a:t>Con</a:t>
            </a:r>
            <a:r>
              <a:rPr sz="4300" spc="-140" dirty="0"/>
              <a:t>d</a:t>
            </a:r>
            <a:r>
              <a:rPr sz="4300" spc="50" dirty="0"/>
              <a:t>it</a:t>
            </a:r>
            <a:r>
              <a:rPr sz="4300" spc="30" dirty="0"/>
              <a:t>i</a:t>
            </a:r>
            <a:r>
              <a:rPr sz="4300" spc="-135" dirty="0"/>
              <a:t>on</a:t>
            </a:r>
            <a:r>
              <a:rPr sz="4300" spc="-345" dirty="0"/>
              <a:t> </a:t>
            </a:r>
            <a:r>
              <a:rPr sz="4300" spc="-190" dirty="0"/>
              <a:t>ALL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920230" cy="19627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q</a:t>
            </a:r>
            <a:r>
              <a:rPr sz="2800" spc="-155" dirty="0">
                <a:latin typeface="Microsoft Sans Serif"/>
                <a:cs typeface="Microsoft Sans Serif"/>
              </a:rPr>
              <a:t>u</a:t>
            </a:r>
            <a:r>
              <a:rPr sz="2800" spc="-25" dirty="0">
                <a:latin typeface="Microsoft Sans Serif"/>
                <a:cs typeface="Microsoft Sans Serif"/>
              </a:rPr>
              <a:t>i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ont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é</a:t>
            </a:r>
            <a:r>
              <a:rPr sz="2800" spc="-20" dirty="0">
                <a:latin typeface="Microsoft Sans Serif"/>
                <a:cs typeface="Microsoft Sans Serif"/>
              </a:rPr>
              <a:t>t</a:t>
            </a:r>
            <a:r>
              <a:rPr sz="2800" spc="-220" dirty="0">
                <a:latin typeface="Microsoft Sans Serif"/>
                <a:cs typeface="Microsoft Sans Serif"/>
              </a:rPr>
              <a:t>é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265" dirty="0">
                <a:latin typeface="Microsoft Sans Serif"/>
                <a:cs typeface="Microsoft Sans Serif"/>
              </a:rPr>
              <a:t>passé</a:t>
            </a:r>
            <a:r>
              <a:rPr sz="2800" spc="-275" dirty="0">
                <a:latin typeface="Microsoft Sans Serif"/>
                <a:cs typeface="Microsoft Sans Serif"/>
              </a:rPr>
              <a:t>e</a:t>
            </a:r>
            <a:r>
              <a:rPr sz="2800" spc="-225" dirty="0">
                <a:latin typeface="Microsoft Sans Serif"/>
                <a:cs typeface="Microsoft Sans Serif"/>
              </a:rPr>
              <a:t>s  </a:t>
            </a:r>
            <a:r>
              <a:rPr sz="2800" spc="-190" dirty="0">
                <a:latin typeface="Microsoft Sans Serif"/>
                <a:cs typeface="Microsoft Sans Serif"/>
              </a:rPr>
              <a:t>après </a:t>
            </a:r>
            <a:r>
              <a:rPr sz="2800" spc="-200" dirty="0">
                <a:latin typeface="Microsoft Sans Serif"/>
                <a:cs typeface="Microsoft Sans Serif"/>
              </a:rPr>
              <a:t>la </a:t>
            </a:r>
            <a:r>
              <a:rPr sz="2800" spc="-90" dirty="0">
                <a:latin typeface="Microsoft Sans Serif"/>
                <a:cs typeface="Microsoft Sans Serif"/>
              </a:rPr>
              <a:t>dernière </a:t>
            </a:r>
            <a:r>
              <a:rPr sz="2800" i="1" spc="-270" dirty="0">
                <a:latin typeface="Trebuchet MS"/>
                <a:cs typeface="Trebuchet MS"/>
              </a:rPr>
              <a:t>Livraison </a:t>
            </a:r>
            <a:r>
              <a:rPr sz="2800" spc="-105" dirty="0">
                <a:latin typeface="Microsoft Sans Serif"/>
                <a:cs typeface="Microsoft Sans Serif"/>
              </a:rPr>
              <a:t>(c'est-à-dire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-36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une </a:t>
            </a:r>
            <a:r>
              <a:rPr sz="2800" spc="-17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date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ultérieure)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619250" y="4076713"/>
          <a:ext cx="6018529" cy="129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643">
                <a:tc gridSpan="3">
                  <a:txBody>
                    <a:bodyPr/>
                    <a:lstStyle/>
                    <a:p>
                      <a:pPr marR="600710" algn="ctr">
                        <a:lnSpc>
                          <a:spcPts val="2345"/>
                        </a:lnSpc>
                      </a:pPr>
                      <a:r>
                        <a:rPr sz="2250" spc="-30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2250" spc="-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25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225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-25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250" spc="-10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Commande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10">
                <a:tc>
                  <a:txBody>
                    <a:bodyPr/>
                    <a:lstStyle/>
                    <a:p>
                      <a:pPr marL="865505">
                        <a:lnSpc>
                          <a:spcPts val="2305"/>
                        </a:lnSpc>
                        <a:tabLst>
                          <a:tab pos="2597785" algn="l"/>
                        </a:tabLst>
                      </a:pPr>
                      <a:r>
                        <a:rPr sz="2250" spc="-2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dateCommande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05"/>
                        </a:lnSpc>
                      </a:pPr>
                      <a:r>
                        <a:rPr sz="2250" spc="25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2250" spc="-1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ALL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07">
                <a:tc gridSpan="3">
                  <a:txBody>
                    <a:bodyPr/>
                    <a:lstStyle/>
                    <a:p>
                      <a:pPr marR="797560" algn="r">
                        <a:lnSpc>
                          <a:spcPts val="2285"/>
                        </a:lnSpc>
                      </a:pPr>
                      <a:r>
                        <a:rPr sz="2250" spc="-30" dirty="0">
                          <a:latin typeface="Courier New"/>
                          <a:cs typeface="Courier New"/>
                        </a:rPr>
                        <a:t>(SELECT</a:t>
                      </a:r>
                      <a:r>
                        <a:rPr sz="2250" spc="-1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dateLivraison</a:t>
                      </a:r>
                      <a:endParaRPr sz="2250">
                        <a:latin typeface="Courier New"/>
                        <a:cs typeface="Courier New"/>
                      </a:endParaRPr>
                    </a:p>
                    <a:p>
                      <a:pPr marR="875665" algn="r">
                        <a:lnSpc>
                          <a:spcPts val="2635"/>
                        </a:lnSpc>
                        <a:tabLst>
                          <a:tab pos="1593850" algn="l"/>
                        </a:tabLst>
                      </a:pPr>
                      <a:r>
                        <a:rPr sz="225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250" spc="-40" dirty="0">
                          <a:latin typeface="Courier New"/>
                          <a:cs typeface="Courier New"/>
                        </a:rPr>
                        <a:t>Livraison)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381000"/>
            <a:ext cx="53816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5" dirty="0"/>
              <a:t>Con</a:t>
            </a:r>
            <a:r>
              <a:rPr sz="4300" spc="-140" dirty="0"/>
              <a:t>d</a:t>
            </a:r>
            <a:r>
              <a:rPr sz="4300" spc="50" dirty="0"/>
              <a:t>it</a:t>
            </a:r>
            <a:r>
              <a:rPr sz="4300" spc="30" dirty="0"/>
              <a:t>i</a:t>
            </a:r>
            <a:r>
              <a:rPr sz="4300" spc="-135" dirty="0"/>
              <a:t>on</a:t>
            </a:r>
            <a:r>
              <a:rPr sz="4300" spc="-345" dirty="0"/>
              <a:t> </a:t>
            </a:r>
            <a:r>
              <a:rPr sz="4300" spc="-10" dirty="0"/>
              <a:t>ANY</a:t>
            </a:r>
            <a:r>
              <a:rPr sz="4300" spc="50" dirty="0"/>
              <a:t> </a:t>
            </a:r>
            <a:r>
              <a:rPr sz="4300" spc="-229" dirty="0"/>
              <a:t>(SO</a:t>
            </a:r>
            <a:r>
              <a:rPr sz="4300" spc="-310" dirty="0"/>
              <a:t>M</a:t>
            </a:r>
            <a:r>
              <a:rPr sz="4300" spc="-385" dirty="0"/>
              <a:t>E)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7070725" cy="19627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 algn="just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 </a:t>
            </a:r>
            <a:r>
              <a:rPr sz="2800" spc="-195" dirty="0">
                <a:latin typeface="Microsoft Sans Serif"/>
                <a:cs typeface="Microsoft Sans Serif"/>
              </a:rPr>
              <a:t>les </a:t>
            </a:r>
            <a:r>
              <a:rPr sz="2800" spc="-170" dirty="0">
                <a:latin typeface="Microsoft Sans Serif"/>
                <a:cs typeface="Microsoft Sans Serif"/>
              </a:rPr>
              <a:t>employés </a:t>
            </a:r>
            <a:r>
              <a:rPr sz="2800" spc="-114" dirty="0">
                <a:latin typeface="Microsoft Sans Serif"/>
                <a:cs typeface="Microsoft Sans Serif"/>
              </a:rPr>
              <a:t>qui </a:t>
            </a:r>
            <a:r>
              <a:rPr sz="2800" spc="-75" dirty="0">
                <a:latin typeface="Microsoft Sans Serif"/>
                <a:cs typeface="Microsoft Sans Serif"/>
              </a:rPr>
              <a:t>touchent </a:t>
            </a:r>
            <a:r>
              <a:rPr sz="2800" spc="-160" dirty="0">
                <a:latin typeface="Microsoft Sans Serif"/>
                <a:cs typeface="Microsoft Sans Serif"/>
              </a:rPr>
              <a:t>un </a:t>
            </a:r>
            <a:r>
              <a:rPr sz="2800" spc="-175" dirty="0">
                <a:latin typeface="Microsoft Sans Serif"/>
                <a:cs typeface="Microsoft Sans Serif"/>
              </a:rPr>
              <a:t>salaire 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345" dirty="0">
                <a:latin typeface="Verdana"/>
                <a:cs typeface="Verdana"/>
              </a:rPr>
              <a:t>s</a:t>
            </a:r>
            <a:r>
              <a:rPr sz="2800" spc="-415" dirty="0">
                <a:latin typeface="Verdana"/>
                <a:cs typeface="Verdana"/>
              </a:rPr>
              <a:t>u</a:t>
            </a:r>
            <a:r>
              <a:rPr sz="2800" spc="-350" dirty="0">
                <a:latin typeface="Verdana"/>
                <a:cs typeface="Verdana"/>
              </a:rPr>
              <a:t>p</a:t>
            </a:r>
            <a:r>
              <a:rPr sz="2800" spc="-325" dirty="0">
                <a:latin typeface="Verdana"/>
                <a:cs typeface="Verdana"/>
              </a:rPr>
              <a:t>é</a:t>
            </a:r>
            <a:r>
              <a:rPr sz="2800" spc="-210" dirty="0">
                <a:latin typeface="Verdana"/>
                <a:cs typeface="Verdana"/>
              </a:rPr>
              <a:t>rieur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490" dirty="0">
                <a:latin typeface="Verdana"/>
                <a:cs typeface="Verdana"/>
              </a:rPr>
              <a:t>à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500" dirty="0">
                <a:latin typeface="Verdana"/>
                <a:cs typeface="Verdana"/>
              </a:rPr>
              <a:t>a</a:t>
            </a:r>
            <a:r>
              <a:rPr sz="2800" spc="-375" dirty="0">
                <a:latin typeface="Verdana"/>
                <a:cs typeface="Verdana"/>
              </a:rPr>
              <a:t>u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50" dirty="0">
                <a:latin typeface="Verdana"/>
                <a:cs typeface="Verdana"/>
              </a:rPr>
              <a:t>m</a:t>
            </a:r>
            <a:r>
              <a:rPr sz="2800" spc="-275" dirty="0">
                <a:latin typeface="Verdana"/>
                <a:cs typeface="Verdana"/>
              </a:rPr>
              <a:t>o</a:t>
            </a:r>
            <a:r>
              <a:rPr sz="2800" spc="-295" dirty="0">
                <a:latin typeface="Verdana"/>
                <a:cs typeface="Verdana"/>
              </a:rPr>
              <a:t>in</a:t>
            </a:r>
            <a:r>
              <a:rPr sz="2800" spc="-335" dirty="0">
                <a:latin typeface="Verdana"/>
                <a:cs typeface="Verdana"/>
              </a:rPr>
              <a:t>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370" dirty="0">
                <a:latin typeface="Verdana"/>
                <a:cs typeface="Verdana"/>
              </a:rPr>
              <a:t>u</a:t>
            </a:r>
            <a:r>
              <a:rPr sz="2800" spc="-375" dirty="0">
                <a:latin typeface="Verdana"/>
                <a:cs typeface="Verdana"/>
              </a:rPr>
              <a:t>n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55" dirty="0">
                <a:latin typeface="Verdana"/>
                <a:cs typeface="Verdana"/>
              </a:rPr>
              <a:t>sal</a:t>
            </a:r>
            <a:r>
              <a:rPr sz="2800" spc="-475" dirty="0">
                <a:latin typeface="Verdana"/>
                <a:cs typeface="Verdana"/>
              </a:rPr>
              <a:t>a</a:t>
            </a:r>
            <a:r>
              <a:rPr sz="2800" spc="-105" dirty="0">
                <a:latin typeface="Verdana"/>
                <a:cs typeface="Verdana"/>
              </a:rPr>
              <a:t>i</a:t>
            </a:r>
            <a:r>
              <a:rPr sz="2800" spc="-215" dirty="0">
                <a:latin typeface="Verdana"/>
                <a:cs typeface="Verdana"/>
              </a:rPr>
              <a:t>r</a:t>
            </a:r>
            <a:r>
              <a:rPr sz="2800" spc="-330" dirty="0">
                <a:latin typeface="Verdana"/>
                <a:cs typeface="Verdana"/>
              </a:rPr>
              <a:t>e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434" dirty="0">
                <a:latin typeface="Verdana"/>
                <a:cs typeface="Verdana"/>
              </a:rPr>
              <a:t>d‟un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345" dirty="0">
                <a:latin typeface="Verdana"/>
                <a:cs typeface="Verdana"/>
              </a:rPr>
              <a:t>e</a:t>
            </a:r>
            <a:r>
              <a:rPr sz="2800" spc="-555" dirty="0">
                <a:latin typeface="Verdana"/>
                <a:cs typeface="Verdana"/>
              </a:rPr>
              <a:t>m</a:t>
            </a:r>
            <a:r>
              <a:rPr sz="2800" spc="-200" dirty="0">
                <a:latin typeface="Verdana"/>
                <a:cs typeface="Verdana"/>
              </a:rPr>
              <a:t>pl</a:t>
            </a:r>
            <a:r>
              <a:rPr sz="2800" spc="-325" dirty="0">
                <a:latin typeface="Verdana"/>
                <a:cs typeface="Verdana"/>
              </a:rPr>
              <a:t>o</a:t>
            </a:r>
            <a:r>
              <a:rPr sz="2800" spc="-305" dirty="0">
                <a:latin typeface="Verdana"/>
                <a:cs typeface="Verdana"/>
              </a:rPr>
              <a:t>yé  </a:t>
            </a:r>
            <a:r>
              <a:rPr sz="2800" spc="-40" dirty="0">
                <a:latin typeface="Microsoft Sans Serif"/>
                <a:cs typeface="Microsoft Sans Serif"/>
              </a:rPr>
              <a:t>dont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nom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commence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par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c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16012" y="4002156"/>
          <a:ext cx="7089140" cy="1508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3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121">
                <a:tc gridSpan="3">
                  <a:txBody>
                    <a:bodyPr/>
                    <a:lstStyle/>
                    <a:p>
                      <a:pPr marL="667385">
                        <a:lnSpc>
                          <a:spcPts val="1760"/>
                        </a:lnSpc>
                        <a:tabLst>
                          <a:tab pos="2002155" algn="l"/>
                        </a:tabLst>
                      </a:pPr>
                      <a:r>
                        <a:rPr sz="1750" spc="-3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750" spc="5" dirty="0">
                          <a:latin typeface="Courier New"/>
                          <a:cs typeface="Courier New"/>
                        </a:rPr>
                        <a:t>*</a:t>
                      </a:r>
                      <a:endParaRPr sz="1750">
                        <a:latin typeface="Courier New"/>
                        <a:cs typeface="Courier New"/>
                      </a:endParaRPr>
                    </a:p>
                    <a:p>
                      <a:pPr marL="667385">
                        <a:lnSpc>
                          <a:spcPts val="2045"/>
                        </a:lnSpc>
                        <a:tabLst>
                          <a:tab pos="2002155" algn="l"/>
                        </a:tabLst>
                      </a:pPr>
                      <a:r>
                        <a:rPr sz="175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750" spc="-35" dirty="0">
                          <a:latin typeface="Courier New"/>
                          <a:cs typeface="Courier New"/>
                        </a:rPr>
                        <a:t>Employé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93">
                <a:tc>
                  <a:txBody>
                    <a:bodyPr/>
                    <a:lstStyle/>
                    <a:p>
                      <a:pPr marL="667385">
                        <a:lnSpc>
                          <a:spcPts val="1820"/>
                        </a:lnSpc>
                        <a:tabLst>
                          <a:tab pos="2002155" algn="l"/>
                        </a:tabLst>
                      </a:pPr>
                      <a:r>
                        <a:rPr sz="1750" spc="-30" dirty="0">
                          <a:latin typeface="Courier New"/>
                          <a:cs typeface="Courier New"/>
                        </a:rPr>
                        <a:t>WHERE	Salaire</a:t>
                      </a:r>
                      <a:r>
                        <a:rPr sz="1750" spc="-1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5" dirty="0">
                          <a:latin typeface="Courier New"/>
                          <a:cs typeface="Courier New"/>
                        </a:rPr>
                        <a:t>&gt;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20"/>
                        </a:lnSpc>
                      </a:pPr>
                      <a:r>
                        <a:rPr sz="1750" spc="-40" dirty="0">
                          <a:latin typeface="Courier New"/>
                          <a:cs typeface="Courier New"/>
                        </a:rPr>
                        <a:t>ANY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820"/>
                        </a:lnSpc>
                      </a:pPr>
                      <a:r>
                        <a:rPr sz="1750" dirty="0">
                          <a:latin typeface="Courier New"/>
                          <a:cs typeface="Courier New"/>
                        </a:rPr>
                        <a:t>(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04">
                <a:tc gridSpan="3">
                  <a:txBody>
                    <a:bodyPr/>
                    <a:lstStyle/>
                    <a:p>
                      <a:pPr marL="3337560">
                        <a:lnSpc>
                          <a:spcPts val="1760"/>
                        </a:lnSpc>
                        <a:tabLst>
                          <a:tab pos="4672965" algn="l"/>
                        </a:tabLst>
                      </a:pPr>
                      <a:r>
                        <a:rPr sz="1750" spc="-3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750" spc="-35" dirty="0">
                          <a:latin typeface="Courier New"/>
                          <a:cs typeface="Courier New"/>
                        </a:rPr>
                        <a:t>Salaire</a:t>
                      </a:r>
                      <a:endParaRPr sz="1750">
                        <a:latin typeface="Courier New"/>
                        <a:cs typeface="Courier New"/>
                      </a:endParaRPr>
                    </a:p>
                    <a:p>
                      <a:pPr marL="3337560">
                        <a:lnSpc>
                          <a:spcPts val="1975"/>
                        </a:lnSpc>
                        <a:tabLst>
                          <a:tab pos="4672965" algn="l"/>
                        </a:tabLst>
                      </a:pPr>
                      <a:r>
                        <a:rPr sz="175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750" spc="-35" dirty="0">
                          <a:latin typeface="Courier New"/>
                          <a:cs typeface="Courier New"/>
                        </a:rPr>
                        <a:t>Employé</a:t>
                      </a:r>
                      <a:endParaRPr sz="1750">
                        <a:latin typeface="Courier New"/>
                        <a:cs typeface="Courier New"/>
                      </a:endParaRPr>
                    </a:p>
                    <a:p>
                      <a:pPr marL="3337560">
                        <a:lnSpc>
                          <a:spcPts val="2030"/>
                        </a:lnSpc>
                      </a:pPr>
                      <a:r>
                        <a:rPr sz="1750" spc="-30" dirty="0">
                          <a:latin typeface="Courier New"/>
                          <a:cs typeface="Courier New"/>
                        </a:rPr>
                        <a:t>WHERE</a:t>
                      </a:r>
                      <a:r>
                        <a:rPr sz="175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35" dirty="0">
                          <a:latin typeface="Courier New"/>
                          <a:cs typeface="Courier New"/>
                        </a:rPr>
                        <a:t>Nom_employe</a:t>
                      </a:r>
                      <a:r>
                        <a:rPr sz="175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25" dirty="0">
                          <a:latin typeface="Courier New"/>
                          <a:cs typeface="Courier New"/>
                        </a:rPr>
                        <a:t>like</a:t>
                      </a:r>
                      <a:r>
                        <a:rPr sz="175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50" spc="-25" dirty="0">
                          <a:latin typeface="Courier New"/>
                          <a:cs typeface="Courier New"/>
                        </a:rPr>
                        <a:t>"c*")</a:t>
                      </a:r>
                      <a:endParaRPr sz="17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457200"/>
            <a:ext cx="34782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35" dirty="0"/>
              <a:t>Con</a:t>
            </a:r>
            <a:r>
              <a:rPr sz="4300" spc="-140" dirty="0"/>
              <a:t>d</a:t>
            </a:r>
            <a:r>
              <a:rPr sz="4300" spc="50" dirty="0"/>
              <a:t>it</a:t>
            </a:r>
            <a:r>
              <a:rPr sz="4300" spc="30" dirty="0"/>
              <a:t>i</a:t>
            </a:r>
            <a:r>
              <a:rPr sz="4300" spc="-135" dirty="0"/>
              <a:t>on</a:t>
            </a:r>
            <a:r>
              <a:rPr sz="4300" spc="-345" dirty="0"/>
              <a:t> </a:t>
            </a:r>
            <a:r>
              <a:rPr sz="4300" spc="-10" dirty="0"/>
              <a:t>ANY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186"/>
            <a:ext cx="6822440" cy="15360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60" dirty="0">
                <a:latin typeface="Microsoft Sans Serif"/>
                <a:cs typeface="Microsoft Sans Serif"/>
              </a:rPr>
              <a:t>A</a:t>
            </a:r>
            <a:r>
              <a:rPr sz="2800" spc="-40" dirty="0">
                <a:latin typeface="Microsoft Sans Serif"/>
                <a:cs typeface="Microsoft Sans Serif"/>
              </a:rPr>
              <a:t>f</a:t>
            </a:r>
            <a:r>
              <a:rPr sz="2800" spc="-80" dirty="0">
                <a:latin typeface="Microsoft Sans Serif"/>
                <a:cs typeface="Microsoft Sans Serif"/>
              </a:rPr>
              <a:t>ficher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i="1" spc="-185" dirty="0">
                <a:latin typeface="Trebuchet MS"/>
                <a:cs typeface="Trebuchet MS"/>
              </a:rPr>
              <a:t>Co</a:t>
            </a:r>
            <a:r>
              <a:rPr sz="2800" i="1" spc="-280" dirty="0">
                <a:latin typeface="Trebuchet MS"/>
                <a:cs typeface="Trebuchet MS"/>
              </a:rPr>
              <a:t>m</a:t>
            </a:r>
            <a:r>
              <a:rPr sz="2800" i="1" spc="-260" dirty="0">
                <a:latin typeface="Trebuchet MS"/>
                <a:cs typeface="Trebuchet MS"/>
              </a:rPr>
              <a:t>m</a:t>
            </a:r>
            <a:r>
              <a:rPr sz="2800" i="1" spc="-175" dirty="0">
                <a:latin typeface="Trebuchet MS"/>
                <a:cs typeface="Trebuchet MS"/>
              </a:rPr>
              <a:t>a</a:t>
            </a:r>
            <a:r>
              <a:rPr sz="2800" i="1" spc="-235" dirty="0">
                <a:latin typeface="Trebuchet MS"/>
                <a:cs typeface="Trebuchet MS"/>
              </a:rPr>
              <a:t>n</a:t>
            </a:r>
            <a:r>
              <a:rPr sz="2800" i="1" spc="-245" dirty="0">
                <a:latin typeface="Trebuchet MS"/>
                <a:cs typeface="Trebuchet MS"/>
              </a:rPr>
              <a:t>d</a:t>
            </a:r>
            <a:r>
              <a:rPr sz="2800" i="1" spc="-215" dirty="0">
                <a:latin typeface="Trebuchet MS"/>
                <a:cs typeface="Trebuchet MS"/>
              </a:rPr>
              <a:t>es</a:t>
            </a:r>
            <a:r>
              <a:rPr sz="2800" i="1" spc="-4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q</a:t>
            </a:r>
            <a:r>
              <a:rPr sz="2800" spc="-155" dirty="0">
                <a:latin typeface="Microsoft Sans Serif"/>
                <a:cs typeface="Microsoft Sans Serif"/>
              </a:rPr>
              <a:t>u</a:t>
            </a:r>
            <a:r>
              <a:rPr sz="2800" spc="-25" dirty="0">
                <a:latin typeface="Microsoft Sans Serif"/>
                <a:cs typeface="Microsoft Sans Serif"/>
              </a:rPr>
              <a:t>i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ont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45" dirty="0">
                <a:latin typeface="Microsoft Sans Serif"/>
                <a:cs typeface="Microsoft Sans Serif"/>
              </a:rPr>
              <a:t>é</a:t>
            </a:r>
            <a:r>
              <a:rPr sz="2800" spc="-20" dirty="0">
                <a:latin typeface="Microsoft Sans Serif"/>
                <a:cs typeface="Microsoft Sans Serif"/>
              </a:rPr>
              <a:t>t</a:t>
            </a:r>
            <a:r>
              <a:rPr sz="2800" spc="-220" dirty="0">
                <a:latin typeface="Microsoft Sans Serif"/>
                <a:cs typeface="Microsoft Sans Serif"/>
              </a:rPr>
              <a:t>é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265" dirty="0">
                <a:latin typeface="Microsoft Sans Serif"/>
                <a:cs typeface="Microsoft Sans Serif"/>
              </a:rPr>
              <a:t>passé</a:t>
            </a:r>
            <a:r>
              <a:rPr sz="2800" spc="-275" dirty="0">
                <a:latin typeface="Microsoft Sans Serif"/>
                <a:cs typeface="Microsoft Sans Serif"/>
              </a:rPr>
              <a:t>e</a:t>
            </a:r>
            <a:r>
              <a:rPr sz="2800" spc="-225" dirty="0">
                <a:latin typeface="Microsoft Sans Serif"/>
                <a:cs typeface="Microsoft Sans Serif"/>
              </a:rPr>
              <a:t>s  </a:t>
            </a:r>
            <a:r>
              <a:rPr sz="2800" spc="-400" dirty="0">
                <a:latin typeface="Microsoft Sans Serif"/>
                <a:cs typeface="Microsoft Sans Serif"/>
              </a:rPr>
              <a:t>a</a:t>
            </a:r>
            <a:r>
              <a:rPr sz="2800" spc="-135" dirty="0">
                <a:latin typeface="Microsoft Sans Serif"/>
                <a:cs typeface="Microsoft Sans Serif"/>
              </a:rPr>
              <a:t>près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65" dirty="0">
                <a:latin typeface="Microsoft Sans Serif"/>
                <a:cs typeface="Microsoft Sans Serif"/>
              </a:rPr>
              <a:t>au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m</a:t>
            </a:r>
            <a:r>
              <a:rPr sz="2800" spc="-75" dirty="0">
                <a:latin typeface="Microsoft Sans Serif"/>
                <a:cs typeface="Microsoft Sans Serif"/>
              </a:rPr>
              <a:t>o</a:t>
            </a:r>
            <a:r>
              <a:rPr sz="2800" spc="-165" dirty="0">
                <a:latin typeface="Microsoft Sans Serif"/>
                <a:cs typeface="Microsoft Sans Serif"/>
              </a:rPr>
              <a:t>in</a:t>
            </a:r>
            <a:r>
              <a:rPr sz="2800" spc="-200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u</a:t>
            </a:r>
            <a:r>
              <a:rPr sz="2800" spc="-155" dirty="0">
                <a:latin typeface="Microsoft Sans Serif"/>
                <a:cs typeface="Microsoft Sans Serif"/>
              </a:rPr>
              <a:t>n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i="1" spc="-305" dirty="0">
                <a:latin typeface="Trebuchet MS"/>
                <a:cs typeface="Trebuchet MS"/>
              </a:rPr>
              <a:t>Liv</a:t>
            </a:r>
            <a:r>
              <a:rPr sz="2800" i="1" spc="-360" dirty="0">
                <a:latin typeface="Trebuchet MS"/>
                <a:cs typeface="Trebuchet MS"/>
              </a:rPr>
              <a:t>r</a:t>
            </a:r>
            <a:r>
              <a:rPr sz="2800" i="1" spc="-215" dirty="0">
                <a:latin typeface="Trebuchet MS"/>
                <a:cs typeface="Trebuchet MS"/>
              </a:rPr>
              <a:t>ais</a:t>
            </a:r>
            <a:r>
              <a:rPr sz="2800" i="1" spc="-285" dirty="0">
                <a:latin typeface="Trebuchet MS"/>
                <a:cs typeface="Trebuchet MS"/>
              </a:rPr>
              <a:t>o</a:t>
            </a:r>
            <a:r>
              <a:rPr sz="2800" i="1" spc="-190" dirty="0">
                <a:latin typeface="Trebuchet MS"/>
                <a:cs typeface="Trebuchet MS"/>
              </a:rPr>
              <a:t>ns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87450" y="4005227"/>
          <a:ext cx="6092825" cy="1335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67">
                <a:tc gridSpan="3">
                  <a:txBody>
                    <a:bodyPr/>
                    <a:lstStyle/>
                    <a:p>
                      <a:pPr marR="562610" algn="ctr">
                        <a:lnSpc>
                          <a:spcPts val="2405"/>
                        </a:lnSpc>
                      </a:pPr>
                      <a:r>
                        <a:rPr sz="2300" spc="-30" dirty="0"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230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20" dirty="0"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230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25" dirty="0"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30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40" dirty="0">
                          <a:latin typeface="Courier New"/>
                          <a:cs typeface="Courier New"/>
                        </a:rPr>
                        <a:t>Commande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332">
                <a:tc>
                  <a:txBody>
                    <a:bodyPr/>
                    <a:lstStyle/>
                    <a:p>
                      <a:pPr marL="883919">
                        <a:lnSpc>
                          <a:spcPts val="2360"/>
                        </a:lnSpc>
                        <a:tabLst>
                          <a:tab pos="2651760" algn="l"/>
                        </a:tabLst>
                      </a:pPr>
                      <a:r>
                        <a:rPr sz="2300" spc="-30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2300" spc="-40" dirty="0">
                          <a:latin typeface="Courier New"/>
                          <a:cs typeface="Courier New"/>
                        </a:rPr>
                        <a:t>dateCommande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60"/>
                        </a:lnSpc>
                      </a:pPr>
                      <a:r>
                        <a:rPr sz="2300" spc="20" dirty="0"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2300" spc="-1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40" dirty="0">
                          <a:latin typeface="Courier New"/>
                          <a:cs typeface="Courier New"/>
                        </a:rPr>
                        <a:t>ANY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36">
                <a:tc gridSpan="3">
                  <a:txBody>
                    <a:bodyPr/>
                    <a:lstStyle/>
                    <a:p>
                      <a:pPr marR="764540" algn="r">
                        <a:lnSpc>
                          <a:spcPts val="2345"/>
                        </a:lnSpc>
                      </a:pPr>
                      <a:r>
                        <a:rPr sz="2300" spc="-35" dirty="0">
                          <a:latin typeface="Courier New"/>
                          <a:cs typeface="Courier New"/>
                        </a:rPr>
                        <a:t>(SELECT</a:t>
                      </a:r>
                      <a:r>
                        <a:rPr sz="2300" spc="-1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40" dirty="0">
                          <a:latin typeface="Courier New"/>
                          <a:cs typeface="Courier New"/>
                        </a:rPr>
                        <a:t>dateLivraison</a:t>
                      </a:r>
                      <a:endParaRPr sz="2300">
                        <a:latin typeface="Courier New"/>
                        <a:cs typeface="Courier New"/>
                      </a:endParaRPr>
                    </a:p>
                    <a:p>
                      <a:pPr marR="842644" algn="r">
                        <a:lnSpc>
                          <a:spcPts val="2700"/>
                        </a:lnSpc>
                        <a:tabLst>
                          <a:tab pos="1627505" algn="l"/>
                        </a:tabLst>
                      </a:pPr>
                      <a:r>
                        <a:rPr sz="230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2300" spc="-40" dirty="0">
                          <a:latin typeface="Courier New"/>
                          <a:cs typeface="Courier New"/>
                        </a:rPr>
                        <a:t>Livraison)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905000" y="381000"/>
            <a:ext cx="5940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35" dirty="0"/>
              <a:t>T</a:t>
            </a:r>
            <a:r>
              <a:rPr sz="4000" spc="-185" dirty="0"/>
              <a:t>est</a:t>
            </a:r>
            <a:r>
              <a:rPr sz="4000" spc="45" dirty="0"/>
              <a:t> </a:t>
            </a:r>
            <a:r>
              <a:rPr sz="4000" spc="-195" dirty="0"/>
              <a:t>d</a:t>
            </a:r>
            <a:r>
              <a:rPr sz="4000" spc="-35" dirty="0">
                <a:latin typeface="Georgia"/>
                <a:cs typeface="Georgia"/>
              </a:rPr>
              <a:t>’</a:t>
            </a:r>
            <a:r>
              <a:rPr sz="4000" spc="-285" dirty="0"/>
              <a:t>ense</a:t>
            </a:r>
            <a:r>
              <a:rPr sz="4000" spc="-430" dirty="0"/>
              <a:t>m</a:t>
            </a:r>
            <a:r>
              <a:rPr sz="4000" spc="-195" dirty="0"/>
              <a:t>ble</a:t>
            </a:r>
            <a:r>
              <a:rPr sz="4000" spc="25" dirty="0"/>
              <a:t> </a:t>
            </a:r>
            <a:r>
              <a:rPr sz="4000" spc="-195" dirty="0"/>
              <a:t>vide</a:t>
            </a:r>
            <a:r>
              <a:rPr sz="4000" spc="45" dirty="0"/>
              <a:t> </a:t>
            </a:r>
            <a:r>
              <a:rPr sz="4000" spc="-390" dirty="0"/>
              <a:t>EXISTS</a:t>
            </a:r>
            <a:endParaRPr sz="40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243955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40" dirty="0">
                <a:latin typeface="Microsoft Sans Serif"/>
                <a:cs typeface="Microsoft Sans Serif"/>
              </a:rPr>
              <a:t>passé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moins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i="1" spc="-195" dirty="0">
                <a:latin typeface="Trebuchet MS"/>
                <a:cs typeface="Trebuchet MS"/>
              </a:rPr>
              <a:t>Commande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3776" y="3068650"/>
            <a:ext cx="5638800" cy="445770"/>
          </a:xfrm>
          <a:custGeom>
            <a:avLst/>
            <a:gdLst/>
            <a:ahLst/>
            <a:cxnLst/>
            <a:rect l="l" t="t" r="r" b="b"/>
            <a:pathLst>
              <a:path w="5638800" h="445770">
                <a:moveTo>
                  <a:pt x="5638787" y="0"/>
                </a:moveTo>
                <a:lnTo>
                  <a:pt x="0" y="0"/>
                </a:lnTo>
                <a:lnTo>
                  <a:pt x="0" y="220522"/>
                </a:lnTo>
                <a:lnTo>
                  <a:pt x="0" y="224510"/>
                </a:lnTo>
                <a:lnTo>
                  <a:pt x="0" y="445427"/>
                </a:lnTo>
                <a:lnTo>
                  <a:pt x="5638787" y="445427"/>
                </a:lnTo>
                <a:lnTo>
                  <a:pt x="5638787" y="224510"/>
                </a:lnTo>
                <a:lnTo>
                  <a:pt x="5638787" y="220522"/>
                </a:lnTo>
                <a:lnTo>
                  <a:pt x="563878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60424" y="3024438"/>
            <a:ext cx="1890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00"/>
              </a:spcBef>
              <a:tabLst>
                <a:tab pos="1193165" algn="l"/>
              </a:tabLst>
            </a:pPr>
            <a:r>
              <a:rPr sz="1550" spc="-20" dirty="0">
                <a:latin typeface="Courier New"/>
                <a:cs typeface="Courier New"/>
              </a:rPr>
              <a:t>SELECT	</a:t>
            </a:r>
            <a:r>
              <a:rPr sz="1550" spc="10" dirty="0">
                <a:latin typeface="Courier New"/>
                <a:cs typeface="Courier New"/>
              </a:rPr>
              <a:t>*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ts val="1800"/>
              </a:lnSpc>
              <a:tabLst>
                <a:tab pos="1193165" algn="l"/>
              </a:tabLst>
            </a:pPr>
            <a:r>
              <a:rPr sz="1550" spc="-25" dirty="0">
                <a:latin typeface="Courier New"/>
                <a:cs typeface="Courier New"/>
              </a:rPr>
              <a:t>FRO</a:t>
            </a:r>
            <a:r>
              <a:rPr sz="1550" spc="10" dirty="0">
                <a:latin typeface="Courier New"/>
                <a:cs typeface="Courier New"/>
              </a:rPr>
              <a:t>M</a:t>
            </a:r>
            <a:r>
              <a:rPr sz="1550" dirty="0">
                <a:latin typeface="Courier New"/>
                <a:cs typeface="Courier New"/>
              </a:rPr>
              <a:t>	</a:t>
            </a:r>
            <a:r>
              <a:rPr sz="1550" spc="-25" dirty="0">
                <a:latin typeface="Courier New"/>
                <a:cs typeface="Courier New"/>
              </a:rPr>
              <a:t>Client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45641" y="3514066"/>
            <a:ext cx="3157220" cy="224790"/>
          </a:xfrm>
          <a:custGeom>
            <a:avLst/>
            <a:gdLst/>
            <a:ahLst/>
            <a:cxnLst/>
            <a:rect l="l" t="t" r="r" b="b"/>
            <a:pathLst>
              <a:path w="3157220" h="224789">
                <a:moveTo>
                  <a:pt x="0" y="224503"/>
                </a:moveTo>
                <a:lnTo>
                  <a:pt x="3156929" y="224503"/>
                </a:lnTo>
                <a:lnTo>
                  <a:pt x="3156929" y="0"/>
                </a:lnTo>
                <a:lnTo>
                  <a:pt x="0" y="0"/>
                </a:lnTo>
                <a:lnTo>
                  <a:pt x="0" y="22450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63776" y="3514066"/>
            <a:ext cx="1790064" cy="224790"/>
          </a:xfrm>
          <a:prstGeom prst="rect">
            <a:avLst/>
          </a:prstGeom>
          <a:solidFill>
            <a:srgbClr val="E4E4E4"/>
          </a:solidFill>
        </p:spPr>
        <p:txBody>
          <a:bodyPr vert="horz" wrap="square" lIns="0" tIns="0" rIns="0" bIns="0" rtlCol="0">
            <a:spAutoFit/>
          </a:bodyPr>
          <a:lstStyle/>
          <a:p>
            <a:pPr marL="596265">
              <a:lnSpc>
                <a:spcPts val="1614"/>
              </a:lnSpc>
            </a:pPr>
            <a:r>
              <a:rPr sz="1550" spc="-25" dirty="0">
                <a:latin typeface="Courier New"/>
                <a:cs typeface="Courier New"/>
              </a:rPr>
              <a:t>WHERE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53788" y="3514066"/>
            <a:ext cx="704850" cy="2247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550" spc="-25" dirty="0">
                <a:latin typeface="Courier New"/>
                <a:cs typeface="Courier New"/>
              </a:rPr>
              <a:t>EXISTS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3776" y="3738570"/>
            <a:ext cx="5638800" cy="225425"/>
          </a:xfrm>
          <a:custGeom>
            <a:avLst/>
            <a:gdLst/>
            <a:ahLst/>
            <a:cxnLst/>
            <a:rect l="l" t="t" r="r" b="b"/>
            <a:pathLst>
              <a:path w="5638800" h="225425">
                <a:moveTo>
                  <a:pt x="0" y="0"/>
                </a:moveTo>
                <a:lnTo>
                  <a:pt x="0" y="224895"/>
                </a:lnTo>
                <a:lnTo>
                  <a:pt x="5638794" y="224895"/>
                </a:lnTo>
                <a:lnTo>
                  <a:pt x="5638794" y="0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50404" y="3694360"/>
            <a:ext cx="120014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spc="10" dirty="0">
                <a:latin typeface="Courier New"/>
                <a:cs typeface="Courier New"/>
              </a:rPr>
              <a:t>*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63776" y="3959478"/>
            <a:ext cx="5638800" cy="449580"/>
          </a:xfrm>
          <a:custGeom>
            <a:avLst/>
            <a:gdLst/>
            <a:ahLst/>
            <a:cxnLst/>
            <a:rect l="l" t="t" r="r" b="b"/>
            <a:pathLst>
              <a:path w="5638800" h="449579">
                <a:moveTo>
                  <a:pt x="5638787" y="0"/>
                </a:moveTo>
                <a:lnTo>
                  <a:pt x="0" y="0"/>
                </a:lnTo>
                <a:lnTo>
                  <a:pt x="0" y="224497"/>
                </a:lnTo>
                <a:lnTo>
                  <a:pt x="0" y="449008"/>
                </a:lnTo>
                <a:lnTo>
                  <a:pt x="5638787" y="449008"/>
                </a:lnTo>
                <a:lnTo>
                  <a:pt x="5638787" y="224497"/>
                </a:lnTo>
                <a:lnTo>
                  <a:pt x="5638787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21948" y="3694360"/>
            <a:ext cx="820419" cy="7073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4935" marR="5080" indent="-115570">
              <a:lnSpc>
                <a:spcPct val="94300"/>
              </a:lnSpc>
              <a:spcBef>
                <a:spcPts val="204"/>
              </a:spcBef>
            </a:pPr>
            <a:r>
              <a:rPr sz="1550" spc="-25" dirty="0">
                <a:latin typeface="Courier New"/>
                <a:cs typeface="Courier New"/>
              </a:rPr>
              <a:t>(SELECT  FROM </a:t>
            </a:r>
            <a:r>
              <a:rPr sz="1550" spc="-20" dirty="0">
                <a:latin typeface="Courier New"/>
                <a:cs typeface="Courier New"/>
              </a:rPr>
              <a:t> </a:t>
            </a:r>
            <a:r>
              <a:rPr sz="1550" spc="-25" dirty="0">
                <a:latin typeface="Courier New"/>
                <a:cs typeface="Courier New"/>
              </a:rPr>
              <a:t>WHERE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0404" y="3915274"/>
            <a:ext cx="3119755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14"/>
              </a:lnSpc>
              <a:spcBef>
                <a:spcPts val="100"/>
              </a:spcBef>
            </a:pPr>
            <a:r>
              <a:rPr sz="1550" spc="-25" dirty="0">
                <a:latin typeface="Courier New"/>
                <a:cs typeface="Courier New"/>
              </a:rPr>
              <a:t>Commande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ts val="1814"/>
              </a:lnSpc>
            </a:pPr>
            <a:r>
              <a:rPr sz="1550" spc="-20" dirty="0">
                <a:latin typeface="Courier New"/>
                <a:cs typeface="Courier New"/>
              </a:rPr>
              <a:t>noClient</a:t>
            </a:r>
            <a:r>
              <a:rPr sz="1550" spc="-80" dirty="0">
                <a:latin typeface="Courier New"/>
                <a:cs typeface="Courier New"/>
              </a:rPr>
              <a:t> </a:t>
            </a:r>
            <a:r>
              <a:rPr sz="1550" spc="10" dirty="0">
                <a:latin typeface="Courier New"/>
                <a:cs typeface="Courier New"/>
              </a:rPr>
              <a:t>=</a:t>
            </a:r>
            <a:r>
              <a:rPr sz="1550" spc="-75" dirty="0">
                <a:latin typeface="Courier New"/>
                <a:cs typeface="Courier New"/>
              </a:rPr>
              <a:t> </a:t>
            </a:r>
            <a:r>
              <a:rPr sz="1550" spc="-25" dirty="0">
                <a:latin typeface="Courier New"/>
                <a:cs typeface="Courier New"/>
              </a:rPr>
              <a:t>Client.noClient)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0325" y="4583172"/>
            <a:ext cx="6888480" cy="1969135"/>
          </a:xfrm>
          <a:prstGeom prst="rect">
            <a:avLst/>
          </a:prstGeom>
          <a:solidFill>
            <a:srgbClr val="E4E4E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sz="1500" spc="-40" dirty="0">
                <a:latin typeface="Arial MT"/>
                <a:cs typeface="Arial MT"/>
              </a:rPr>
              <a:t>P</a:t>
            </a:r>
            <a:r>
              <a:rPr sz="1500" spc="-25" dirty="0">
                <a:latin typeface="Arial MT"/>
                <a:cs typeface="Arial MT"/>
              </a:rPr>
              <a:t>O</a:t>
            </a:r>
            <a:r>
              <a:rPr sz="1500" spc="-30" dirty="0">
                <a:latin typeface="Arial MT"/>
                <a:cs typeface="Arial MT"/>
              </a:rPr>
              <a:t>U</a:t>
            </a:r>
            <a:r>
              <a:rPr sz="1500" spc="5" dirty="0">
                <a:latin typeface="Arial MT"/>
                <a:cs typeface="Arial MT"/>
              </a:rPr>
              <a:t>R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spc="-30" dirty="0">
                <a:latin typeface="Arial MT"/>
                <a:cs typeface="Arial MT"/>
              </a:rPr>
              <a:t>c</a:t>
            </a:r>
            <a:r>
              <a:rPr sz="1500" spc="-25" dirty="0">
                <a:latin typeface="Arial MT"/>
                <a:cs typeface="Arial MT"/>
              </a:rPr>
              <a:t>haqu</a:t>
            </a:r>
            <a:r>
              <a:rPr sz="1500" spc="5" dirty="0">
                <a:latin typeface="Arial MT"/>
                <a:cs typeface="Arial MT"/>
              </a:rPr>
              <a:t>e</a:t>
            </a:r>
            <a:r>
              <a:rPr sz="1500" spc="-80" dirty="0">
                <a:latin typeface="Arial MT"/>
                <a:cs typeface="Arial MT"/>
              </a:rPr>
              <a:t> </a:t>
            </a:r>
            <a:r>
              <a:rPr sz="1500" spc="-35" dirty="0">
                <a:latin typeface="Arial MT"/>
                <a:cs typeface="Arial MT"/>
              </a:rPr>
              <a:t>l</a:t>
            </a:r>
            <a:r>
              <a:rPr sz="1500" dirty="0">
                <a:latin typeface="Arial MT"/>
                <a:cs typeface="Arial MT"/>
              </a:rPr>
              <a:t>i</a:t>
            </a:r>
            <a:r>
              <a:rPr sz="1500" spc="-55" dirty="0">
                <a:latin typeface="Arial MT"/>
                <a:cs typeface="Arial MT"/>
              </a:rPr>
              <a:t>g</a:t>
            </a:r>
            <a:r>
              <a:rPr sz="1500" spc="-25" dirty="0">
                <a:latin typeface="Arial MT"/>
                <a:cs typeface="Arial MT"/>
              </a:rPr>
              <a:t>n</a:t>
            </a:r>
            <a:r>
              <a:rPr sz="1500" spc="5" dirty="0">
                <a:latin typeface="Arial MT"/>
                <a:cs typeface="Arial MT"/>
              </a:rPr>
              <a:t>e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d</a:t>
            </a:r>
            <a:r>
              <a:rPr sz="1500" spc="5" dirty="0">
                <a:latin typeface="Arial MT"/>
                <a:cs typeface="Arial MT"/>
              </a:rPr>
              <a:t>e</a:t>
            </a:r>
            <a:r>
              <a:rPr sz="1500" spc="-75" dirty="0">
                <a:latin typeface="Arial MT"/>
                <a:cs typeface="Arial MT"/>
              </a:rPr>
              <a:t> </a:t>
            </a:r>
            <a:r>
              <a:rPr sz="1500" i="1" spc="-30" dirty="0">
                <a:latin typeface="Arial"/>
                <a:cs typeface="Arial"/>
              </a:rPr>
              <a:t>C</a:t>
            </a:r>
            <a:r>
              <a:rPr sz="1500" i="1" spc="-35" dirty="0">
                <a:latin typeface="Arial"/>
                <a:cs typeface="Arial"/>
              </a:rPr>
              <a:t>l</a:t>
            </a:r>
            <a:r>
              <a:rPr sz="1500" i="1" spc="-65" dirty="0">
                <a:latin typeface="Arial"/>
                <a:cs typeface="Arial"/>
              </a:rPr>
              <a:t>i</a:t>
            </a:r>
            <a:r>
              <a:rPr sz="1500" i="1" spc="-25" dirty="0">
                <a:latin typeface="Arial"/>
                <a:cs typeface="Arial"/>
              </a:rPr>
              <a:t>en</a:t>
            </a:r>
            <a:r>
              <a:rPr sz="1500" i="1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  <a:p>
            <a:pPr marL="575945">
              <a:lnSpc>
                <a:spcPts val="1670"/>
              </a:lnSpc>
            </a:pPr>
            <a:r>
              <a:rPr sz="1500" spc="-40" dirty="0">
                <a:latin typeface="Arial MT"/>
                <a:cs typeface="Arial MT"/>
              </a:rPr>
              <a:t>E</a:t>
            </a:r>
            <a:r>
              <a:rPr sz="1500" spc="-60" dirty="0">
                <a:latin typeface="Arial MT"/>
                <a:cs typeface="Arial MT"/>
              </a:rPr>
              <a:t>x</a:t>
            </a:r>
            <a:r>
              <a:rPr sz="1500" spc="-25" dirty="0">
                <a:latin typeface="Arial MT"/>
                <a:cs typeface="Arial MT"/>
              </a:rPr>
              <a:t>é</a:t>
            </a:r>
            <a:r>
              <a:rPr sz="1500" spc="-30" dirty="0">
                <a:latin typeface="Arial MT"/>
                <a:cs typeface="Arial MT"/>
              </a:rPr>
              <a:t>c</a:t>
            </a:r>
            <a:r>
              <a:rPr sz="1500" spc="-25" dirty="0">
                <a:latin typeface="Arial MT"/>
                <a:cs typeface="Arial MT"/>
              </a:rPr>
              <a:t>u</a:t>
            </a:r>
            <a:r>
              <a:rPr sz="1500" spc="-30" dirty="0">
                <a:latin typeface="Arial MT"/>
                <a:cs typeface="Arial MT"/>
              </a:rPr>
              <a:t>t</a:t>
            </a:r>
            <a:r>
              <a:rPr sz="1500" spc="-25" dirty="0">
                <a:latin typeface="Arial MT"/>
                <a:cs typeface="Arial MT"/>
              </a:rPr>
              <a:t>e</a:t>
            </a:r>
            <a:r>
              <a:rPr sz="1500" dirty="0">
                <a:latin typeface="Arial MT"/>
                <a:cs typeface="Arial MT"/>
              </a:rPr>
              <a:t>r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5" dirty="0">
                <a:latin typeface="Arial MT"/>
                <a:cs typeface="Arial MT"/>
              </a:rPr>
              <a:t>le</a:t>
            </a:r>
            <a:r>
              <a:rPr sz="1500" spc="-85" dirty="0">
                <a:latin typeface="Arial MT"/>
                <a:cs typeface="Arial MT"/>
              </a:rPr>
              <a:t> </a:t>
            </a:r>
            <a:r>
              <a:rPr sz="1500" spc="-40" dirty="0">
                <a:latin typeface="Arial MT"/>
                <a:cs typeface="Arial MT"/>
              </a:rPr>
              <a:t>SE</a:t>
            </a:r>
            <a:r>
              <a:rPr sz="1500" spc="-25" dirty="0">
                <a:latin typeface="Arial MT"/>
                <a:cs typeface="Arial MT"/>
              </a:rPr>
              <a:t>L</a:t>
            </a:r>
            <a:r>
              <a:rPr sz="1500" spc="-40" dirty="0">
                <a:latin typeface="Arial MT"/>
                <a:cs typeface="Arial MT"/>
              </a:rPr>
              <a:t>E</a:t>
            </a:r>
            <a:r>
              <a:rPr sz="1500" spc="-30" dirty="0">
                <a:latin typeface="Arial MT"/>
                <a:cs typeface="Arial MT"/>
              </a:rPr>
              <a:t>C</a:t>
            </a:r>
            <a:r>
              <a:rPr sz="1500" spc="5" dirty="0">
                <a:latin typeface="Arial MT"/>
                <a:cs typeface="Arial MT"/>
              </a:rPr>
              <a:t>T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spc="-30" dirty="0">
                <a:latin typeface="Arial MT"/>
                <a:cs typeface="Arial MT"/>
              </a:rPr>
              <a:t>s</a:t>
            </a:r>
            <a:r>
              <a:rPr sz="1500" spc="-55" dirty="0">
                <a:latin typeface="Arial MT"/>
                <a:cs typeface="Arial MT"/>
              </a:rPr>
              <a:t>u</a:t>
            </a:r>
            <a:r>
              <a:rPr sz="1500" dirty="0">
                <a:latin typeface="Arial MT"/>
                <a:cs typeface="Arial MT"/>
              </a:rPr>
              <a:t>i</a:t>
            </a:r>
            <a:r>
              <a:rPr sz="1500" spc="-30" dirty="0">
                <a:latin typeface="Arial MT"/>
                <a:cs typeface="Arial MT"/>
              </a:rPr>
              <a:t>v</a:t>
            </a:r>
            <a:r>
              <a:rPr sz="1500" spc="-25" dirty="0">
                <a:latin typeface="Arial MT"/>
                <a:cs typeface="Arial MT"/>
              </a:rPr>
              <a:t>an</a:t>
            </a:r>
            <a:r>
              <a:rPr sz="1500" dirty="0">
                <a:latin typeface="Arial MT"/>
                <a:cs typeface="Arial MT"/>
              </a:rPr>
              <a:t>t</a:t>
            </a:r>
            <a:r>
              <a:rPr sz="1500" spc="-7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:</a:t>
            </a:r>
            <a:endParaRPr sz="1500">
              <a:latin typeface="Arial MT"/>
              <a:cs typeface="Arial MT"/>
            </a:endParaRPr>
          </a:p>
          <a:p>
            <a:pPr marL="575945">
              <a:lnSpc>
                <a:spcPts val="1670"/>
              </a:lnSpc>
              <a:tabLst>
                <a:tab pos="2303780" algn="l"/>
              </a:tabLst>
            </a:pPr>
            <a:r>
              <a:rPr sz="1500" spc="-25" dirty="0">
                <a:latin typeface="Courier New"/>
                <a:cs typeface="Courier New"/>
              </a:rPr>
              <a:t>(SELECT	</a:t>
            </a:r>
            <a:r>
              <a:rPr sz="1500" spc="5" dirty="0">
                <a:latin typeface="Courier New"/>
                <a:cs typeface="Courier New"/>
              </a:rPr>
              <a:t>*</a:t>
            </a:r>
            <a:endParaRPr sz="1500">
              <a:latin typeface="Courier New"/>
              <a:cs typeface="Courier New"/>
            </a:endParaRPr>
          </a:p>
          <a:p>
            <a:pPr marL="1132205">
              <a:lnSpc>
                <a:spcPts val="1700"/>
              </a:lnSpc>
              <a:tabLst>
                <a:tab pos="2303780" algn="l"/>
              </a:tabLst>
            </a:pPr>
            <a:r>
              <a:rPr sz="1500" spc="-20" dirty="0">
                <a:latin typeface="Courier New"/>
                <a:cs typeface="Courier New"/>
              </a:rPr>
              <a:t>FROM	</a:t>
            </a:r>
            <a:r>
              <a:rPr sz="1500" spc="-30" dirty="0">
                <a:latin typeface="Courier New"/>
                <a:cs typeface="Courier New"/>
              </a:rPr>
              <a:t>Commande</a:t>
            </a:r>
            <a:endParaRPr sz="1500">
              <a:latin typeface="Courier New"/>
              <a:cs typeface="Courier New"/>
            </a:endParaRPr>
          </a:p>
          <a:p>
            <a:pPr marL="1132205">
              <a:lnSpc>
                <a:spcPts val="1739"/>
              </a:lnSpc>
              <a:tabLst>
                <a:tab pos="2303780" algn="l"/>
              </a:tabLst>
            </a:pPr>
            <a:r>
              <a:rPr sz="1500" spc="-20" dirty="0">
                <a:latin typeface="Courier New"/>
                <a:cs typeface="Courier New"/>
              </a:rPr>
              <a:t>WHERE	</a:t>
            </a:r>
            <a:r>
              <a:rPr sz="1500" spc="-25" dirty="0">
                <a:latin typeface="Courier New"/>
                <a:cs typeface="Courier New"/>
              </a:rPr>
              <a:t>noClient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5" dirty="0">
                <a:latin typeface="Courier New"/>
                <a:cs typeface="Courier New"/>
              </a:rPr>
              <a:t>=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30" dirty="0">
                <a:latin typeface="Courier New"/>
                <a:cs typeface="Courier New"/>
              </a:rPr>
              <a:t>Client.noClient)</a:t>
            </a:r>
            <a:endParaRPr sz="1500">
              <a:latin typeface="Courier New"/>
              <a:cs typeface="Courier New"/>
            </a:endParaRPr>
          </a:p>
          <a:p>
            <a:pPr marL="575945">
              <a:lnSpc>
                <a:spcPts val="1760"/>
              </a:lnSpc>
              <a:spcBef>
                <a:spcPts val="35"/>
              </a:spcBef>
            </a:pPr>
            <a:r>
              <a:rPr sz="1500" spc="-40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I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l</a:t>
            </a:r>
            <a:r>
              <a:rPr sz="1500" spc="5" dirty="0">
                <a:latin typeface="Arial MT"/>
                <a:cs typeface="Arial MT"/>
              </a:rPr>
              <a:t>e</a:t>
            </a:r>
            <a:r>
              <a:rPr sz="1500" spc="-80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ré</a:t>
            </a:r>
            <a:r>
              <a:rPr sz="1500" spc="-30" dirty="0">
                <a:latin typeface="Arial MT"/>
                <a:cs typeface="Arial MT"/>
              </a:rPr>
              <a:t>s</a:t>
            </a:r>
            <a:r>
              <a:rPr sz="1500" spc="-55" dirty="0">
                <a:latin typeface="Arial MT"/>
                <a:cs typeface="Arial MT"/>
              </a:rPr>
              <a:t>u</a:t>
            </a:r>
            <a:r>
              <a:rPr sz="1500" dirty="0">
                <a:latin typeface="Arial MT"/>
                <a:cs typeface="Arial MT"/>
              </a:rPr>
              <a:t>l</a:t>
            </a:r>
            <a:r>
              <a:rPr sz="1500" spc="-65" dirty="0">
                <a:latin typeface="Arial MT"/>
                <a:cs typeface="Arial MT"/>
              </a:rPr>
              <a:t>t</a:t>
            </a:r>
            <a:r>
              <a:rPr sz="1500" spc="-25" dirty="0">
                <a:latin typeface="Arial MT"/>
                <a:cs typeface="Arial MT"/>
              </a:rPr>
              <a:t>a</a:t>
            </a:r>
            <a:r>
              <a:rPr sz="1500" dirty="0">
                <a:latin typeface="Arial MT"/>
                <a:cs typeface="Arial MT"/>
              </a:rPr>
              <a:t>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d</a:t>
            </a:r>
            <a:r>
              <a:rPr sz="1500" spc="5" dirty="0">
                <a:latin typeface="Arial MT"/>
                <a:cs typeface="Arial MT"/>
              </a:rPr>
              <a:t>e</a:t>
            </a:r>
            <a:r>
              <a:rPr sz="1500" spc="-80" dirty="0">
                <a:latin typeface="Arial MT"/>
                <a:cs typeface="Arial MT"/>
              </a:rPr>
              <a:t> </a:t>
            </a:r>
            <a:r>
              <a:rPr sz="1500" spc="-35" dirty="0">
                <a:latin typeface="Arial MT"/>
                <a:cs typeface="Arial MT"/>
              </a:rPr>
              <a:t>l</a:t>
            </a:r>
            <a:r>
              <a:rPr sz="1500" spc="5" dirty="0">
                <a:latin typeface="Arial MT"/>
                <a:cs typeface="Arial MT"/>
              </a:rPr>
              <a:t>a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30" dirty="0">
                <a:latin typeface="Arial MT"/>
                <a:cs typeface="Arial MT"/>
              </a:rPr>
              <a:t>s</a:t>
            </a:r>
            <a:r>
              <a:rPr sz="1500" spc="-55" dirty="0">
                <a:latin typeface="Arial MT"/>
                <a:cs typeface="Arial MT"/>
              </a:rPr>
              <a:t>é</a:t>
            </a:r>
            <a:r>
              <a:rPr sz="1500" dirty="0">
                <a:latin typeface="Arial MT"/>
                <a:cs typeface="Arial MT"/>
              </a:rPr>
              <a:t>l</a:t>
            </a:r>
            <a:r>
              <a:rPr sz="1500" spc="-30" dirty="0">
                <a:latin typeface="Arial MT"/>
                <a:cs typeface="Arial MT"/>
              </a:rPr>
              <a:t>ec</a:t>
            </a:r>
            <a:r>
              <a:rPr sz="1500" spc="-60" dirty="0">
                <a:latin typeface="Arial MT"/>
                <a:cs typeface="Arial MT"/>
              </a:rPr>
              <a:t>t</a:t>
            </a:r>
            <a:r>
              <a:rPr sz="1500" spc="-35" dirty="0">
                <a:latin typeface="Arial MT"/>
                <a:cs typeface="Arial MT"/>
              </a:rPr>
              <a:t>i</a:t>
            </a:r>
            <a:r>
              <a:rPr sz="1500" spc="-25" dirty="0">
                <a:latin typeface="Arial MT"/>
                <a:cs typeface="Arial MT"/>
              </a:rPr>
              <a:t>o</a:t>
            </a:r>
            <a:r>
              <a:rPr sz="1500" spc="5" dirty="0">
                <a:latin typeface="Arial MT"/>
                <a:cs typeface="Arial MT"/>
              </a:rPr>
              <a:t>n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spc="-55" dirty="0">
                <a:latin typeface="Arial MT"/>
                <a:cs typeface="Arial MT"/>
              </a:rPr>
              <a:t>n</a:t>
            </a:r>
            <a:r>
              <a:rPr sz="1500" spc="-20" dirty="0">
                <a:latin typeface="Arial MT"/>
                <a:cs typeface="Arial MT"/>
              </a:rPr>
              <a:t>'</a:t>
            </a:r>
            <a:r>
              <a:rPr sz="1500" spc="-25" dirty="0">
                <a:latin typeface="Arial MT"/>
                <a:cs typeface="Arial MT"/>
              </a:rPr>
              <a:t>e</a:t>
            </a:r>
            <a:r>
              <a:rPr sz="1500" spc="-30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t</a:t>
            </a:r>
            <a:r>
              <a:rPr sz="1500" spc="-8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pa</a:t>
            </a:r>
            <a:r>
              <a:rPr sz="1500" spc="5" dirty="0">
                <a:latin typeface="Arial MT"/>
                <a:cs typeface="Arial MT"/>
              </a:rPr>
              <a:t>s</a:t>
            </a:r>
            <a:r>
              <a:rPr sz="1500" spc="-60" dirty="0">
                <a:latin typeface="Arial MT"/>
                <a:cs typeface="Arial MT"/>
              </a:rPr>
              <a:t> v</a:t>
            </a:r>
            <a:r>
              <a:rPr sz="1500" dirty="0">
                <a:latin typeface="Arial MT"/>
                <a:cs typeface="Arial MT"/>
              </a:rPr>
              <a:t>i</a:t>
            </a:r>
            <a:r>
              <a:rPr sz="1500" spc="-30" dirty="0">
                <a:latin typeface="Arial MT"/>
                <a:cs typeface="Arial MT"/>
              </a:rPr>
              <a:t>d</a:t>
            </a:r>
            <a:r>
              <a:rPr sz="1500" spc="5" dirty="0">
                <a:latin typeface="Arial MT"/>
                <a:cs typeface="Arial MT"/>
              </a:rPr>
              <a:t>e</a:t>
            </a:r>
            <a:endParaRPr sz="1500">
              <a:latin typeface="Arial MT"/>
              <a:cs typeface="Arial MT"/>
            </a:endParaRPr>
          </a:p>
          <a:p>
            <a:pPr marL="1151890">
              <a:lnSpc>
                <a:spcPts val="1730"/>
              </a:lnSpc>
            </a:pPr>
            <a:r>
              <a:rPr sz="1500" spc="-25" dirty="0">
                <a:latin typeface="Arial MT"/>
                <a:cs typeface="Arial MT"/>
              </a:rPr>
              <a:t>Placer</a:t>
            </a:r>
            <a:r>
              <a:rPr sz="1500" spc="-75" dirty="0">
                <a:latin typeface="Arial MT"/>
                <a:cs typeface="Arial MT"/>
              </a:rPr>
              <a:t> </a:t>
            </a:r>
            <a:r>
              <a:rPr sz="1500" spc="5" dirty="0">
                <a:latin typeface="Arial MT"/>
                <a:cs typeface="Arial MT"/>
              </a:rPr>
              <a:t>la</a:t>
            </a:r>
            <a:r>
              <a:rPr sz="1500" spc="-8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ligne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de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i="1" spc="-30" dirty="0">
                <a:latin typeface="Arial"/>
                <a:cs typeface="Arial"/>
              </a:rPr>
              <a:t>Client</a:t>
            </a:r>
            <a:r>
              <a:rPr sz="1500" i="1" spc="-55" dirty="0">
                <a:latin typeface="Arial"/>
                <a:cs typeface="Arial"/>
              </a:rPr>
              <a:t> </a:t>
            </a:r>
            <a:r>
              <a:rPr sz="1500" spc="-25" dirty="0">
                <a:latin typeface="Arial MT"/>
                <a:cs typeface="Arial MT"/>
              </a:rPr>
              <a:t>dans</a:t>
            </a:r>
            <a:r>
              <a:rPr sz="1500" spc="-90" dirty="0">
                <a:latin typeface="Arial MT"/>
                <a:cs typeface="Arial MT"/>
              </a:rPr>
              <a:t> </a:t>
            </a:r>
            <a:r>
              <a:rPr sz="1500" spc="5" dirty="0">
                <a:latin typeface="Arial MT"/>
                <a:cs typeface="Arial MT"/>
              </a:rPr>
              <a:t>la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table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du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25" dirty="0">
                <a:latin typeface="Arial MT"/>
                <a:cs typeface="Arial MT"/>
              </a:rPr>
              <a:t>résultat</a:t>
            </a:r>
            <a:r>
              <a:rPr sz="1500" spc="-80" dirty="0">
                <a:latin typeface="Arial MT"/>
                <a:cs typeface="Arial MT"/>
              </a:rPr>
              <a:t> </a:t>
            </a:r>
            <a:r>
              <a:rPr sz="1500" spc="5" dirty="0">
                <a:latin typeface="Arial MT"/>
                <a:cs typeface="Arial MT"/>
              </a:rPr>
              <a:t>à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30" dirty="0">
                <a:latin typeface="Arial MT"/>
                <a:cs typeface="Arial MT"/>
              </a:rPr>
              <a:t>retourner</a:t>
            </a:r>
            <a:endParaRPr sz="1500">
              <a:latin typeface="Arial MT"/>
              <a:cs typeface="Arial MT"/>
            </a:endParaRPr>
          </a:p>
          <a:p>
            <a:pPr marR="5778500" indent="575945">
              <a:lnSpc>
                <a:spcPts val="1720"/>
              </a:lnSpc>
              <a:spcBef>
                <a:spcPts val="95"/>
              </a:spcBef>
            </a:pPr>
            <a:r>
              <a:rPr sz="1500" spc="-15" dirty="0">
                <a:latin typeface="Arial MT"/>
                <a:cs typeface="Arial MT"/>
              </a:rPr>
              <a:t>F</a:t>
            </a:r>
            <a:r>
              <a:rPr sz="1500" spc="-30" dirty="0">
                <a:latin typeface="Arial MT"/>
                <a:cs typeface="Arial MT"/>
              </a:rPr>
              <a:t>I</a:t>
            </a:r>
            <a:r>
              <a:rPr sz="1500" spc="5" dirty="0">
                <a:latin typeface="Arial MT"/>
                <a:cs typeface="Arial MT"/>
              </a:rPr>
              <a:t>N</a:t>
            </a:r>
            <a:r>
              <a:rPr sz="1500" spc="-60" dirty="0">
                <a:latin typeface="Arial MT"/>
                <a:cs typeface="Arial MT"/>
              </a:rPr>
              <a:t> </a:t>
            </a:r>
            <a:r>
              <a:rPr sz="1500" spc="-40" dirty="0">
                <a:latin typeface="Arial MT"/>
                <a:cs typeface="Arial MT"/>
              </a:rPr>
              <a:t>S</a:t>
            </a:r>
            <a:r>
              <a:rPr sz="1500" dirty="0">
                <a:latin typeface="Arial MT"/>
                <a:cs typeface="Arial MT"/>
              </a:rPr>
              <a:t>I  </a:t>
            </a:r>
            <a:r>
              <a:rPr sz="1500" spc="-10" dirty="0">
                <a:latin typeface="Arial MT"/>
                <a:cs typeface="Arial MT"/>
              </a:rPr>
              <a:t>FIN</a:t>
            </a:r>
            <a:r>
              <a:rPr sz="1500" spc="-80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POUR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89425" y="3424935"/>
            <a:ext cx="2289175" cy="783590"/>
          </a:xfrm>
          <a:custGeom>
            <a:avLst/>
            <a:gdLst/>
            <a:ahLst/>
            <a:cxnLst/>
            <a:rect l="l" t="t" r="r" b="b"/>
            <a:pathLst>
              <a:path w="2289175" h="783589">
                <a:moveTo>
                  <a:pt x="75309" y="27008"/>
                </a:moveTo>
                <a:lnTo>
                  <a:pt x="69254" y="45140"/>
                </a:lnTo>
                <a:lnTo>
                  <a:pt x="2282952" y="783082"/>
                </a:lnTo>
                <a:lnTo>
                  <a:pt x="2289048" y="764920"/>
                </a:lnTo>
                <a:lnTo>
                  <a:pt x="75309" y="27008"/>
                </a:lnTo>
                <a:close/>
              </a:path>
              <a:path w="2289175" h="783589">
                <a:moveTo>
                  <a:pt x="84327" y="0"/>
                </a:moveTo>
                <a:lnTo>
                  <a:pt x="0" y="11937"/>
                </a:lnTo>
                <a:lnTo>
                  <a:pt x="60198" y="72262"/>
                </a:lnTo>
                <a:lnTo>
                  <a:pt x="69254" y="45140"/>
                </a:lnTo>
                <a:lnTo>
                  <a:pt x="57276" y="41148"/>
                </a:lnTo>
                <a:lnTo>
                  <a:pt x="63246" y="22987"/>
                </a:lnTo>
                <a:lnTo>
                  <a:pt x="76652" y="22987"/>
                </a:lnTo>
                <a:lnTo>
                  <a:pt x="84327" y="0"/>
                </a:lnTo>
                <a:close/>
              </a:path>
              <a:path w="2289175" h="783589">
                <a:moveTo>
                  <a:pt x="63246" y="22987"/>
                </a:moveTo>
                <a:lnTo>
                  <a:pt x="57276" y="41148"/>
                </a:lnTo>
                <a:lnTo>
                  <a:pt x="69254" y="45140"/>
                </a:lnTo>
                <a:lnTo>
                  <a:pt x="75309" y="27008"/>
                </a:lnTo>
                <a:lnTo>
                  <a:pt x="63246" y="22987"/>
                </a:lnTo>
                <a:close/>
              </a:path>
              <a:path w="2289175" h="783589">
                <a:moveTo>
                  <a:pt x="76652" y="22987"/>
                </a:moveTo>
                <a:lnTo>
                  <a:pt x="63246" y="22987"/>
                </a:lnTo>
                <a:lnTo>
                  <a:pt x="75309" y="27008"/>
                </a:lnTo>
                <a:lnTo>
                  <a:pt x="76652" y="229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677153" y="3156585"/>
            <a:ext cx="1648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Référence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à</a:t>
            </a:r>
            <a:r>
              <a:rPr sz="20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une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5641" y="3514066"/>
            <a:ext cx="32461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1290">
              <a:lnSpc>
                <a:spcPts val="1770"/>
              </a:lnSpc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colonne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non</a:t>
            </a:r>
            <a:r>
              <a:rPr sz="20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local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67055" y="3461765"/>
            <a:ext cx="1384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3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828800" y="381000"/>
            <a:ext cx="5940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35" dirty="0"/>
              <a:t>T</a:t>
            </a:r>
            <a:r>
              <a:rPr sz="4000" spc="-185" dirty="0"/>
              <a:t>est</a:t>
            </a:r>
            <a:r>
              <a:rPr sz="4000" spc="45" dirty="0"/>
              <a:t> </a:t>
            </a:r>
            <a:r>
              <a:rPr sz="4000" spc="-195" dirty="0"/>
              <a:t>d</a:t>
            </a:r>
            <a:r>
              <a:rPr sz="4000" spc="-35" dirty="0">
                <a:latin typeface="Georgia"/>
                <a:cs typeface="Georgia"/>
              </a:rPr>
              <a:t>’</a:t>
            </a:r>
            <a:r>
              <a:rPr sz="4000" spc="-285" dirty="0"/>
              <a:t>ense</a:t>
            </a:r>
            <a:r>
              <a:rPr sz="4000" spc="-430" dirty="0"/>
              <a:t>m</a:t>
            </a:r>
            <a:r>
              <a:rPr sz="4000" spc="-195" dirty="0"/>
              <a:t>ble</a:t>
            </a:r>
            <a:r>
              <a:rPr sz="4000" spc="25" dirty="0"/>
              <a:t> </a:t>
            </a:r>
            <a:r>
              <a:rPr sz="4000" spc="-195" dirty="0"/>
              <a:t>vide</a:t>
            </a:r>
            <a:r>
              <a:rPr sz="4000" spc="45" dirty="0"/>
              <a:t> </a:t>
            </a:r>
            <a:r>
              <a:rPr sz="4000" spc="-390" dirty="0"/>
              <a:t>EXISTS</a:t>
            </a:r>
            <a:endParaRPr sz="40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6897" y="1376101"/>
            <a:ext cx="6820534" cy="135318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Exemple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Afficher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i="1" spc="-229" dirty="0">
                <a:latin typeface="Trebuchet MS"/>
                <a:cs typeface="Trebuchet MS"/>
              </a:rPr>
              <a:t>Clients</a:t>
            </a:r>
            <a:r>
              <a:rPr sz="2400" i="1" spc="-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qui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45" dirty="0">
                <a:latin typeface="Microsoft Sans Serif"/>
                <a:cs typeface="Microsoft Sans Serif"/>
              </a:rPr>
              <a:t>pas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temps</a:t>
            </a:r>
            <a:endParaRPr sz="240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i="1" spc="-270" dirty="0">
                <a:latin typeface="Trebuchet MS"/>
                <a:cs typeface="Trebuchet MS"/>
              </a:rPr>
              <a:t>emp</a:t>
            </a:r>
            <a:r>
              <a:rPr sz="2400" i="1" spc="-130" dirty="0">
                <a:latin typeface="Trebuchet MS"/>
                <a:cs typeface="Trebuchet MS"/>
              </a:rPr>
              <a:t>l</a:t>
            </a:r>
            <a:r>
              <a:rPr sz="2400" i="1" spc="-250" dirty="0">
                <a:latin typeface="Trebuchet MS"/>
                <a:cs typeface="Trebuchet MS"/>
              </a:rPr>
              <a:t>o</a:t>
            </a:r>
            <a:r>
              <a:rPr sz="2400" i="1" spc="-215" dirty="0">
                <a:latin typeface="Trebuchet MS"/>
                <a:cs typeface="Trebuchet MS"/>
              </a:rPr>
              <a:t>yés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258887" y="3357590"/>
          <a:ext cx="6680199" cy="15988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1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215">
                <a:tc gridSpan="5">
                  <a:txBody>
                    <a:bodyPr/>
                    <a:lstStyle/>
                    <a:p>
                      <a:pPr marL="708025">
                        <a:lnSpc>
                          <a:spcPts val="1870"/>
                        </a:lnSpc>
                        <a:tabLst>
                          <a:tab pos="2125980" algn="l"/>
                        </a:tabLst>
                      </a:pPr>
                      <a:r>
                        <a:rPr sz="1850" spc="-30" dirty="0">
                          <a:latin typeface="Courier New"/>
                          <a:cs typeface="Courier New"/>
                        </a:rPr>
                        <a:t>SELECT	</a:t>
                      </a:r>
                      <a:r>
                        <a:rPr sz="1850" spc="5" dirty="0">
                          <a:latin typeface="Courier New"/>
                          <a:cs typeface="Courier New"/>
                        </a:rPr>
                        <a:t>*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708025">
                        <a:lnSpc>
                          <a:spcPts val="2165"/>
                        </a:lnSpc>
                        <a:tabLst>
                          <a:tab pos="2125980" algn="l"/>
                        </a:tabLst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50" spc="-30" dirty="0">
                          <a:latin typeface="Courier New"/>
                          <a:cs typeface="Courier New"/>
                        </a:rPr>
                        <a:t>Client</a:t>
                      </a:r>
                      <a:r>
                        <a:rPr sz="1850" spc="-1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5" dirty="0">
                          <a:latin typeface="Courier New"/>
                          <a:cs typeface="Courier New"/>
                        </a:rPr>
                        <a:t>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53">
                <a:tc>
                  <a:txBody>
                    <a:bodyPr/>
                    <a:lstStyle/>
                    <a:p>
                      <a:pPr marL="708025">
                        <a:lnSpc>
                          <a:spcPts val="1925"/>
                        </a:lnSpc>
                      </a:pPr>
                      <a:r>
                        <a:rPr sz="1850" spc="-35" dirty="0">
                          <a:latin typeface="Courier New"/>
                          <a:cs typeface="Courier New"/>
                        </a:rPr>
                        <a:t>WHERE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25"/>
                        </a:lnSpc>
                      </a:pPr>
                      <a:r>
                        <a:rPr sz="1850" spc="-40" dirty="0">
                          <a:latin typeface="Courier New"/>
                          <a:cs typeface="Courier New"/>
                        </a:rPr>
                        <a:t>NOT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25"/>
                        </a:lnSpc>
                      </a:pPr>
                      <a:r>
                        <a:rPr sz="1850" spc="-40" dirty="0">
                          <a:latin typeface="Courier New"/>
                          <a:cs typeface="Courier New"/>
                        </a:rPr>
                        <a:t>EXISTS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643">
                <a:tc gridSpan="5">
                  <a:txBody>
                    <a:bodyPr/>
                    <a:lstStyle/>
                    <a:p>
                      <a:pPr marL="1256030">
                        <a:lnSpc>
                          <a:spcPts val="1870"/>
                        </a:lnSpc>
                        <a:tabLst>
                          <a:tab pos="2835275" algn="l"/>
                        </a:tabLst>
                      </a:pPr>
                      <a:r>
                        <a:rPr sz="1850" spc="-30" dirty="0">
                          <a:latin typeface="Courier New"/>
                          <a:cs typeface="Courier New"/>
                        </a:rPr>
                        <a:t>(SELECT	</a:t>
                      </a:r>
                      <a:r>
                        <a:rPr sz="1850" spc="5" dirty="0">
                          <a:latin typeface="Courier New"/>
                          <a:cs typeface="Courier New"/>
                        </a:rPr>
                        <a:t>*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1393190">
                        <a:lnSpc>
                          <a:spcPts val="2090"/>
                        </a:lnSpc>
                        <a:tabLst>
                          <a:tab pos="2835275" algn="l"/>
                        </a:tabLst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FROM	</a:t>
                      </a:r>
                      <a:r>
                        <a:rPr sz="1850" spc="-35" dirty="0">
                          <a:latin typeface="Courier New"/>
                          <a:cs typeface="Courier New"/>
                        </a:rPr>
                        <a:t>Employé</a:t>
                      </a:r>
                      <a:endParaRPr sz="1850">
                        <a:latin typeface="Courier New"/>
                        <a:cs typeface="Courier New"/>
                      </a:endParaRPr>
                    </a:p>
                    <a:p>
                      <a:pPr marL="1393190">
                        <a:lnSpc>
                          <a:spcPts val="2145"/>
                        </a:lnSpc>
                        <a:tabLst>
                          <a:tab pos="2835275" algn="l"/>
                        </a:tabLst>
                      </a:pPr>
                      <a:r>
                        <a:rPr sz="1850" spc="-25" dirty="0">
                          <a:latin typeface="Courier New"/>
                          <a:cs typeface="Courier New"/>
                        </a:rPr>
                        <a:t>WHERE	</a:t>
                      </a:r>
                      <a:r>
                        <a:rPr sz="1850" spc="-30" dirty="0">
                          <a:latin typeface="Courier New"/>
                          <a:cs typeface="Courier New"/>
                        </a:rPr>
                        <a:t>N°SS_Employé</a:t>
                      </a:r>
                      <a:r>
                        <a:rPr sz="185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5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30" dirty="0">
                          <a:latin typeface="Courier New"/>
                          <a:cs typeface="Courier New"/>
                        </a:rPr>
                        <a:t>e.N°SS)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81000"/>
            <a:ext cx="58404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20" dirty="0"/>
              <a:t>Test</a:t>
            </a:r>
            <a:r>
              <a:rPr sz="4300" spc="30" dirty="0"/>
              <a:t> </a:t>
            </a:r>
            <a:r>
              <a:rPr sz="4300" spc="-270" dirty="0"/>
              <a:t>de</a:t>
            </a:r>
            <a:r>
              <a:rPr sz="4300" spc="35" dirty="0"/>
              <a:t> </a:t>
            </a:r>
            <a:r>
              <a:rPr sz="4300" spc="-180" dirty="0"/>
              <a:t>double</a:t>
            </a:r>
            <a:r>
              <a:rPr sz="4300" spc="50" dirty="0"/>
              <a:t> </a:t>
            </a:r>
            <a:r>
              <a:rPr sz="4300" spc="-85" dirty="0"/>
              <a:t>(UNIQUE)</a:t>
            </a:r>
            <a:endParaRPr sz="4300"/>
          </a:p>
        </p:txBody>
      </p:sp>
      <p:grpSp>
        <p:nvGrpSpPr>
          <p:cNvPr id="16" name="object 16"/>
          <p:cNvGrpSpPr/>
          <p:nvPr/>
        </p:nvGrpSpPr>
        <p:grpSpPr>
          <a:xfrm>
            <a:off x="755650" y="3357530"/>
            <a:ext cx="7642859" cy="2004695"/>
            <a:chOff x="755650" y="3357530"/>
            <a:chExt cx="7642859" cy="2004695"/>
          </a:xfrm>
        </p:grpSpPr>
        <p:sp>
          <p:nvSpPr>
            <p:cNvPr id="17" name="object 17"/>
            <p:cNvSpPr/>
            <p:nvPr/>
          </p:nvSpPr>
          <p:spPr>
            <a:xfrm>
              <a:off x="755650" y="3357536"/>
              <a:ext cx="7642859" cy="1002665"/>
            </a:xfrm>
            <a:custGeom>
              <a:avLst/>
              <a:gdLst/>
              <a:ahLst/>
              <a:cxnLst/>
              <a:rect l="l" t="t" r="r" b="b"/>
              <a:pathLst>
                <a:path w="7642859" h="1002664">
                  <a:moveTo>
                    <a:pt x="7642288" y="0"/>
                  </a:moveTo>
                  <a:lnTo>
                    <a:pt x="0" y="0"/>
                  </a:lnTo>
                  <a:lnTo>
                    <a:pt x="0" y="333108"/>
                  </a:lnTo>
                  <a:lnTo>
                    <a:pt x="0" y="669163"/>
                  </a:lnTo>
                  <a:lnTo>
                    <a:pt x="0" y="1002284"/>
                  </a:lnTo>
                  <a:lnTo>
                    <a:pt x="1966048" y="1002284"/>
                  </a:lnTo>
                  <a:lnTo>
                    <a:pt x="1966048" y="669163"/>
                  </a:lnTo>
                  <a:lnTo>
                    <a:pt x="3722878" y="669163"/>
                  </a:lnTo>
                  <a:lnTo>
                    <a:pt x="3722878" y="1002284"/>
                  </a:lnTo>
                  <a:lnTo>
                    <a:pt x="7642288" y="1002284"/>
                  </a:lnTo>
                  <a:lnTo>
                    <a:pt x="7642288" y="669163"/>
                  </a:lnTo>
                  <a:lnTo>
                    <a:pt x="7642288" y="333108"/>
                  </a:lnTo>
                  <a:lnTo>
                    <a:pt x="76422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21699" y="4026697"/>
              <a:ext cx="1757045" cy="333375"/>
            </a:xfrm>
            <a:custGeom>
              <a:avLst/>
              <a:gdLst/>
              <a:ahLst/>
              <a:cxnLst/>
              <a:rect l="l" t="t" r="r" b="b"/>
              <a:pathLst>
                <a:path w="1757045" h="333375">
                  <a:moveTo>
                    <a:pt x="1756831" y="0"/>
                  </a:moveTo>
                  <a:lnTo>
                    <a:pt x="0" y="0"/>
                  </a:lnTo>
                  <a:lnTo>
                    <a:pt x="0" y="333112"/>
                  </a:lnTo>
                  <a:lnTo>
                    <a:pt x="1756831" y="333112"/>
                  </a:lnTo>
                  <a:lnTo>
                    <a:pt x="175683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5650" y="4359820"/>
              <a:ext cx="7642859" cy="1002665"/>
            </a:xfrm>
            <a:custGeom>
              <a:avLst/>
              <a:gdLst/>
              <a:ahLst/>
              <a:cxnLst/>
              <a:rect l="l" t="t" r="r" b="b"/>
              <a:pathLst>
                <a:path w="7642859" h="1002664">
                  <a:moveTo>
                    <a:pt x="7642288" y="0"/>
                  </a:moveTo>
                  <a:lnTo>
                    <a:pt x="0" y="0"/>
                  </a:lnTo>
                  <a:lnTo>
                    <a:pt x="0" y="333108"/>
                  </a:lnTo>
                  <a:lnTo>
                    <a:pt x="0" y="666216"/>
                  </a:lnTo>
                  <a:lnTo>
                    <a:pt x="0" y="1002271"/>
                  </a:lnTo>
                  <a:lnTo>
                    <a:pt x="7642288" y="1002271"/>
                  </a:lnTo>
                  <a:lnTo>
                    <a:pt x="7642288" y="666216"/>
                  </a:lnTo>
                  <a:lnTo>
                    <a:pt x="7642288" y="333108"/>
                  </a:lnTo>
                  <a:lnTo>
                    <a:pt x="7642288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96897" y="1374186"/>
            <a:ext cx="7031990" cy="3977004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15" dirty="0">
                <a:latin typeface="Microsoft Sans Serif"/>
                <a:cs typeface="Microsoft Sans Serif"/>
              </a:rPr>
              <a:t>Exemple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Afficher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clients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qui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portent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même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nom</a:t>
            </a:r>
            <a:endParaRPr sz="2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400" dirty="0">
              <a:latin typeface="Microsoft Sans Serif"/>
              <a:cs typeface="Microsoft Sans Serif"/>
            </a:endParaRPr>
          </a:p>
          <a:p>
            <a:pPr marL="68580" marR="4140200">
              <a:lnSpc>
                <a:spcPct val="95500"/>
              </a:lnSpc>
              <a:spcBef>
                <a:spcPts val="2960"/>
              </a:spcBef>
            </a:pPr>
            <a:r>
              <a:rPr sz="2300" spc="5" dirty="0">
                <a:latin typeface="Courier New"/>
                <a:cs typeface="Courier New"/>
              </a:rPr>
              <a:t>SELECT</a:t>
            </a:r>
            <a:r>
              <a:rPr sz="2300" spc="-114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nomClient </a:t>
            </a:r>
            <a:r>
              <a:rPr sz="2300" spc="-1370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FROM </a:t>
            </a:r>
            <a:r>
              <a:rPr sz="2300" spc="5" dirty="0">
                <a:latin typeface="Courier New"/>
                <a:cs typeface="Courier New"/>
              </a:rPr>
              <a:t>Client </a:t>
            </a:r>
            <a:r>
              <a:rPr sz="2300" spc="55" dirty="0">
                <a:latin typeface="Courier New"/>
                <a:cs typeface="Courier New"/>
              </a:rPr>
              <a:t>e </a:t>
            </a:r>
            <a:r>
              <a:rPr sz="2300" spc="60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WHERE</a:t>
            </a:r>
            <a:r>
              <a:rPr sz="2300" spc="-85" dirty="0">
                <a:latin typeface="Courier New"/>
                <a:cs typeface="Courier New"/>
              </a:rPr>
              <a:t> </a:t>
            </a:r>
            <a:r>
              <a:rPr sz="2300" spc="15" dirty="0">
                <a:latin typeface="Courier New"/>
                <a:cs typeface="Courier New"/>
              </a:rPr>
              <a:t>NOT</a:t>
            </a:r>
            <a:r>
              <a:rPr sz="2300" spc="-9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UNIQUE</a:t>
            </a:r>
          </a:p>
          <a:p>
            <a:pPr marL="979169" marR="3054985">
              <a:lnSpc>
                <a:spcPts val="2620"/>
              </a:lnSpc>
              <a:spcBef>
                <a:spcPts val="60"/>
              </a:spcBef>
            </a:pPr>
            <a:r>
              <a:rPr sz="2300" spc="5" dirty="0">
                <a:latin typeface="Courier New"/>
                <a:cs typeface="Courier New"/>
              </a:rPr>
              <a:t>(SELECT</a:t>
            </a:r>
            <a:r>
              <a:rPr sz="2300" spc="-12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nomClient </a:t>
            </a:r>
            <a:r>
              <a:rPr sz="2300" spc="-1365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FROM</a:t>
            </a:r>
            <a:r>
              <a:rPr sz="2300" spc="-65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Client</a:t>
            </a:r>
          </a:p>
          <a:p>
            <a:pPr marL="979169">
              <a:lnSpc>
                <a:spcPts val="2560"/>
              </a:lnSpc>
            </a:pPr>
            <a:r>
              <a:rPr sz="2300" spc="10" dirty="0">
                <a:latin typeface="Courier New"/>
                <a:cs typeface="Courier New"/>
              </a:rPr>
              <a:t>WHERE</a:t>
            </a:r>
            <a:r>
              <a:rPr sz="2300" spc="-70" dirty="0">
                <a:latin typeface="Courier New"/>
                <a:cs typeface="Courier New"/>
              </a:rPr>
              <a:t> </a:t>
            </a:r>
            <a:r>
              <a:rPr sz="2300" dirty="0">
                <a:latin typeface="Courier New"/>
                <a:cs typeface="Courier New"/>
              </a:rPr>
              <a:t>noClient=e.noClient)</a:t>
            </a: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3663950" y="2578100"/>
            <a:ext cx="5480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85" dirty="0">
                <a:latin typeface="Trebuchet MS"/>
                <a:cs typeface="Trebuchet MS"/>
              </a:rPr>
              <a:t>CRÉ</a:t>
            </a:r>
            <a:r>
              <a:rPr sz="4000" b="1" spc="95" dirty="0">
                <a:latin typeface="Trebuchet MS"/>
                <a:cs typeface="Trebuchet MS"/>
              </a:rPr>
              <a:t>A</a:t>
            </a:r>
            <a:r>
              <a:rPr sz="4000" b="1" spc="470" dirty="0">
                <a:latin typeface="Trebuchet MS"/>
                <a:cs typeface="Trebuchet MS"/>
              </a:rPr>
              <a:t>TIO</a:t>
            </a:r>
            <a:r>
              <a:rPr sz="4000" b="1" spc="595" dirty="0">
                <a:latin typeface="Trebuchet MS"/>
                <a:cs typeface="Trebuchet MS"/>
              </a:rPr>
              <a:t>N</a:t>
            </a:r>
            <a:r>
              <a:rPr sz="4000" b="1" spc="-70" dirty="0">
                <a:latin typeface="Trebuchet MS"/>
                <a:cs typeface="Trebuchet MS"/>
              </a:rPr>
              <a:t> </a:t>
            </a:r>
            <a:r>
              <a:rPr sz="4000" b="1" spc="420" dirty="0">
                <a:latin typeface="Trebuchet MS"/>
                <a:cs typeface="Trebuchet MS"/>
              </a:rPr>
              <a:t>DES</a:t>
            </a:r>
            <a:r>
              <a:rPr sz="4000" b="1" spc="-685" dirty="0">
                <a:latin typeface="Trebuchet MS"/>
                <a:cs typeface="Trebuchet MS"/>
              </a:rPr>
              <a:t> </a:t>
            </a:r>
            <a:r>
              <a:rPr sz="4000" b="1" spc="390" dirty="0">
                <a:latin typeface="Trebuchet MS"/>
                <a:cs typeface="Trebuchet MS"/>
              </a:rPr>
              <a:t>VUES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457200"/>
            <a:ext cx="386873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59" dirty="0"/>
              <a:t>Base</a:t>
            </a:r>
            <a:r>
              <a:rPr sz="4300" spc="50" dirty="0"/>
              <a:t> </a:t>
            </a:r>
            <a:r>
              <a:rPr sz="4300" spc="-270" dirty="0"/>
              <a:t>de</a:t>
            </a:r>
            <a:r>
              <a:rPr sz="4300" spc="60" dirty="0"/>
              <a:t> </a:t>
            </a:r>
            <a:r>
              <a:rPr sz="4300" spc="-225" dirty="0"/>
              <a:t>Données</a:t>
            </a:r>
            <a:endParaRPr sz="43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923925" y="1285862"/>
            <a:ext cx="8006080" cy="5323205"/>
            <a:chOff x="923925" y="1285862"/>
            <a:chExt cx="8006080" cy="532320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2126" y="2785999"/>
              <a:ext cx="1143000" cy="1143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237" y="2781236"/>
              <a:ext cx="576262" cy="5762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925" y="3138424"/>
              <a:ext cx="647700" cy="6477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7732" y="2740152"/>
              <a:ext cx="1997964" cy="1286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0375" y="2786125"/>
              <a:ext cx="1853438" cy="1143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00375" y="2786125"/>
              <a:ext cx="1853564" cy="1143000"/>
            </a:xfrm>
            <a:custGeom>
              <a:avLst/>
              <a:gdLst/>
              <a:ahLst/>
              <a:cxnLst/>
              <a:rect l="l" t="t" r="r" b="b"/>
              <a:pathLst>
                <a:path w="1853564" h="1143000">
                  <a:moveTo>
                    <a:pt x="0" y="1143000"/>
                  </a:moveTo>
                  <a:lnTo>
                    <a:pt x="1853438" y="1143000"/>
                  </a:lnTo>
                  <a:lnTo>
                    <a:pt x="1853438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6629" y="2849587"/>
              <a:ext cx="840994" cy="89322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0066" y="2908769"/>
              <a:ext cx="840994" cy="8932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9626" y="2285987"/>
              <a:ext cx="1000125" cy="10001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5250" y="2643124"/>
              <a:ext cx="933437" cy="933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3750" y="5446725"/>
              <a:ext cx="1162062" cy="116203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3751" y="5143500"/>
              <a:ext cx="1000112" cy="10000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9626" y="3857625"/>
              <a:ext cx="933450" cy="9334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2375" y="4000436"/>
              <a:ext cx="925512" cy="9255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86625" y="1285862"/>
              <a:ext cx="857250" cy="8572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6626" y="1428686"/>
              <a:ext cx="928674" cy="92868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795007" y="4239514"/>
            <a:ext cx="652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85" dirty="0">
                <a:latin typeface="Microsoft Sans Serif"/>
                <a:cs typeface="Microsoft Sans Serif"/>
              </a:rPr>
              <a:t>mages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80505" y="5382869"/>
            <a:ext cx="628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7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extes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45920" y="1990344"/>
            <a:ext cx="6033770" cy="3429000"/>
            <a:chOff x="1645920" y="1990344"/>
            <a:chExt cx="6033770" cy="3429000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5920" y="3218688"/>
              <a:ext cx="790956" cy="38861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93308" y="1990344"/>
              <a:ext cx="1001267" cy="92811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72123" y="2143125"/>
              <a:ext cx="643255" cy="571500"/>
            </a:xfrm>
            <a:custGeom>
              <a:avLst/>
              <a:gdLst/>
              <a:ahLst/>
              <a:cxnLst/>
              <a:rect l="l" t="t" r="r" b="b"/>
              <a:pathLst>
                <a:path w="643254" h="571500">
                  <a:moveTo>
                    <a:pt x="43561" y="456691"/>
                  </a:moveTo>
                  <a:lnTo>
                    <a:pt x="36449" y="460375"/>
                  </a:lnTo>
                  <a:lnTo>
                    <a:pt x="34162" y="466978"/>
                  </a:lnTo>
                  <a:lnTo>
                    <a:pt x="0" y="571500"/>
                  </a:lnTo>
                  <a:lnTo>
                    <a:pt x="35940" y="564261"/>
                  </a:lnTo>
                  <a:lnTo>
                    <a:pt x="27304" y="564261"/>
                  </a:lnTo>
                  <a:lnTo>
                    <a:pt x="10413" y="545338"/>
                  </a:lnTo>
                  <a:lnTo>
                    <a:pt x="45514" y="514140"/>
                  </a:lnTo>
                  <a:lnTo>
                    <a:pt x="58292" y="474852"/>
                  </a:lnTo>
                  <a:lnTo>
                    <a:pt x="60578" y="468249"/>
                  </a:lnTo>
                  <a:lnTo>
                    <a:pt x="56896" y="461010"/>
                  </a:lnTo>
                  <a:lnTo>
                    <a:pt x="43561" y="456691"/>
                  </a:lnTo>
                  <a:close/>
                </a:path>
                <a:path w="643254" h="571500">
                  <a:moveTo>
                    <a:pt x="45514" y="514140"/>
                  </a:moveTo>
                  <a:lnTo>
                    <a:pt x="10413" y="545338"/>
                  </a:lnTo>
                  <a:lnTo>
                    <a:pt x="27304" y="564261"/>
                  </a:lnTo>
                  <a:lnTo>
                    <a:pt x="33447" y="558800"/>
                  </a:lnTo>
                  <a:lnTo>
                    <a:pt x="30987" y="558800"/>
                  </a:lnTo>
                  <a:lnTo>
                    <a:pt x="16383" y="542289"/>
                  </a:lnTo>
                  <a:lnTo>
                    <a:pt x="37756" y="537990"/>
                  </a:lnTo>
                  <a:lnTo>
                    <a:pt x="45514" y="514140"/>
                  </a:lnTo>
                  <a:close/>
                </a:path>
                <a:path w="643254" h="571500">
                  <a:moveTo>
                    <a:pt x="109727" y="523494"/>
                  </a:moveTo>
                  <a:lnTo>
                    <a:pt x="62441" y="533024"/>
                  </a:lnTo>
                  <a:lnTo>
                    <a:pt x="27304" y="564261"/>
                  </a:lnTo>
                  <a:lnTo>
                    <a:pt x="35940" y="564261"/>
                  </a:lnTo>
                  <a:lnTo>
                    <a:pt x="107823" y="549783"/>
                  </a:lnTo>
                  <a:lnTo>
                    <a:pt x="114680" y="548513"/>
                  </a:lnTo>
                  <a:lnTo>
                    <a:pt x="119125" y="541782"/>
                  </a:lnTo>
                  <a:lnTo>
                    <a:pt x="117728" y="534924"/>
                  </a:lnTo>
                  <a:lnTo>
                    <a:pt x="116459" y="528065"/>
                  </a:lnTo>
                  <a:lnTo>
                    <a:pt x="109727" y="523494"/>
                  </a:lnTo>
                  <a:close/>
                </a:path>
                <a:path w="643254" h="571500">
                  <a:moveTo>
                    <a:pt x="37756" y="537990"/>
                  </a:moveTo>
                  <a:lnTo>
                    <a:pt x="16383" y="542289"/>
                  </a:lnTo>
                  <a:lnTo>
                    <a:pt x="30987" y="558800"/>
                  </a:lnTo>
                  <a:lnTo>
                    <a:pt x="37756" y="537990"/>
                  </a:lnTo>
                  <a:close/>
                </a:path>
                <a:path w="643254" h="571500">
                  <a:moveTo>
                    <a:pt x="62441" y="533024"/>
                  </a:moveTo>
                  <a:lnTo>
                    <a:pt x="37756" y="537990"/>
                  </a:lnTo>
                  <a:lnTo>
                    <a:pt x="30987" y="558800"/>
                  </a:lnTo>
                  <a:lnTo>
                    <a:pt x="33447" y="558800"/>
                  </a:lnTo>
                  <a:lnTo>
                    <a:pt x="62441" y="533024"/>
                  </a:lnTo>
                  <a:close/>
                </a:path>
                <a:path w="643254" h="571500">
                  <a:moveTo>
                    <a:pt x="605337" y="33516"/>
                  </a:moveTo>
                  <a:lnTo>
                    <a:pt x="580676" y="38477"/>
                  </a:lnTo>
                  <a:lnTo>
                    <a:pt x="45514" y="514140"/>
                  </a:lnTo>
                  <a:lnTo>
                    <a:pt x="37756" y="537990"/>
                  </a:lnTo>
                  <a:lnTo>
                    <a:pt x="62441" y="533024"/>
                  </a:lnTo>
                  <a:lnTo>
                    <a:pt x="597566" y="57295"/>
                  </a:lnTo>
                  <a:lnTo>
                    <a:pt x="605337" y="33516"/>
                  </a:lnTo>
                  <a:close/>
                </a:path>
                <a:path w="643254" h="571500">
                  <a:moveTo>
                    <a:pt x="640634" y="7238"/>
                  </a:moveTo>
                  <a:lnTo>
                    <a:pt x="615823" y="7238"/>
                  </a:lnTo>
                  <a:lnTo>
                    <a:pt x="632586" y="26162"/>
                  </a:lnTo>
                  <a:lnTo>
                    <a:pt x="597566" y="57295"/>
                  </a:lnTo>
                  <a:lnTo>
                    <a:pt x="582549" y="103250"/>
                  </a:lnTo>
                  <a:lnTo>
                    <a:pt x="586104" y="110489"/>
                  </a:lnTo>
                  <a:lnTo>
                    <a:pt x="599440" y="114808"/>
                  </a:lnTo>
                  <a:lnTo>
                    <a:pt x="606678" y="111125"/>
                  </a:lnTo>
                  <a:lnTo>
                    <a:pt x="640634" y="7238"/>
                  </a:lnTo>
                  <a:close/>
                </a:path>
                <a:path w="643254" h="571500">
                  <a:moveTo>
                    <a:pt x="620660" y="12700"/>
                  </a:moveTo>
                  <a:lnTo>
                    <a:pt x="612140" y="12700"/>
                  </a:lnTo>
                  <a:lnTo>
                    <a:pt x="626745" y="29210"/>
                  </a:lnTo>
                  <a:lnTo>
                    <a:pt x="605337" y="33516"/>
                  </a:lnTo>
                  <a:lnTo>
                    <a:pt x="597566" y="57295"/>
                  </a:lnTo>
                  <a:lnTo>
                    <a:pt x="632586" y="26162"/>
                  </a:lnTo>
                  <a:lnTo>
                    <a:pt x="620660" y="12700"/>
                  </a:lnTo>
                  <a:close/>
                </a:path>
                <a:path w="643254" h="571500">
                  <a:moveTo>
                    <a:pt x="643001" y="0"/>
                  </a:moveTo>
                  <a:lnTo>
                    <a:pt x="535177" y="21716"/>
                  </a:lnTo>
                  <a:lnTo>
                    <a:pt x="528320" y="22987"/>
                  </a:lnTo>
                  <a:lnTo>
                    <a:pt x="523875" y="29717"/>
                  </a:lnTo>
                  <a:lnTo>
                    <a:pt x="526669" y="43434"/>
                  </a:lnTo>
                  <a:lnTo>
                    <a:pt x="533400" y="47878"/>
                  </a:lnTo>
                  <a:lnTo>
                    <a:pt x="540257" y="46609"/>
                  </a:lnTo>
                  <a:lnTo>
                    <a:pt x="580676" y="38477"/>
                  </a:lnTo>
                  <a:lnTo>
                    <a:pt x="615823" y="7238"/>
                  </a:lnTo>
                  <a:lnTo>
                    <a:pt x="640634" y="7238"/>
                  </a:lnTo>
                  <a:lnTo>
                    <a:pt x="643001" y="0"/>
                  </a:lnTo>
                  <a:close/>
                </a:path>
                <a:path w="643254" h="571500">
                  <a:moveTo>
                    <a:pt x="615823" y="7238"/>
                  </a:moveTo>
                  <a:lnTo>
                    <a:pt x="580676" y="38477"/>
                  </a:lnTo>
                  <a:lnTo>
                    <a:pt x="605337" y="33516"/>
                  </a:lnTo>
                  <a:lnTo>
                    <a:pt x="612140" y="12700"/>
                  </a:lnTo>
                  <a:lnTo>
                    <a:pt x="620660" y="12700"/>
                  </a:lnTo>
                  <a:lnTo>
                    <a:pt x="615823" y="7238"/>
                  </a:lnTo>
                  <a:close/>
                </a:path>
                <a:path w="643254" h="571500">
                  <a:moveTo>
                    <a:pt x="612140" y="12700"/>
                  </a:moveTo>
                  <a:lnTo>
                    <a:pt x="605337" y="33516"/>
                  </a:lnTo>
                  <a:lnTo>
                    <a:pt x="626745" y="29210"/>
                  </a:lnTo>
                  <a:lnTo>
                    <a:pt x="612140" y="1270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9820" y="3133344"/>
              <a:ext cx="1499616" cy="42824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57873" y="3233547"/>
              <a:ext cx="1143635" cy="176530"/>
            </a:xfrm>
            <a:custGeom>
              <a:avLst/>
              <a:gdLst/>
              <a:ahLst/>
              <a:cxnLst/>
              <a:rect l="l" t="t" r="r" b="b"/>
              <a:pathLst>
                <a:path w="1143634" h="176529">
                  <a:moveTo>
                    <a:pt x="97154" y="58927"/>
                  </a:moveTo>
                  <a:lnTo>
                    <a:pt x="91312" y="62737"/>
                  </a:lnTo>
                  <a:lnTo>
                    <a:pt x="0" y="124078"/>
                  </a:lnTo>
                  <a:lnTo>
                    <a:pt x="104521" y="176529"/>
                  </a:lnTo>
                  <a:lnTo>
                    <a:pt x="112140" y="173989"/>
                  </a:lnTo>
                  <a:lnTo>
                    <a:pt x="118490" y="161543"/>
                  </a:lnTo>
                  <a:lnTo>
                    <a:pt x="115950" y="153797"/>
                  </a:lnTo>
                  <a:lnTo>
                    <a:pt x="109727" y="150749"/>
                  </a:lnTo>
                  <a:lnTo>
                    <a:pt x="78636" y="135127"/>
                  </a:lnTo>
                  <a:lnTo>
                    <a:pt x="25908" y="135127"/>
                  </a:lnTo>
                  <a:lnTo>
                    <a:pt x="24384" y="109727"/>
                  </a:lnTo>
                  <a:lnTo>
                    <a:pt x="71271" y="106801"/>
                  </a:lnTo>
                  <a:lnTo>
                    <a:pt x="105537" y="83819"/>
                  </a:lnTo>
                  <a:lnTo>
                    <a:pt x="111378" y="80010"/>
                  </a:lnTo>
                  <a:lnTo>
                    <a:pt x="112902" y="72136"/>
                  </a:lnTo>
                  <a:lnTo>
                    <a:pt x="105028" y="60451"/>
                  </a:lnTo>
                  <a:lnTo>
                    <a:pt x="97154" y="58927"/>
                  </a:lnTo>
                  <a:close/>
                </a:path>
                <a:path w="1143634" h="176529">
                  <a:moveTo>
                    <a:pt x="71271" y="106801"/>
                  </a:moveTo>
                  <a:lnTo>
                    <a:pt x="24384" y="109727"/>
                  </a:lnTo>
                  <a:lnTo>
                    <a:pt x="25908" y="135127"/>
                  </a:lnTo>
                  <a:lnTo>
                    <a:pt x="60439" y="132968"/>
                  </a:lnTo>
                  <a:lnTo>
                    <a:pt x="32258" y="132968"/>
                  </a:lnTo>
                  <a:lnTo>
                    <a:pt x="30861" y="111125"/>
                  </a:lnTo>
                  <a:lnTo>
                    <a:pt x="64826" y="111125"/>
                  </a:lnTo>
                  <a:lnTo>
                    <a:pt x="71271" y="106801"/>
                  </a:lnTo>
                  <a:close/>
                </a:path>
                <a:path w="1143634" h="176529">
                  <a:moveTo>
                    <a:pt x="72800" y="132196"/>
                  </a:moveTo>
                  <a:lnTo>
                    <a:pt x="25908" y="135127"/>
                  </a:lnTo>
                  <a:lnTo>
                    <a:pt x="78636" y="135127"/>
                  </a:lnTo>
                  <a:lnTo>
                    <a:pt x="72800" y="132196"/>
                  </a:lnTo>
                  <a:close/>
                </a:path>
                <a:path w="1143634" h="176529">
                  <a:moveTo>
                    <a:pt x="30861" y="111125"/>
                  </a:moveTo>
                  <a:lnTo>
                    <a:pt x="32258" y="132968"/>
                  </a:lnTo>
                  <a:lnTo>
                    <a:pt x="50280" y="120881"/>
                  </a:lnTo>
                  <a:lnTo>
                    <a:pt x="30861" y="111125"/>
                  </a:lnTo>
                  <a:close/>
                </a:path>
                <a:path w="1143634" h="176529">
                  <a:moveTo>
                    <a:pt x="50280" y="120881"/>
                  </a:moveTo>
                  <a:lnTo>
                    <a:pt x="32258" y="132968"/>
                  </a:lnTo>
                  <a:lnTo>
                    <a:pt x="60439" y="132968"/>
                  </a:lnTo>
                  <a:lnTo>
                    <a:pt x="72800" y="132196"/>
                  </a:lnTo>
                  <a:lnTo>
                    <a:pt x="50280" y="120881"/>
                  </a:lnTo>
                  <a:close/>
                </a:path>
                <a:path w="1143634" h="176529">
                  <a:moveTo>
                    <a:pt x="1070316" y="44455"/>
                  </a:moveTo>
                  <a:lnTo>
                    <a:pt x="71271" y="106801"/>
                  </a:lnTo>
                  <a:lnTo>
                    <a:pt x="50280" y="120881"/>
                  </a:lnTo>
                  <a:lnTo>
                    <a:pt x="72800" y="132196"/>
                  </a:lnTo>
                  <a:lnTo>
                    <a:pt x="1071846" y="69734"/>
                  </a:lnTo>
                  <a:lnTo>
                    <a:pt x="1092738" y="55721"/>
                  </a:lnTo>
                  <a:lnTo>
                    <a:pt x="1070316" y="44455"/>
                  </a:lnTo>
                  <a:close/>
                </a:path>
                <a:path w="1143634" h="176529">
                  <a:moveTo>
                    <a:pt x="64826" y="111125"/>
                  </a:moveTo>
                  <a:lnTo>
                    <a:pt x="30861" y="111125"/>
                  </a:lnTo>
                  <a:lnTo>
                    <a:pt x="50280" y="120881"/>
                  </a:lnTo>
                  <a:lnTo>
                    <a:pt x="64826" y="111125"/>
                  </a:lnTo>
                  <a:close/>
                </a:path>
                <a:path w="1143634" h="176529">
                  <a:moveTo>
                    <a:pt x="1121142" y="41528"/>
                  </a:moveTo>
                  <a:lnTo>
                    <a:pt x="1117219" y="41528"/>
                  </a:lnTo>
                  <a:lnTo>
                    <a:pt x="1118743" y="66801"/>
                  </a:lnTo>
                  <a:lnTo>
                    <a:pt x="1071846" y="69734"/>
                  </a:lnTo>
                  <a:lnTo>
                    <a:pt x="1031748" y="96647"/>
                  </a:lnTo>
                  <a:lnTo>
                    <a:pt x="1030224" y="104520"/>
                  </a:lnTo>
                  <a:lnTo>
                    <a:pt x="1038098" y="116204"/>
                  </a:lnTo>
                  <a:lnTo>
                    <a:pt x="1045972" y="117728"/>
                  </a:lnTo>
                  <a:lnTo>
                    <a:pt x="1143127" y="52577"/>
                  </a:lnTo>
                  <a:lnTo>
                    <a:pt x="1121142" y="41528"/>
                  </a:lnTo>
                  <a:close/>
                </a:path>
                <a:path w="1143634" h="176529">
                  <a:moveTo>
                    <a:pt x="1092738" y="55721"/>
                  </a:moveTo>
                  <a:lnTo>
                    <a:pt x="1071846" y="69734"/>
                  </a:lnTo>
                  <a:lnTo>
                    <a:pt x="1118743" y="66801"/>
                  </a:lnTo>
                  <a:lnTo>
                    <a:pt x="1118666" y="65531"/>
                  </a:lnTo>
                  <a:lnTo>
                    <a:pt x="1112266" y="65531"/>
                  </a:lnTo>
                  <a:lnTo>
                    <a:pt x="1092738" y="55721"/>
                  </a:lnTo>
                  <a:close/>
                </a:path>
                <a:path w="1143634" h="176529">
                  <a:moveTo>
                    <a:pt x="1110869" y="43561"/>
                  </a:moveTo>
                  <a:lnTo>
                    <a:pt x="1092738" y="55721"/>
                  </a:lnTo>
                  <a:lnTo>
                    <a:pt x="1112266" y="65531"/>
                  </a:lnTo>
                  <a:lnTo>
                    <a:pt x="1110869" y="43561"/>
                  </a:lnTo>
                  <a:close/>
                </a:path>
                <a:path w="1143634" h="176529">
                  <a:moveTo>
                    <a:pt x="1117341" y="43561"/>
                  </a:moveTo>
                  <a:lnTo>
                    <a:pt x="1110869" y="43561"/>
                  </a:lnTo>
                  <a:lnTo>
                    <a:pt x="1112266" y="65531"/>
                  </a:lnTo>
                  <a:lnTo>
                    <a:pt x="1118666" y="65531"/>
                  </a:lnTo>
                  <a:lnTo>
                    <a:pt x="1117341" y="43561"/>
                  </a:lnTo>
                  <a:close/>
                </a:path>
                <a:path w="1143634" h="176529">
                  <a:moveTo>
                    <a:pt x="1117219" y="41528"/>
                  </a:moveTo>
                  <a:lnTo>
                    <a:pt x="1070316" y="44455"/>
                  </a:lnTo>
                  <a:lnTo>
                    <a:pt x="1092738" y="55721"/>
                  </a:lnTo>
                  <a:lnTo>
                    <a:pt x="1110869" y="43561"/>
                  </a:lnTo>
                  <a:lnTo>
                    <a:pt x="1117341" y="43561"/>
                  </a:lnTo>
                  <a:lnTo>
                    <a:pt x="1117219" y="41528"/>
                  </a:lnTo>
                  <a:close/>
                </a:path>
                <a:path w="1143634" h="176529">
                  <a:moveTo>
                    <a:pt x="1038605" y="0"/>
                  </a:moveTo>
                  <a:lnTo>
                    <a:pt x="1030985" y="2539"/>
                  </a:lnTo>
                  <a:lnTo>
                    <a:pt x="1027810" y="8889"/>
                  </a:lnTo>
                  <a:lnTo>
                    <a:pt x="1024635" y="15112"/>
                  </a:lnTo>
                  <a:lnTo>
                    <a:pt x="1027176" y="22732"/>
                  </a:lnTo>
                  <a:lnTo>
                    <a:pt x="1070316" y="44455"/>
                  </a:lnTo>
                  <a:lnTo>
                    <a:pt x="1117219" y="41528"/>
                  </a:lnTo>
                  <a:lnTo>
                    <a:pt x="1121142" y="41528"/>
                  </a:lnTo>
                  <a:lnTo>
                    <a:pt x="1038605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9923" y="3633216"/>
              <a:ext cx="1286255" cy="6431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429375" y="3759580"/>
              <a:ext cx="929005" cy="339090"/>
            </a:xfrm>
            <a:custGeom>
              <a:avLst/>
              <a:gdLst/>
              <a:ahLst/>
              <a:cxnLst/>
              <a:rect l="l" t="t" r="r" b="b"/>
              <a:pathLst>
                <a:path w="929004" h="339089">
                  <a:moveTo>
                    <a:pt x="856000" y="303289"/>
                  </a:moveTo>
                  <a:lnTo>
                    <a:pt x="808990" y="314325"/>
                  </a:lnTo>
                  <a:lnTo>
                    <a:pt x="804799" y="321056"/>
                  </a:lnTo>
                  <a:lnTo>
                    <a:pt x="806323" y="327914"/>
                  </a:lnTo>
                  <a:lnTo>
                    <a:pt x="807974" y="334772"/>
                  </a:lnTo>
                  <a:lnTo>
                    <a:pt x="814831" y="338963"/>
                  </a:lnTo>
                  <a:lnTo>
                    <a:pt x="821690" y="337439"/>
                  </a:lnTo>
                  <a:lnTo>
                    <a:pt x="908643" y="317119"/>
                  </a:lnTo>
                  <a:lnTo>
                    <a:pt x="900938" y="317119"/>
                  </a:lnTo>
                  <a:lnTo>
                    <a:pt x="856000" y="303289"/>
                  </a:lnTo>
                  <a:close/>
                </a:path>
                <a:path w="929004" h="339089">
                  <a:moveTo>
                    <a:pt x="880584" y="297543"/>
                  </a:moveTo>
                  <a:lnTo>
                    <a:pt x="856000" y="303289"/>
                  </a:lnTo>
                  <a:lnTo>
                    <a:pt x="900938" y="317119"/>
                  </a:lnTo>
                  <a:lnTo>
                    <a:pt x="902036" y="313563"/>
                  </a:lnTo>
                  <a:lnTo>
                    <a:pt x="895350" y="313563"/>
                  </a:lnTo>
                  <a:lnTo>
                    <a:pt x="880584" y="297543"/>
                  </a:lnTo>
                  <a:close/>
                </a:path>
                <a:path w="929004" h="339089">
                  <a:moveTo>
                    <a:pt x="841501" y="225933"/>
                  </a:moveTo>
                  <a:lnTo>
                    <a:pt x="836295" y="230759"/>
                  </a:lnTo>
                  <a:lnTo>
                    <a:pt x="831088" y="235458"/>
                  </a:lnTo>
                  <a:lnTo>
                    <a:pt x="830833" y="243459"/>
                  </a:lnTo>
                  <a:lnTo>
                    <a:pt x="835532" y="248666"/>
                  </a:lnTo>
                  <a:lnTo>
                    <a:pt x="863533" y="279044"/>
                  </a:lnTo>
                  <a:lnTo>
                    <a:pt x="908430" y="292862"/>
                  </a:lnTo>
                  <a:lnTo>
                    <a:pt x="900938" y="317119"/>
                  </a:lnTo>
                  <a:lnTo>
                    <a:pt x="908643" y="317119"/>
                  </a:lnTo>
                  <a:lnTo>
                    <a:pt x="928751" y="312420"/>
                  </a:lnTo>
                  <a:lnTo>
                    <a:pt x="854201" y="231521"/>
                  </a:lnTo>
                  <a:lnTo>
                    <a:pt x="849502" y="226314"/>
                  </a:lnTo>
                  <a:lnTo>
                    <a:pt x="841501" y="225933"/>
                  </a:lnTo>
                  <a:close/>
                </a:path>
                <a:path w="929004" h="339089">
                  <a:moveTo>
                    <a:pt x="901700" y="292608"/>
                  </a:moveTo>
                  <a:lnTo>
                    <a:pt x="880584" y="297543"/>
                  </a:lnTo>
                  <a:lnTo>
                    <a:pt x="895350" y="313563"/>
                  </a:lnTo>
                  <a:lnTo>
                    <a:pt x="901700" y="292608"/>
                  </a:lnTo>
                  <a:close/>
                </a:path>
                <a:path w="929004" h="339089">
                  <a:moveTo>
                    <a:pt x="907605" y="292608"/>
                  </a:moveTo>
                  <a:lnTo>
                    <a:pt x="901700" y="292608"/>
                  </a:lnTo>
                  <a:lnTo>
                    <a:pt x="895350" y="313563"/>
                  </a:lnTo>
                  <a:lnTo>
                    <a:pt x="902036" y="313563"/>
                  </a:lnTo>
                  <a:lnTo>
                    <a:pt x="908430" y="292862"/>
                  </a:lnTo>
                  <a:lnTo>
                    <a:pt x="907605" y="292608"/>
                  </a:lnTo>
                  <a:close/>
                </a:path>
                <a:path w="929004" h="339089">
                  <a:moveTo>
                    <a:pt x="72695" y="35656"/>
                  </a:moveTo>
                  <a:lnTo>
                    <a:pt x="48118" y="41401"/>
                  </a:lnTo>
                  <a:lnTo>
                    <a:pt x="65123" y="59889"/>
                  </a:lnTo>
                  <a:lnTo>
                    <a:pt x="856000" y="303289"/>
                  </a:lnTo>
                  <a:lnTo>
                    <a:pt x="880584" y="297543"/>
                  </a:lnTo>
                  <a:lnTo>
                    <a:pt x="863533" y="279044"/>
                  </a:lnTo>
                  <a:lnTo>
                    <a:pt x="72695" y="35656"/>
                  </a:lnTo>
                  <a:close/>
                </a:path>
                <a:path w="929004" h="339089">
                  <a:moveTo>
                    <a:pt x="863533" y="279044"/>
                  </a:moveTo>
                  <a:lnTo>
                    <a:pt x="880584" y="297543"/>
                  </a:lnTo>
                  <a:lnTo>
                    <a:pt x="901700" y="292608"/>
                  </a:lnTo>
                  <a:lnTo>
                    <a:pt x="907605" y="292608"/>
                  </a:lnTo>
                  <a:lnTo>
                    <a:pt x="863533" y="279044"/>
                  </a:lnTo>
                  <a:close/>
                </a:path>
                <a:path w="929004" h="339089">
                  <a:moveTo>
                    <a:pt x="113919" y="0"/>
                  </a:moveTo>
                  <a:lnTo>
                    <a:pt x="107060" y="1524"/>
                  </a:lnTo>
                  <a:lnTo>
                    <a:pt x="0" y="26543"/>
                  </a:lnTo>
                  <a:lnTo>
                    <a:pt x="79248" y="112649"/>
                  </a:lnTo>
                  <a:lnTo>
                    <a:pt x="87249" y="113030"/>
                  </a:lnTo>
                  <a:lnTo>
                    <a:pt x="97535" y="103505"/>
                  </a:lnTo>
                  <a:lnTo>
                    <a:pt x="97917" y="95504"/>
                  </a:lnTo>
                  <a:lnTo>
                    <a:pt x="65123" y="59889"/>
                  </a:lnTo>
                  <a:lnTo>
                    <a:pt x="20320" y="46101"/>
                  </a:lnTo>
                  <a:lnTo>
                    <a:pt x="27812" y="21844"/>
                  </a:lnTo>
                  <a:lnTo>
                    <a:pt x="121426" y="21844"/>
                  </a:lnTo>
                  <a:lnTo>
                    <a:pt x="123951" y="17907"/>
                  </a:lnTo>
                  <a:lnTo>
                    <a:pt x="120650" y="4191"/>
                  </a:lnTo>
                  <a:lnTo>
                    <a:pt x="113919" y="0"/>
                  </a:lnTo>
                  <a:close/>
                </a:path>
                <a:path w="929004" h="339089">
                  <a:moveTo>
                    <a:pt x="27812" y="21844"/>
                  </a:moveTo>
                  <a:lnTo>
                    <a:pt x="20320" y="46101"/>
                  </a:lnTo>
                  <a:lnTo>
                    <a:pt x="65123" y="59889"/>
                  </a:lnTo>
                  <a:lnTo>
                    <a:pt x="52674" y="46355"/>
                  </a:lnTo>
                  <a:lnTo>
                    <a:pt x="26924" y="46355"/>
                  </a:lnTo>
                  <a:lnTo>
                    <a:pt x="33400" y="25400"/>
                  </a:lnTo>
                  <a:lnTo>
                    <a:pt x="39367" y="25400"/>
                  </a:lnTo>
                  <a:lnTo>
                    <a:pt x="27812" y="21844"/>
                  </a:lnTo>
                  <a:close/>
                </a:path>
                <a:path w="929004" h="339089">
                  <a:moveTo>
                    <a:pt x="33400" y="25400"/>
                  </a:moveTo>
                  <a:lnTo>
                    <a:pt x="26924" y="46355"/>
                  </a:lnTo>
                  <a:lnTo>
                    <a:pt x="48118" y="41401"/>
                  </a:lnTo>
                  <a:lnTo>
                    <a:pt x="33400" y="25400"/>
                  </a:lnTo>
                  <a:close/>
                </a:path>
                <a:path w="929004" h="339089">
                  <a:moveTo>
                    <a:pt x="48118" y="41401"/>
                  </a:moveTo>
                  <a:lnTo>
                    <a:pt x="26924" y="46355"/>
                  </a:lnTo>
                  <a:lnTo>
                    <a:pt x="52674" y="46355"/>
                  </a:lnTo>
                  <a:lnTo>
                    <a:pt x="48118" y="41401"/>
                  </a:lnTo>
                  <a:close/>
                </a:path>
                <a:path w="929004" h="339089">
                  <a:moveTo>
                    <a:pt x="39367" y="25400"/>
                  </a:moveTo>
                  <a:lnTo>
                    <a:pt x="33400" y="25400"/>
                  </a:lnTo>
                  <a:lnTo>
                    <a:pt x="48118" y="41401"/>
                  </a:lnTo>
                  <a:lnTo>
                    <a:pt x="72695" y="35656"/>
                  </a:lnTo>
                  <a:lnTo>
                    <a:pt x="39367" y="25400"/>
                  </a:lnTo>
                  <a:close/>
                </a:path>
                <a:path w="929004" h="339089">
                  <a:moveTo>
                    <a:pt x="121426" y="21844"/>
                  </a:moveTo>
                  <a:lnTo>
                    <a:pt x="27812" y="21844"/>
                  </a:lnTo>
                  <a:lnTo>
                    <a:pt x="72695" y="35656"/>
                  </a:lnTo>
                  <a:lnTo>
                    <a:pt x="119633" y="24638"/>
                  </a:lnTo>
                  <a:lnTo>
                    <a:pt x="121426" y="21844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21679" y="4133088"/>
              <a:ext cx="786383" cy="128625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989573" y="4286250"/>
              <a:ext cx="451484" cy="929005"/>
            </a:xfrm>
            <a:custGeom>
              <a:avLst/>
              <a:gdLst/>
              <a:ahLst/>
              <a:cxnLst/>
              <a:rect l="l" t="t" r="r" b="b"/>
              <a:pathLst>
                <a:path w="451485" h="929004">
                  <a:moveTo>
                    <a:pt x="358521" y="840867"/>
                  </a:moveTo>
                  <a:lnTo>
                    <a:pt x="350520" y="842263"/>
                  </a:lnTo>
                  <a:lnTo>
                    <a:pt x="346583" y="847979"/>
                  </a:lnTo>
                  <a:lnTo>
                    <a:pt x="342518" y="853820"/>
                  </a:lnTo>
                  <a:lnTo>
                    <a:pt x="343915" y="861694"/>
                  </a:lnTo>
                  <a:lnTo>
                    <a:pt x="349630" y="865758"/>
                  </a:lnTo>
                  <a:lnTo>
                    <a:pt x="439800" y="928751"/>
                  </a:lnTo>
                  <a:lnTo>
                    <a:pt x="441488" y="911225"/>
                  </a:lnTo>
                  <a:lnTo>
                    <a:pt x="417702" y="911225"/>
                  </a:lnTo>
                  <a:lnTo>
                    <a:pt x="398009" y="868554"/>
                  </a:lnTo>
                  <a:lnTo>
                    <a:pt x="364236" y="844931"/>
                  </a:lnTo>
                  <a:lnTo>
                    <a:pt x="358521" y="840867"/>
                  </a:lnTo>
                  <a:close/>
                </a:path>
                <a:path w="451485" h="929004">
                  <a:moveTo>
                    <a:pt x="398009" y="868554"/>
                  </a:moveTo>
                  <a:lnTo>
                    <a:pt x="417702" y="911225"/>
                  </a:lnTo>
                  <a:lnTo>
                    <a:pt x="432011" y="904620"/>
                  </a:lnTo>
                  <a:lnTo>
                    <a:pt x="416560" y="904620"/>
                  </a:lnTo>
                  <a:lnTo>
                    <a:pt x="418656" y="882996"/>
                  </a:lnTo>
                  <a:lnTo>
                    <a:pt x="398009" y="868554"/>
                  </a:lnTo>
                  <a:close/>
                </a:path>
                <a:path w="451485" h="929004">
                  <a:moveTo>
                    <a:pt x="431926" y="804672"/>
                  </a:moveTo>
                  <a:lnTo>
                    <a:pt x="425703" y="809879"/>
                  </a:lnTo>
                  <a:lnTo>
                    <a:pt x="425068" y="816863"/>
                  </a:lnTo>
                  <a:lnTo>
                    <a:pt x="421096" y="857829"/>
                  </a:lnTo>
                  <a:lnTo>
                    <a:pt x="440816" y="900557"/>
                  </a:lnTo>
                  <a:lnTo>
                    <a:pt x="417702" y="911225"/>
                  </a:lnTo>
                  <a:lnTo>
                    <a:pt x="441488" y="911225"/>
                  </a:lnTo>
                  <a:lnTo>
                    <a:pt x="450341" y="819276"/>
                  </a:lnTo>
                  <a:lnTo>
                    <a:pt x="450976" y="812292"/>
                  </a:lnTo>
                  <a:lnTo>
                    <a:pt x="445897" y="806069"/>
                  </a:lnTo>
                  <a:lnTo>
                    <a:pt x="438912" y="805433"/>
                  </a:lnTo>
                  <a:lnTo>
                    <a:pt x="431926" y="804672"/>
                  </a:lnTo>
                  <a:close/>
                </a:path>
                <a:path w="451485" h="929004">
                  <a:moveTo>
                    <a:pt x="418656" y="882996"/>
                  </a:moveTo>
                  <a:lnTo>
                    <a:pt x="416560" y="904620"/>
                  </a:lnTo>
                  <a:lnTo>
                    <a:pt x="436499" y="895476"/>
                  </a:lnTo>
                  <a:lnTo>
                    <a:pt x="418656" y="882996"/>
                  </a:lnTo>
                  <a:close/>
                </a:path>
                <a:path w="451485" h="929004">
                  <a:moveTo>
                    <a:pt x="421096" y="857829"/>
                  </a:moveTo>
                  <a:lnTo>
                    <a:pt x="418656" y="882996"/>
                  </a:lnTo>
                  <a:lnTo>
                    <a:pt x="436499" y="895476"/>
                  </a:lnTo>
                  <a:lnTo>
                    <a:pt x="416560" y="904620"/>
                  </a:lnTo>
                  <a:lnTo>
                    <a:pt x="432011" y="904620"/>
                  </a:lnTo>
                  <a:lnTo>
                    <a:pt x="440816" y="900557"/>
                  </a:lnTo>
                  <a:lnTo>
                    <a:pt x="421096" y="857829"/>
                  </a:lnTo>
                  <a:close/>
                </a:path>
                <a:path w="451485" h="929004">
                  <a:moveTo>
                    <a:pt x="32311" y="45748"/>
                  </a:moveTo>
                  <a:lnTo>
                    <a:pt x="29875" y="70911"/>
                  </a:lnTo>
                  <a:lnTo>
                    <a:pt x="398009" y="868554"/>
                  </a:lnTo>
                  <a:lnTo>
                    <a:pt x="418656" y="882996"/>
                  </a:lnTo>
                  <a:lnTo>
                    <a:pt x="421096" y="857829"/>
                  </a:lnTo>
                  <a:lnTo>
                    <a:pt x="52967" y="60196"/>
                  </a:lnTo>
                  <a:lnTo>
                    <a:pt x="32311" y="45748"/>
                  </a:lnTo>
                  <a:close/>
                </a:path>
                <a:path w="451485" h="929004">
                  <a:moveTo>
                    <a:pt x="11175" y="0"/>
                  </a:moveTo>
                  <a:lnTo>
                    <a:pt x="635" y="109474"/>
                  </a:lnTo>
                  <a:lnTo>
                    <a:pt x="0" y="116458"/>
                  </a:lnTo>
                  <a:lnTo>
                    <a:pt x="5079" y="122555"/>
                  </a:lnTo>
                  <a:lnTo>
                    <a:pt x="12064" y="123317"/>
                  </a:lnTo>
                  <a:lnTo>
                    <a:pt x="19050" y="123951"/>
                  </a:lnTo>
                  <a:lnTo>
                    <a:pt x="25273" y="118872"/>
                  </a:lnTo>
                  <a:lnTo>
                    <a:pt x="25908" y="111887"/>
                  </a:lnTo>
                  <a:lnTo>
                    <a:pt x="29875" y="70911"/>
                  </a:lnTo>
                  <a:lnTo>
                    <a:pt x="10160" y="28193"/>
                  </a:lnTo>
                  <a:lnTo>
                    <a:pt x="33274" y="17525"/>
                  </a:lnTo>
                  <a:lnTo>
                    <a:pt x="36228" y="17525"/>
                  </a:lnTo>
                  <a:lnTo>
                    <a:pt x="11175" y="0"/>
                  </a:lnTo>
                  <a:close/>
                </a:path>
                <a:path w="451485" h="929004">
                  <a:moveTo>
                    <a:pt x="36228" y="17525"/>
                  </a:moveTo>
                  <a:lnTo>
                    <a:pt x="33274" y="17525"/>
                  </a:lnTo>
                  <a:lnTo>
                    <a:pt x="52967" y="60196"/>
                  </a:lnTo>
                  <a:lnTo>
                    <a:pt x="86740" y="83819"/>
                  </a:lnTo>
                  <a:lnTo>
                    <a:pt x="92455" y="87756"/>
                  </a:lnTo>
                  <a:lnTo>
                    <a:pt x="100329" y="86360"/>
                  </a:lnTo>
                  <a:lnTo>
                    <a:pt x="108458" y="74930"/>
                  </a:lnTo>
                  <a:lnTo>
                    <a:pt x="107061" y="67056"/>
                  </a:lnTo>
                  <a:lnTo>
                    <a:pt x="36228" y="17525"/>
                  </a:lnTo>
                  <a:close/>
                </a:path>
                <a:path w="451485" h="929004">
                  <a:moveTo>
                    <a:pt x="33274" y="17525"/>
                  </a:moveTo>
                  <a:lnTo>
                    <a:pt x="10160" y="28193"/>
                  </a:lnTo>
                  <a:lnTo>
                    <a:pt x="29875" y="70911"/>
                  </a:lnTo>
                  <a:lnTo>
                    <a:pt x="32311" y="45748"/>
                  </a:lnTo>
                  <a:lnTo>
                    <a:pt x="14477" y="33274"/>
                  </a:lnTo>
                  <a:lnTo>
                    <a:pt x="34416" y="24002"/>
                  </a:lnTo>
                  <a:lnTo>
                    <a:pt x="36263" y="24002"/>
                  </a:lnTo>
                  <a:lnTo>
                    <a:pt x="33274" y="17525"/>
                  </a:lnTo>
                  <a:close/>
                </a:path>
                <a:path w="451485" h="929004">
                  <a:moveTo>
                    <a:pt x="36263" y="24002"/>
                  </a:moveTo>
                  <a:lnTo>
                    <a:pt x="34416" y="24002"/>
                  </a:lnTo>
                  <a:lnTo>
                    <a:pt x="32311" y="45748"/>
                  </a:lnTo>
                  <a:lnTo>
                    <a:pt x="52967" y="60196"/>
                  </a:lnTo>
                  <a:lnTo>
                    <a:pt x="36263" y="24002"/>
                  </a:lnTo>
                  <a:close/>
                </a:path>
                <a:path w="451485" h="929004">
                  <a:moveTo>
                    <a:pt x="34416" y="24002"/>
                  </a:moveTo>
                  <a:lnTo>
                    <a:pt x="14477" y="33274"/>
                  </a:lnTo>
                  <a:lnTo>
                    <a:pt x="32311" y="45748"/>
                  </a:lnTo>
                  <a:lnTo>
                    <a:pt x="34416" y="24002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16552" y="3218688"/>
              <a:ext cx="736091" cy="38861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08732" y="4041648"/>
              <a:ext cx="1060704" cy="74218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079495" y="4159122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05" dirty="0">
                <a:solidFill>
                  <a:srgbClr val="FF0000"/>
                </a:solidFill>
                <a:latin typeface="Microsoft Sans Serif"/>
                <a:cs typeface="Microsoft Sans Serif"/>
              </a:rPr>
              <a:t>???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65878" y="1595704"/>
            <a:ext cx="2744470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682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Microsoft Sans Serif"/>
                <a:cs typeface="Microsoft Sans Serif"/>
              </a:rPr>
              <a:t>Vidéos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1800" spc="-35" dirty="0">
                <a:latin typeface="Microsoft Sans Serif"/>
                <a:cs typeface="Microsoft Sans Serif"/>
              </a:rPr>
              <a:t>BDD</a:t>
            </a:r>
            <a:endParaRPr sz="18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655"/>
              </a:spcBef>
            </a:pPr>
            <a:r>
              <a:rPr sz="1800" spc="-75" dirty="0">
                <a:latin typeface="Microsoft Sans Serif"/>
                <a:cs typeface="Microsoft Sans Serif"/>
              </a:rPr>
              <a:t>Audios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9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90800" y="381000"/>
            <a:ext cx="22193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65" dirty="0"/>
              <a:t>Définit</a:t>
            </a:r>
            <a:r>
              <a:rPr sz="4300" spc="-55" dirty="0"/>
              <a:t>i</a:t>
            </a:r>
            <a:r>
              <a:rPr sz="4300" spc="-135" dirty="0"/>
              <a:t>on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394"/>
            <a:ext cx="7261225" cy="44462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5910" marR="5080" indent="-283845" algn="just">
              <a:lnSpc>
                <a:spcPct val="80000"/>
              </a:lnSpc>
              <a:spcBef>
                <a:spcPts val="82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150" dirty="0">
                <a:latin typeface="Microsoft Sans Serif"/>
                <a:cs typeface="Microsoft Sans Serif"/>
              </a:rPr>
              <a:t>Une</a:t>
            </a:r>
            <a:r>
              <a:rPr sz="3000" spc="-145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vue</a:t>
            </a:r>
            <a:r>
              <a:rPr sz="3000" spc="-19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une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vision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partielle</a:t>
            </a:r>
            <a:r>
              <a:rPr sz="3000" spc="-70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ou </a:t>
            </a:r>
            <a:r>
              <a:rPr sz="3000" spc="-90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particulière </a:t>
            </a:r>
            <a:r>
              <a:rPr sz="3000" spc="-240" dirty="0">
                <a:latin typeface="Microsoft Sans Serif"/>
                <a:cs typeface="Microsoft Sans Serif"/>
              </a:rPr>
              <a:t>des</a:t>
            </a:r>
            <a:r>
              <a:rPr sz="3000" spc="-23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données</a:t>
            </a:r>
            <a:r>
              <a:rPr sz="3000" spc="-180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d'une </a:t>
            </a:r>
            <a:r>
              <a:rPr sz="3000" spc="-95" dirty="0">
                <a:latin typeface="Microsoft Sans Serif"/>
                <a:cs typeface="Microsoft Sans Serif"/>
              </a:rPr>
              <a:t>ou </a:t>
            </a:r>
            <a:r>
              <a:rPr sz="3000" spc="-145" dirty="0">
                <a:latin typeface="Microsoft Sans Serif"/>
                <a:cs typeface="Microsoft Sans Serif"/>
              </a:rPr>
              <a:t>plusieurs </a:t>
            </a:r>
            <a:r>
              <a:rPr sz="3000" spc="-14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tables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4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85" dirty="0">
                <a:latin typeface="Microsoft Sans Serif"/>
                <a:cs typeface="Microsoft Sans Serif"/>
              </a:rPr>
              <a:t>base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891A7"/>
              </a:buClr>
              <a:buFont typeface="Segoe UI Symbol"/>
              <a:buChar char="⚫"/>
            </a:pPr>
            <a:endParaRPr sz="355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ts val="2880"/>
              </a:lnSpc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95" dirty="0">
                <a:latin typeface="Microsoft Sans Serif"/>
                <a:cs typeface="Microsoft Sans Serif"/>
              </a:rPr>
              <a:t>La</a:t>
            </a:r>
            <a:r>
              <a:rPr sz="3000" spc="-290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définition</a:t>
            </a:r>
            <a:r>
              <a:rPr sz="3000" spc="-70" dirty="0">
                <a:latin typeface="Microsoft Sans Serif"/>
                <a:cs typeface="Microsoft Sans Serif"/>
              </a:rPr>
              <a:t> </a:t>
            </a:r>
            <a:r>
              <a:rPr sz="3000" spc="-145" dirty="0">
                <a:latin typeface="Microsoft Sans Serif"/>
                <a:cs typeface="Microsoft Sans Serif"/>
              </a:rPr>
              <a:t>d'une</a:t>
            </a:r>
            <a:r>
              <a:rPr sz="3000" spc="-140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vue</a:t>
            </a:r>
            <a:r>
              <a:rPr sz="3000" spc="-19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donnée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par</a:t>
            </a:r>
            <a:r>
              <a:rPr sz="3000" spc="-120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un </a:t>
            </a:r>
            <a:r>
              <a:rPr sz="3000" spc="-165" dirty="0">
                <a:latin typeface="Microsoft Sans Serif"/>
                <a:cs typeface="Microsoft Sans Serif"/>
              </a:rPr>
              <a:t> </a:t>
            </a:r>
            <a:r>
              <a:rPr sz="3000" spc="-315" dirty="0">
                <a:latin typeface="Microsoft Sans Serif"/>
                <a:cs typeface="Microsoft Sans Serif"/>
              </a:rPr>
              <a:t>SELECT</a:t>
            </a:r>
            <a:r>
              <a:rPr sz="3000" spc="-31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qui </a:t>
            </a:r>
            <a:r>
              <a:rPr sz="3000" spc="-140" dirty="0">
                <a:latin typeface="Microsoft Sans Serif"/>
                <a:cs typeface="Microsoft Sans Serif"/>
              </a:rPr>
              <a:t>indique </a:t>
            </a:r>
            <a:r>
              <a:rPr sz="3000" spc="-204" dirty="0">
                <a:latin typeface="Microsoft Sans Serif"/>
                <a:cs typeface="Microsoft Sans Serif"/>
              </a:rPr>
              <a:t>les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données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de</a:t>
            </a:r>
            <a:r>
              <a:rPr sz="3000" spc="41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375" dirty="0">
                <a:latin typeface="Microsoft Sans Serif"/>
                <a:cs typeface="Microsoft Sans Serif"/>
              </a:rPr>
              <a:t> </a:t>
            </a:r>
            <a:r>
              <a:rPr sz="3000" spc="-285" dirty="0">
                <a:latin typeface="Microsoft Sans Serif"/>
                <a:cs typeface="Microsoft Sans Serif"/>
              </a:rPr>
              <a:t>base </a:t>
            </a:r>
            <a:r>
              <a:rPr sz="3000" spc="-28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qui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seront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35" dirty="0">
                <a:latin typeface="Microsoft Sans Serif"/>
                <a:cs typeface="Microsoft Sans Serif"/>
              </a:rPr>
              <a:t>vues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891A7"/>
              </a:buClr>
              <a:buFont typeface="Segoe UI Symbol"/>
              <a:buChar char="⚫"/>
            </a:pPr>
            <a:endParaRPr sz="3600">
              <a:latin typeface="Microsoft Sans Serif"/>
              <a:cs typeface="Microsoft Sans Serif"/>
            </a:endParaRPr>
          </a:p>
          <a:p>
            <a:pPr marL="295910" marR="359410" indent="-283845">
              <a:lnSpc>
                <a:spcPct val="80000"/>
              </a:lnSpc>
              <a:spcBef>
                <a:spcPts val="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60" dirty="0">
                <a:latin typeface="Microsoft Sans Serif"/>
                <a:cs typeface="Microsoft Sans Serif"/>
              </a:rPr>
              <a:t>Seule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d</a:t>
            </a:r>
            <a:r>
              <a:rPr sz="3000" spc="-135" dirty="0">
                <a:latin typeface="Microsoft Sans Serif"/>
                <a:cs typeface="Microsoft Sans Serif"/>
              </a:rPr>
              <a:t>éf</a:t>
            </a:r>
            <a:r>
              <a:rPr sz="3000" spc="-70" dirty="0">
                <a:latin typeface="Microsoft Sans Serif"/>
                <a:cs typeface="Microsoft Sans Serif"/>
              </a:rPr>
              <a:t>i</a:t>
            </a:r>
            <a:r>
              <a:rPr sz="3000" spc="-40" dirty="0">
                <a:latin typeface="Microsoft Sans Serif"/>
                <a:cs typeface="Microsoft Sans Serif"/>
              </a:rPr>
              <a:t>nition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de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vue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en</a:t>
            </a:r>
            <a:r>
              <a:rPr sz="3000" spc="-114" dirty="0">
                <a:latin typeface="Microsoft Sans Serif"/>
                <a:cs typeface="Microsoft Sans Serif"/>
              </a:rPr>
              <a:t>r</a:t>
            </a:r>
            <a:r>
              <a:rPr sz="3000" spc="-130" dirty="0">
                <a:latin typeface="Microsoft Sans Serif"/>
                <a:cs typeface="Microsoft Sans Serif"/>
              </a:rPr>
              <a:t>egistrée  </a:t>
            </a:r>
            <a:r>
              <a:rPr sz="3000" spc="-265" dirty="0">
                <a:latin typeface="Microsoft Sans Serif"/>
                <a:cs typeface="Microsoft Sans Serif"/>
              </a:rPr>
              <a:t>dans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85" dirty="0">
                <a:latin typeface="Microsoft Sans Serif"/>
                <a:cs typeface="Microsoft Sans Serif"/>
              </a:rPr>
              <a:t>bas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-180" dirty="0">
                <a:latin typeface="Microsoft Sans Serif"/>
                <a:cs typeface="Microsoft Sans Serif"/>
              </a:rPr>
              <a:t>,</a:t>
            </a:r>
            <a:r>
              <a:rPr sz="3000" spc="-265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et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305" dirty="0">
                <a:latin typeface="Microsoft Sans Serif"/>
                <a:cs typeface="Microsoft Sans Serif"/>
              </a:rPr>
              <a:t>pas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le</a:t>
            </a:r>
            <a:r>
              <a:rPr sz="3000" spc="-235" dirty="0">
                <a:latin typeface="Microsoft Sans Serif"/>
                <a:cs typeface="Microsoft Sans Serif"/>
              </a:rPr>
              <a:t>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5" dirty="0">
                <a:latin typeface="Microsoft Sans Serif"/>
                <a:cs typeface="Microsoft Sans Serif"/>
              </a:rPr>
              <a:t>d</a:t>
            </a:r>
            <a:r>
              <a:rPr sz="3000" spc="-195" dirty="0">
                <a:latin typeface="Microsoft Sans Serif"/>
                <a:cs typeface="Microsoft Sans Serif"/>
              </a:rPr>
              <a:t>onnées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d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vu</a:t>
            </a:r>
            <a:r>
              <a:rPr sz="3000" spc="-155" dirty="0">
                <a:latin typeface="Microsoft Sans Serif"/>
                <a:cs typeface="Microsoft Sans Serif"/>
              </a:rPr>
              <a:t>e</a:t>
            </a:r>
            <a:r>
              <a:rPr sz="3000" spc="-175" dirty="0">
                <a:latin typeface="Microsoft Sans Serif"/>
                <a:cs typeface="Microsoft Sans Serif"/>
              </a:rPr>
              <a:t>.  </a:t>
            </a:r>
            <a:r>
              <a:rPr sz="3000" spc="-20" dirty="0">
                <a:latin typeface="Microsoft Sans Serif"/>
                <a:cs typeface="Microsoft Sans Serif"/>
              </a:rPr>
              <a:t>On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peut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parler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table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virtuelle.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90763" y="517525"/>
            <a:ext cx="6853237" cy="620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00" dirty="0">
                <a:latin typeface="Verdana"/>
                <a:cs typeface="Verdana"/>
              </a:rPr>
              <a:t>Command</a:t>
            </a:r>
            <a:r>
              <a:rPr sz="3900" spc="-405" dirty="0">
                <a:latin typeface="Verdana"/>
                <a:cs typeface="Verdana"/>
              </a:rPr>
              <a:t>e</a:t>
            </a:r>
            <a:r>
              <a:rPr sz="3900" spc="-310" dirty="0">
                <a:latin typeface="Verdana"/>
                <a:cs typeface="Verdana"/>
              </a:rPr>
              <a:t> </a:t>
            </a:r>
            <a:r>
              <a:rPr sz="3900" spc="-450" dirty="0">
                <a:latin typeface="Verdana"/>
                <a:cs typeface="Verdana"/>
              </a:rPr>
              <a:t>de</a:t>
            </a:r>
            <a:r>
              <a:rPr sz="3900" spc="-300" dirty="0">
                <a:latin typeface="Verdana"/>
                <a:cs typeface="Verdana"/>
              </a:rPr>
              <a:t> </a:t>
            </a:r>
            <a:r>
              <a:rPr sz="3900" spc="-345" dirty="0">
                <a:latin typeface="Verdana"/>
                <a:cs typeface="Verdana"/>
              </a:rPr>
              <a:t>création</a:t>
            </a:r>
            <a:r>
              <a:rPr sz="3900" spc="-290" dirty="0">
                <a:latin typeface="Verdana"/>
                <a:cs typeface="Verdana"/>
              </a:rPr>
              <a:t> </a:t>
            </a:r>
            <a:r>
              <a:rPr sz="3900" spc="-575" dirty="0">
                <a:latin typeface="Verdana"/>
                <a:cs typeface="Verdana"/>
              </a:rPr>
              <a:t>d‟une</a:t>
            </a:r>
            <a:r>
              <a:rPr sz="3900" spc="-305" dirty="0">
                <a:latin typeface="Verdana"/>
                <a:cs typeface="Verdana"/>
              </a:rPr>
              <a:t> </a:t>
            </a:r>
            <a:r>
              <a:rPr sz="3900" spc="-525" dirty="0">
                <a:latin typeface="Verdana"/>
                <a:cs typeface="Verdana"/>
              </a:rPr>
              <a:t>vue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9426" y="1464309"/>
            <a:ext cx="7960995" cy="510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43280" marR="155575" indent="-283845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843915" algn="l"/>
              </a:tabLst>
            </a:pPr>
            <a:r>
              <a:rPr sz="3200" spc="-315" dirty="0">
                <a:latin typeface="Microsoft Sans Serif"/>
                <a:cs typeface="Microsoft Sans Serif"/>
              </a:rPr>
              <a:t>La</a:t>
            </a:r>
            <a:r>
              <a:rPr sz="3200" spc="-31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commande </a:t>
            </a:r>
            <a:r>
              <a:rPr sz="3200" spc="-305" dirty="0">
                <a:latin typeface="Microsoft Sans Serif"/>
                <a:cs typeface="Microsoft Sans Serif"/>
              </a:rPr>
              <a:t>CREATE</a:t>
            </a:r>
            <a:r>
              <a:rPr sz="3200" spc="-30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VIEW </a:t>
            </a:r>
            <a:r>
              <a:rPr sz="3200" spc="-85" dirty="0">
                <a:latin typeface="Microsoft Sans Serif"/>
                <a:cs typeface="Microsoft Sans Serif"/>
              </a:rPr>
              <a:t>permet </a:t>
            </a:r>
            <a:r>
              <a:rPr sz="3200" spc="-204" dirty="0">
                <a:latin typeface="Microsoft Sans Serif"/>
                <a:cs typeface="Microsoft Sans Serif"/>
              </a:rPr>
              <a:t>de </a:t>
            </a:r>
            <a:r>
              <a:rPr sz="3200" spc="-200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créer</a:t>
            </a:r>
            <a:r>
              <a:rPr sz="3200" spc="-5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vue</a:t>
            </a:r>
            <a:r>
              <a:rPr sz="3200" spc="-204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en</a:t>
            </a:r>
            <a:r>
              <a:rPr sz="3200" spc="-21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spécifiant</a:t>
            </a:r>
            <a:r>
              <a:rPr sz="3200" spc="-15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le</a:t>
            </a:r>
            <a:r>
              <a:rPr sz="3200" spc="-130" dirty="0">
                <a:latin typeface="Microsoft Sans Serif"/>
                <a:cs typeface="Microsoft Sans Serif"/>
              </a:rPr>
              <a:t> </a:t>
            </a:r>
            <a:r>
              <a:rPr sz="3200" spc="-340" dirty="0">
                <a:latin typeface="Microsoft Sans Serif"/>
                <a:cs typeface="Microsoft Sans Serif"/>
              </a:rPr>
              <a:t>SELECT </a:t>
            </a:r>
            <a:r>
              <a:rPr sz="3200" spc="-33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constituant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définition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5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vue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891A7"/>
              </a:buClr>
              <a:buFont typeface="Segoe UI Symbol"/>
              <a:buChar char="⚫"/>
            </a:pPr>
            <a:endParaRPr sz="4100" dirty="0">
              <a:latin typeface="Microsoft Sans Serif"/>
              <a:cs typeface="Microsoft Sans Serif"/>
            </a:endParaRPr>
          </a:p>
          <a:p>
            <a:pPr marL="76200">
              <a:lnSpc>
                <a:spcPct val="100000"/>
              </a:lnSpc>
            </a:pPr>
            <a:r>
              <a:rPr sz="3200" i="1" spc="-220" dirty="0">
                <a:solidFill>
                  <a:srgbClr val="FF0000"/>
                </a:solidFill>
                <a:latin typeface="Trebuchet MS"/>
                <a:cs typeface="Trebuchet MS"/>
              </a:rPr>
              <a:t>CREATE</a:t>
            </a:r>
            <a:r>
              <a:rPr sz="3200" i="1" spc="3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55" dirty="0">
                <a:solidFill>
                  <a:srgbClr val="FF0000"/>
                </a:solidFill>
                <a:latin typeface="Trebuchet MS"/>
                <a:cs typeface="Trebuchet MS"/>
              </a:rPr>
              <a:t>VIEW</a:t>
            </a:r>
            <a:r>
              <a:rPr sz="32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265" dirty="0">
                <a:solidFill>
                  <a:srgbClr val="FF0000"/>
                </a:solidFill>
                <a:latin typeface="Trebuchet MS"/>
                <a:cs typeface="Trebuchet MS"/>
              </a:rPr>
              <a:t>nom_vue</a:t>
            </a:r>
            <a:r>
              <a:rPr sz="3200" i="1" spc="-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290" dirty="0">
                <a:solidFill>
                  <a:srgbClr val="FF0000"/>
                </a:solidFill>
                <a:latin typeface="Trebuchet MS"/>
                <a:cs typeface="Trebuchet MS"/>
              </a:rPr>
              <a:t>(col</a:t>
            </a:r>
            <a:r>
              <a:rPr sz="3150" i="1" spc="-434" baseline="-21164" dirty="0">
                <a:solidFill>
                  <a:srgbClr val="FF0000"/>
                </a:solidFill>
                <a:latin typeface="Trebuchet MS"/>
                <a:cs typeface="Trebuchet MS"/>
              </a:rPr>
              <a:t>1</a:t>
            </a:r>
            <a:r>
              <a:rPr sz="3200" i="1" spc="-290" dirty="0">
                <a:solidFill>
                  <a:srgbClr val="FF0000"/>
                </a:solidFill>
                <a:latin typeface="Trebuchet MS"/>
                <a:cs typeface="Trebuchet MS"/>
              </a:rPr>
              <a:t>,</a:t>
            </a:r>
            <a:r>
              <a:rPr sz="3200" i="1" spc="-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355" dirty="0">
                <a:solidFill>
                  <a:srgbClr val="FF0000"/>
                </a:solidFill>
                <a:latin typeface="Trebuchet MS"/>
                <a:cs typeface="Trebuchet MS"/>
              </a:rPr>
              <a:t>col</a:t>
            </a:r>
            <a:r>
              <a:rPr sz="3150" i="1" spc="-532" baseline="-21164" dirty="0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sz="3200" i="1" spc="-355" dirty="0">
                <a:solidFill>
                  <a:srgbClr val="FF0000"/>
                </a:solidFill>
                <a:latin typeface="Trebuchet MS"/>
                <a:cs typeface="Trebuchet MS"/>
              </a:rPr>
              <a:t>...)</a:t>
            </a:r>
            <a:r>
              <a:rPr sz="3200" i="1" spc="-3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180" dirty="0">
                <a:solidFill>
                  <a:srgbClr val="FF0000"/>
                </a:solidFill>
                <a:latin typeface="Trebuchet MS"/>
                <a:cs typeface="Trebuchet MS"/>
              </a:rPr>
              <a:t>AS</a:t>
            </a:r>
            <a:r>
              <a:rPr sz="32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155" dirty="0">
                <a:solidFill>
                  <a:srgbClr val="FF0000"/>
                </a:solidFill>
                <a:latin typeface="Trebuchet MS"/>
                <a:cs typeface="Trebuchet MS"/>
              </a:rPr>
              <a:t>SELECT</a:t>
            </a:r>
            <a:r>
              <a:rPr sz="3200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i="1" spc="-545" dirty="0">
                <a:solidFill>
                  <a:srgbClr val="FF0000"/>
                </a:solidFill>
                <a:latin typeface="Trebuchet MS"/>
                <a:cs typeface="Trebuchet MS"/>
              </a:rPr>
              <a:t>...</a:t>
            </a: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650" dirty="0">
              <a:latin typeface="Trebuchet MS"/>
              <a:cs typeface="Trebuchet MS"/>
            </a:endParaRPr>
          </a:p>
          <a:p>
            <a:pPr marL="843280" marR="159385" indent="-283845" algn="just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843915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Pour</a:t>
            </a:r>
            <a:r>
              <a:rPr sz="3200" spc="-140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supprimer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vue</a:t>
            </a:r>
            <a:r>
              <a:rPr sz="3200" spc="-21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il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suffit</a:t>
            </a:r>
            <a:r>
              <a:rPr sz="3200" spc="655" dirty="0">
                <a:latin typeface="Microsoft Sans Serif"/>
                <a:cs typeface="Microsoft Sans Serif"/>
              </a:rPr>
              <a:t> </a:t>
            </a:r>
            <a:r>
              <a:rPr sz="3200" spc="-580" dirty="0">
                <a:latin typeface="Verdana"/>
                <a:cs typeface="Verdana"/>
              </a:rPr>
              <a:t>d‟ </a:t>
            </a:r>
            <a:r>
              <a:rPr sz="3200" spc="-575" dirty="0">
                <a:latin typeface="Verdana"/>
                <a:cs typeface="Verdana"/>
              </a:rPr>
              <a:t> </a:t>
            </a:r>
            <a:r>
              <a:rPr sz="3200" spc="-90" dirty="0">
                <a:latin typeface="Microsoft Sans Serif"/>
                <a:cs typeface="Microsoft Sans Serif"/>
              </a:rPr>
              <a:t>exécuter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commande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suivante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 dirty="0">
              <a:latin typeface="Microsoft Sans Serif"/>
              <a:cs typeface="Microsoft Sans Serif"/>
            </a:endParaRPr>
          </a:p>
          <a:p>
            <a:pPr marR="369570" algn="ctr">
              <a:lnSpc>
                <a:spcPct val="100000"/>
              </a:lnSpc>
            </a:pPr>
            <a:r>
              <a:rPr sz="2800" i="1" spc="-15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2800" i="1" spc="-7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800" i="1" spc="-160" dirty="0">
                <a:solidFill>
                  <a:srgbClr val="FF0000"/>
                </a:solidFill>
                <a:latin typeface="Trebuchet MS"/>
                <a:cs typeface="Trebuchet MS"/>
              </a:rPr>
              <a:t>OP</a:t>
            </a:r>
            <a:r>
              <a:rPr sz="2800" i="1" spc="-5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50" dirty="0">
                <a:solidFill>
                  <a:srgbClr val="FF0000"/>
                </a:solidFill>
                <a:latin typeface="Trebuchet MS"/>
                <a:cs typeface="Trebuchet MS"/>
              </a:rPr>
              <a:t>VIEW</a:t>
            </a:r>
            <a:r>
              <a:rPr sz="28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85" dirty="0">
                <a:solidFill>
                  <a:srgbClr val="FF0000"/>
                </a:solidFill>
                <a:latin typeface="Trebuchet MS"/>
                <a:cs typeface="Trebuchet MS"/>
              </a:rPr>
              <a:t>vue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971800" y="990600"/>
            <a:ext cx="53340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fr-BE" sz="2000" dirty="0">
                <a:latin typeface="Verdana"/>
                <a:cs typeface="Verdana"/>
              </a:rPr>
              <a:t>Créat</a:t>
            </a:r>
            <a:r>
              <a:rPr lang="fr-BE" sz="2000" spc="5" dirty="0">
                <a:latin typeface="Verdana"/>
                <a:cs typeface="Verdana"/>
              </a:rPr>
              <a:t>i</a:t>
            </a:r>
            <a:r>
              <a:rPr lang="fr-BE" sz="2000" dirty="0">
                <a:latin typeface="Verdana"/>
                <a:cs typeface="Verdana"/>
              </a:rPr>
              <a:t>on</a:t>
            </a:r>
            <a:r>
              <a:rPr lang="fr-BE" sz="2000" spc="-295" dirty="0">
                <a:latin typeface="Verdana"/>
                <a:cs typeface="Verdana"/>
              </a:rPr>
              <a:t> </a:t>
            </a:r>
            <a:r>
              <a:rPr lang="fr-BE" sz="2000" dirty="0">
                <a:latin typeface="Verdana"/>
                <a:cs typeface="Verdana"/>
              </a:rPr>
              <a:t>d'une</a:t>
            </a:r>
            <a:r>
              <a:rPr lang="fr-BE" sz="2000" spc="-235" dirty="0">
                <a:latin typeface="Verdana"/>
                <a:cs typeface="Verdana"/>
              </a:rPr>
              <a:t> </a:t>
            </a:r>
            <a:r>
              <a:rPr lang="fr-BE" sz="2000" dirty="0">
                <a:latin typeface="Verdana"/>
                <a:cs typeface="Verdana"/>
              </a:rPr>
              <a:t>vue  </a:t>
            </a:r>
            <a:r>
              <a:rPr lang="fr-BE" sz="2000" spc="-370" dirty="0">
                <a:solidFill>
                  <a:srgbClr val="000000"/>
                </a:solidFill>
                <a:latin typeface="Verdana"/>
                <a:cs typeface="Verdana"/>
              </a:rPr>
              <a:t>de</a:t>
            </a:r>
            <a:r>
              <a:rPr lang="fr-BE" sz="2000" spc="-23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fr-BE" sz="2000" spc="-17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lang="fr-BE" sz="2000" spc="-5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lang="fr-BE" sz="2000" spc="-2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fr-BE" sz="2000" spc="-375" dirty="0">
                <a:solidFill>
                  <a:srgbClr val="000000"/>
                </a:solidFill>
                <a:latin typeface="Verdana"/>
                <a:cs typeface="Verdana"/>
              </a:rPr>
              <a:t>tab</a:t>
            </a:r>
            <a:r>
              <a:rPr lang="fr-BE" sz="2000" spc="-19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lang="fr-BE" sz="2000" spc="-3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lang="fr-BE" sz="2000" spc="-5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fr-BE" sz="2000" spc="-9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lang="fr-BE" sz="2000" spc="-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lang="fr-BE" sz="2000" spc="-220" dirty="0">
                <a:solidFill>
                  <a:srgbClr val="000000"/>
                </a:solidFill>
                <a:latin typeface="Verdana"/>
                <a:cs typeface="Verdana"/>
              </a:rPr>
              <a:t>tic</a:t>
            </a:r>
            <a:r>
              <a:rPr lang="fr-BE" sz="2000" spc="-15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lang="fr-BE" sz="2000" spc="-3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endParaRPr sz="2000" dirty="0">
              <a:latin typeface="Verdana"/>
              <a:cs typeface="Verdan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56479"/>
              </p:ext>
            </p:extLst>
          </p:nvPr>
        </p:nvGraphicFramePr>
        <p:xfrm>
          <a:off x="5867401" y="3276600"/>
          <a:ext cx="2971801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8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noArticle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Quantité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Erable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argenté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Herbe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à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puce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Génévrier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13607"/>
              </p:ext>
            </p:extLst>
          </p:nvPr>
        </p:nvGraphicFramePr>
        <p:xfrm>
          <a:off x="228600" y="-152400"/>
          <a:ext cx="5203824" cy="4572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5291"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GB" sz="1800" b="1" spc="5" dirty="0">
                          <a:latin typeface="Trebuchet MS"/>
                          <a:cs typeface="Trebuchet MS"/>
                        </a:rPr>
                        <a:t>     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90805" marR="18605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b="1" spc="3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ticle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475615" marR="94615">
                        <a:lnSpc>
                          <a:spcPct val="100000"/>
                        </a:lnSpc>
                        <a:spcBef>
                          <a:spcPts val="3925"/>
                        </a:spcBef>
                      </a:pPr>
                      <a:endParaRPr sz="4300" dirty="0">
                        <a:latin typeface="Microsoft Sans Serif"/>
                        <a:cs typeface="Microsoft Sans Serif"/>
                      </a:endParaRPr>
                    </a:p>
                    <a:p>
                      <a:pPr marR="94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98475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274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noArticle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prixUnitaire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Quantité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812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Erable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argenté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812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Herbe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à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puce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10.99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812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Génévrier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7010400" y="2895600"/>
            <a:ext cx="1000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80" dirty="0">
                <a:latin typeface="Trebuchet MS"/>
                <a:cs typeface="Trebuchet MS"/>
              </a:rPr>
              <a:t>A</a:t>
            </a:r>
            <a:r>
              <a:rPr sz="1800" b="1" spc="145" dirty="0">
                <a:latin typeface="Trebuchet MS"/>
                <a:cs typeface="Trebuchet MS"/>
              </a:rPr>
              <a:t>r</a:t>
            </a:r>
            <a:r>
              <a:rPr sz="1800" b="1" spc="-25" dirty="0">
                <a:latin typeface="Trebuchet MS"/>
                <a:cs typeface="Trebuchet MS"/>
              </a:rPr>
              <a:t>ticl</a:t>
            </a:r>
            <a:r>
              <a:rPr sz="1800" b="1" spc="-75" dirty="0">
                <a:latin typeface="Trebuchet MS"/>
                <a:cs typeface="Trebuchet MS"/>
              </a:rPr>
              <a:t>e_v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400" y="4800600"/>
            <a:ext cx="840867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Microsoft Sans Serif"/>
                <a:cs typeface="Microsoft Sans Serif"/>
              </a:rPr>
              <a:t>La</a:t>
            </a:r>
            <a:r>
              <a:rPr sz="2400" spc="-2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spécification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noms</a:t>
            </a:r>
            <a:r>
              <a:rPr sz="2400" spc="33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5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39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4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29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vue</a:t>
            </a:r>
            <a:r>
              <a:rPr sz="2400" spc="32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 </a:t>
            </a:r>
            <a:r>
              <a:rPr sz="2400" spc="-105" dirty="0">
                <a:latin typeface="Microsoft Sans Serif"/>
                <a:cs typeface="Microsoft Sans Serif"/>
              </a:rPr>
              <a:t>facultative </a:t>
            </a:r>
            <a:r>
              <a:rPr sz="2400" spc="-145" dirty="0">
                <a:latin typeface="Microsoft Sans Serif"/>
                <a:cs typeface="Microsoft Sans Serif"/>
              </a:rPr>
              <a:t>: 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défaut,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-16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vue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ont </a:t>
            </a:r>
            <a:r>
              <a:rPr sz="2400" spc="-35" dirty="0">
                <a:latin typeface="Microsoft Sans Serif"/>
                <a:cs typeface="Microsoft Sans Serif"/>
              </a:rPr>
              <a:t>pour </a:t>
            </a:r>
            <a:r>
              <a:rPr sz="2400" spc="-100" dirty="0">
                <a:latin typeface="Microsoft Sans Serif"/>
                <a:cs typeface="Microsoft Sans Serif"/>
              </a:rPr>
              <a:t>nom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noms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 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résultats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280" dirty="0">
                <a:latin typeface="Microsoft Sans Serif"/>
                <a:cs typeface="Microsoft Sans Serif"/>
              </a:rPr>
              <a:t>SELECT.</a:t>
            </a:r>
            <a:r>
              <a:rPr sz="2400" spc="-275" dirty="0">
                <a:latin typeface="Microsoft Sans Serif"/>
                <a:cs typeface="Microsoft Sans Serif"/>
              </a:rPr>
              <a:t> </a:t>
            </a:r>
            <a:r>
              <a:rPr sz="2400" spc="-265" dirty="0">
                <a:latin typeface="Microsoft Sans Serif"/>
                <a:cs typeface="Microsoft Sans Serif"/>
              </a:rPr>
              <a:t>Si</a:t>
            </a:r>
            <a:r>
              <a:rPr sz="2400" spc="-26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certaines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résultats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 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254" dirty="0">
                <a:latin typeface="Microsoft Sans Serif"/>
                <a:cs typeface="Microsoft Sans Serif"/>
              </a:rPr>
              <a:t>SELECT</a:t>
            </a:r>
            <a:r>
              <a:rPr sz="2400" spc="-25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sont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expressions</a:t>
            </a:r>
            <a:r>
              <a:rPr sz="2400" spc="-125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sans</a:t>
            </a:r>
            <a:r>
              <a:rPr sz="2400" spc="-24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nom,</a:t>
            </a:r>
            <a:r>
              <a:rPr sz="2400" spc="409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il</a:t>
            </a:r>
            <a:r>
              <a:rPr sz="2400" spc="59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faut</a:t>
            </a:r>
            <a:r>
              <a:rPr sz="2400" spc="45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alors 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obligatoirement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spécifier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noms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vue.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2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52600" y="14478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400" b="1" dirty="0"/>
              <a:t>CREATE VIEW </a:t>
            </a:r>
            <a:r>
              <a:rPr lang="fr-BE" sz="2400" b="1" dirty="0" err="1"/>
              <a:t>article_v</a:t>
            </a:r>
            <a:r>
              <a:rPr lang="fr-BE" sz="2400" b="1" dirty="0"/>
              <a:t> AS (SELECT </a:t>
            </a:r>
            <a:r>
              <a:rPr lang="fr-BE" sz="2400" b="1" dirty="0" err="1"/>
              <a:t>noArticle</a:t>
            </a:r>
            <a:r>
              <a:rPr lang="fr-BE" sz="2400" b="1" dirty="0"/>
              <a:t>, description, Quantité FROM article 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19400" y="304800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/>
              <a:t>Exemple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5257800" y="1447800"/>
            <a:ext cx="29130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70" dirty="0">
                <a:solidFill>
                  <a:srgbClr val="000000"/>
                </a:solidFill>
                <a:latin typeface="Verdana"/>
                <a:cs typeface="Verdana"/>
              </a:rPr>
              <a:t>de</a:t>
            </a:r>
            <a:r>
              <a:rPr sz="3200" spc="-23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spc="-17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3200" spc="-5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200" spc="-2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spc="-375" dirty="0">
                <a:solidFill>
                  <a:srgbClr val="000000"/>
                </a:solidFill>
                <a:latin typeface="Verdana"/>
                <a:cs typeface="Verdana"/>
              </a:rPr>
              <a:t>tab</a:t>
            </a:r>
            <a:r>
              <a:rPr sz="3200" spc="-19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3200" spc="-3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200" spc="-5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spc="-9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200" spc="-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3200" spc="-220" dirty="0">
                <a:solidFill>
                  <a:srgbClr val="000000"/>
                </a:solidFill>
                <a:latin typeface="Verdana"/>
                <a:cs typeface="Verdana"/>
              </a:rPr>
              <a:t>tic</a:t>
            </a:r>
            <a:r>
              <a:rPr sz="3200" spc="-150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3200" spc="-3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endParaRPr sz="3200" dirty="0">
              <a:latin typeface="Verdana"/>
              <a:cs typeface="Verdan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549900" y="3340100"/>
          <a:ext cx="2358389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v2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Erable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argenté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Herbe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à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puce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Génévrier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041279"/>
              </p:ext>
            </p:extLst>
          </p:nvPr>
        </p:nvGraphicFramePr>
        <p:xfrm>
          <a:off x="304800" y="0"/>
          <a:ext cx="5051424" cy="460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GB"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GB"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GB" sz="2100" dirty="0">
                        <a:latin typeface="Times New Roman"/>
                        <a:cs typeface="Times New Roman"/>
                      </a:endParaRPr>
                    </a:p>
                    <a:p>
                      <a:pPr marR="2044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 dirty="0">
                        <a:latin typeface="Times New Roman"/>
                        <a:cs typeface="Times New Roman"/>
                      </a:endParaRPr>
                    </a:p>
                    <a:p>
                      <a:pPr marL="90805" marR="18605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b="1" spc="3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b="1" dirty="0">
                          <a:latin typeface="Trebuchet MS"/>
                          <a:cs typeface="Trebuchet MS"/>
                        </a:rPr>
                        <a:t>ticle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475615" marR="94615">
                        <a:lnSpc>
                          <a:spcPct val="100000"/>
                        </a:lnSpc>
                        <a:spcBef>
                          <a:spcPts val="3925"/>
                        </a:spcBef>
                      </a:pPr>
                      <a:r>
                        <a:rPr sz="4300" spc="-300" dirty="0">
                          <a:solidFill>
                            <a:srgbClr val="562213"/>
                          </a:solidFill>
                          <a:latin typeface="Microsoft Sans Serif"/>
                          <a:cs typeface="Microsoft Sans Serif"/>
                        </a:rPr>
                        <a:t>Exemple</a:t>
                      </a:r>
                      <a:endParaRPr sz="4300" dirty="0">
                        <a:latin typeface="Microsoft Sans Serif"/>
                        <a:cs typeface="Microsoft Sans Serif"/>
                      </a:endParaRPr>
                    </a:p>
                    <a:p>
                      <a:pPr marL="841375" indent="-284480">
                        <a:lnSpc>
                          <a:spcPct val="100000"/>
                        </a:lnSpc>
                        <a:spcBef>
                          <a:spcPts val="2550"/>
                        </a:spcBef>
                        <a:buClr>
                          <a:srgbClr val="3891A7"/>
                        </a:buClr>
                        <a:buSzPct val="79687"/>
                        <a:buFont typeface="Segoe UI Symbol"/>
                        <a:buChar char="⚫"/>
                        <a:tabLst>
                          <a:tab pos="842010" algn="l"/>
                        </a:tabLst>
                      </a:pPr>
                      <a:r>
                        <a:rPr sz="3200" dirty="0">
                          <a:latin typeface="Verdana"/>
                          <a:cs typeface="Verdana"/>
                        </a:rPr>
                        <a:t>Créat</a:t>
                      </a:r>
                      <a:r>
                        <a:rPr sz="3200" spc="5" dirty="0">
                          <a:latin typeface="Verdana"/>
                          <a:cs typeface="Verdana"/>
                        </a:rPr>
                        <a:t>i</a:t>
                      </a:r>
                      <a:r>
                        <a:rPr sz="3200" dirty="0">
                          <a:latin typeface="Verdana"/>
                          <a:cs typeface="Verdana"/>
                        </a:rPr>
                        <a:t>on</a:t>
                      </a:r>
                      <a:r>
                        <a:rPr sz="3200" spc="-29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200" dirty="0">
                          <a:latin typeface="Verdana"/>
                          <a:cs typeface="Verdana"/>
                        </a:rPr>
                        <a:t>d‟</a:t>
                      </a:r>
                      <a:r>
                        <a:rPr sz="3200" spc="5" dirty="0">
                          <a:latin typeface="Verdana"/>
                          <a:cs typeface="Verdana"/>
                        </a:rPr>
                        <a:t>u</a:t>
                      </a:r>
                      <a:r>
                        <a:rPr sz="3200" dirty="0">
                          <a:latin typeface="Verdana"/>
                          <a:cs typeface="Verdana"/>
                        </a:rPr>
                        <a:t>ne</a:t>
                      </a:r>
                      <a:r>
                        <a:rPr sz="3200" spc="-23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200" dirty="0">
                          <a:latin typeface="Verdana"/>
                          <a:cs typeface="Verdana"/>
                        </a:rPr>
                        <a:t>vue</a:t>
                      </a:r>
                    </a:p>
                    <a:p>
                      <a:pPr marR="946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98475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noArticle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description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prixUnitaire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Quantité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F27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Erable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argenté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70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Herbe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à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puce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95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Génévrier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15.99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46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5642228" y="2931616"/>
            <a:ext cx="1000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80" dirty="0">
                <a:latin typeface="Trebuchet MS"/>
                <a:cs typeface="Trebuchet MS"/>
              </a:rPr>
              <a:t>A</a:t>
            </a:r>
            <a:r>
              <a:rPr sz="1800" b="1" spc="145" dirty="0">
                <a:latin typeface="Trebuchet MS"/>
                <a:cs typeface="Trebuchet MS"/>
              </a:rPr>
              <a:t>r</a:t>
            </a:r>
            <a:r>
              <a:rPr sz="1800" b="1" spc="-25" dirty="0">
                <a:latin typeface="Trebuchet MS"/>
                <a:cs typeface="Trebuchet MS"/>
              </a:rPr>
              <a:t>ticl</a:t>
            </a:r>
            <a:r>
              <a:rPr sz="1800" b="1" spc="-75" dirty="0">
                <a:latin typeface="Trebuchet MS"/>
                <a:cs typeface="Trebuchet MS"/>
              </a:rPr>
              <a:t>e_v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2400" y="0"/>
            <a:ext cx="1828800" cy="111299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04800" y="495300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CREATE VIEW </a:t>
            </a:r>
            <a:r>
              <a:rPr lang="en-GB" b="1" dirty="0" err="1"/>
              <a:t>article_v</a:t>
            </a:r>
            <a:r>
              <a:rPr lang="en-GB" b="1" dirty="0"/>
              <a:t> (v1, v2) AS (SELECT </a:t>
            </a:r>
            <a:r>
              <a:rPr lang="en-GB" b="1" dirty="0" err="1"/>
              <a:t>noArticle</a:t>
            </a:r>
            <a:r>
              <a:rPr lang="en-GB" b="1" dirty="0"/>
              <a:t>, description FROM article )</a:t>
            </a:r>
            <a:endParaRPr lang="fr-BE" b="1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438400" y="381000"/>
            <a:ext cx="34321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55" dirty="0"/>
              <a:t>Ut</a:t>
            </a:r>
            <a:r>
              <a:rPr sz="4300" spc="5" dirty="0"/>
              <a:t>i</a:t>
            </a:r>
            <a:r>
              <a:rPr sz="4300" spc="40" dirty="0"/>
              <a:t>li</a:t>
            </a:r>
            <a:r>
              <a:rPr sz="4300" spc="45" dirty="0"/>
              <a:t>t</a:t>
            </a:r>
            <a:r>
              <a:rPr sz="4300" spc="-335" dirty="0"/>
              <a:t>é</a:t>
            </a:r>
            <a:r>
              <a:rPr sz="4300" spc="80" dirty="0"/>
              <a:t> </a:t>
            </a:r>
            <a:r>
              <a:rPr sz="4300" spc="-270" dirty="0"/>
              <a:t>d</a:t>
            </a:r>
            <a:r>
              <a:rPr sz="4300" spc="-290" dirty="0"/>
              <a:t>e</a:t>
            </a:r>
            <a:r>
              <a:rPr sz="4300" spc="-500" dirty="0"/>
              <a:t>s</a:t>
            </a:r>
            <a:r>
              <a:rPr sz="4300" spc="65" dirty="0"/>
              <a:t> </a:t>
            </a:r>
            <a:r>
              <a:rPr sz="4300" spc="-335" dirty="0"/>
              <a:t>vues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261859" cy="408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6350" indent="-283845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20" dirty="0">
                <a:latin typeface="Microsoft Sans Serif"/>
                <a:cs typeface="Microsoft Sans Serif"/>
              </a:rPr>
              <a:t>les </a:t>
            </a:r>
            <a:r>
              <a:rPr sz="3200" spc="-254" dirty="0">
                <a:latin typeface="Microsoft Sans Serif"/>
                <a:cs typeface="Microsoft Sans Serif"/>
              </a:rPr>
              <a:t>vues</a:t>
            </a:r>
            <a:r>
              <a:rPr sz="3200" spc="-250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permettent </a:t>
            </a:r>
            <a:r>
              <a:rPr sz="3200" spc="-200" dirty="0">
                <a:latin typeface="Microsoft Sans Serif"/>
                <a:cs typeface="Microsoft Sans Serif"/>
              </a:rPr>
              <a:t>de </a:t>
            </a:r>
            <a:r>
              <a:rPr sz="3200" spc="-135" dirty="0">
                <a:latin typeface="Microsoft Sans Serif"/>
                <a:cs typeface="Microsoft Sans Serif"/>
              </a:rPr>
              <a:t>dissocier </a:t>
            </a:r>
            <a:r>
              <a:rPr sz="3200" spc="-220" dirty="0">
                <a:latin typeface="Microsoft Sans Serif"/>
                <a:cs typeface="Microsoft Sans Serif"/>
              </a:rPr>
              <a:t>la </a:t>
            </a:r>
            <a:r>
              <a:rPr sz="3200" spc="-185" dirty="0">
                <a:latin typeface="Microsoft Sans Serif"/>
                <a:cs typeface="Microsoft Sans Serif"/>
              </a:rPr>
              <a:t>façon </a:t>
            </a:r>
            <a:r>
              <a:rPr sz="3200" spc="-18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dont </a:t>
            </a:r>
            <a:r>
              <a:rPr sz="3200" spc="-220" dirty="0">
                <a:latin typeface="Microsoft Sans Serif"/>
                <a:cs typeface="Microsoft Sans Serif"/>
              </a:rPr>
              <a:t>les </a:t>
            </a:r>
            <a:r>
              <a:rPr sz="3200" spc="-110" dirty="0">
                <a:latin typeface="Microsoft Sans Serif"/>
                <a:cs typeface="Microsoft Sans Serif"/>
              </a:rPr>
              <a:t>utilisateurs </a:t>
            </a:r>
            <a:r>
              <a:rPr sz="3200" spc="-100" dirty="0">
                <a:latin typeface="Microsoft Sans Serif"/>
                <a:cs typeface="Microsoft Sans Serif"/>
              </a:rPr>
              <a:t>voient </a:t>
            </a:r>
            <a:r>
              <a:rPr sz="3200" spc="-220" dirty="0">
                <a:latin typeface="Microsoft Sans Serif"/>
                <a:cs typeface="Microsoft Sans Serif"/>
              </a:rPr>
              <a:t>les </a:t>
            </a:r>
            <a:r>
              <a:rPr sz="3200" spc="-200" dirty="0">
                <a:latin typeface="Microsoft Sans Serif"/>
                <a:cs typeface="Microsoft Sans Serif"/>
              </a:rPr>
              <a:t>données </a:t>
            </a:r>
            <a:r>
              <a:rPr sz="3200" spc="-170" dirty="0">
                <a:latin typeface="Microsoft Sans Serif"/>
                <a:cs typeface="Microsoft Sans Serif"/>
              </a:rPr>
              <a:t>du </a:t>
            </a:r>
            <a:r>
              <a:rPr sz="3200" spc="-16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découpage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tab</a:t>
            </a:r>
            <a:r>
              <a:rPr sz="3200" spc="-60" dirty="0">
                <a:latin typeface="Microsoft Sans Serif"/>
                <a:cs typeface="Microsoft Sans Serif"/>
              </a:rPr>
              <a:t>l</a:t>
            </a:r>
            <a:r>
              <a:rPr sz="3200" spc="-310" dirty="0">
                <a:latin typeface="Microsoft Sans Serif"/>
                <a:cs typeface="Microsoft Sans Serif"/>
              </a:rPr>
              <a:t>es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80" dirty="0">
                <a:latin typeface="Microsoft Sans Serif"/>
                <a:cs typeface="Microsoft Sans Serif"/>
              </a:rPr>
              <a:t>Séparation</a:t>
            </a:r>
            <a:r>
              <a:rPr sz="3200" spc="-17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l'aspect</a:t>
            </a:r>
            <a:r>
              <a:rPr sz="3200" spc="-16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externe</a:t>
            </a:r>
            <a:r>
              <a:rPr sz="3200" spc="69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(ce</a:t>
            </a:r>
            <a:r>
              <a:rPr sz="3200" spc="52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que 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voit </a:t>
            </a:r>
            <a:r>
              <a:rPr sz="3200" spc="-180" dirty="0">
                <a:latin typeface="Microsoft Sans Serif"/>
                <a:cs typeface="Microsoft Sans Serif"/>
              </a:rPr>
              <a:t>un</a:t>
            </a:r>
            <a:r>
              <a:rPr sz="3200" spc="-17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utilisateur </a:t>
            </a:r>
            <a:r>
              <a:rPr sz="3200" spc="-65" dirty="0">
                <a:latin typeface="Microsoft Sans Serif"/>
                <a:cs typeface="Microsoft Sans Serif"/>
              </a:rPr>
              <a:t>particulier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450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la</a:t>
            </a:r>
            <a:r>
              <a:rPr sz="3200" spc="400" dirty="0">
                <a:latin typeface="Microsoft Sans Serif"/>
                <a:cs typeface="Microsoft Sans Serif"/>
              </a:rPr>
              <a:t> </a:t>
            </a:r>
            <a:r>
              <a:rPr sz="3200" spc="-250" dirty="0">
                <a:latin typeface="Microsoft Sans Serif"/>
                <a:cs typeface="Microsoft Sans Serif"/>
              </a:rPr>
              <a:t>base) </a:t>
            </a:r>
            <a:r>
              <a:rPr sz="3200" spc="-24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l'aspect</a:t>
            </a:r>
            <a:r>
              <a:rPr sz="3200" spc="-16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conceptuel</a:t>
            </a:r>
            <a:r>
              <a:rPr sz="3200" spc="-130" dirty="0">
                <a:latin typeface="Microsoft Sans Serif"/>
                <a:cs typeface="Microsoft Sans Serif"/>
              </a:rPr>
              <a:t> </a:t>
            </a:r>
            <a:r>
              <a:rPr sz="3200" spc="-114" dirty="0">
                <a:latin typeface="Microsoft Sans Serif"/>
                <a:cs typeface="Microsoft Sans Serif"/>
              </a:rPr>
              <a:t>(comment</a:t>
            </a:r>
            <a:r>
              <a:rPr sz="3200" spc="-110" dirty="0">
                <a:latin typeface="Microsoft Sans Serif"/>
                <a:cs typeface="Microsoft Sans Serif"/>
              </a:rPr>
              <a:t> </a:t>
            </a:r>
            <a:r>
              <a:rPr sz="3200" spc="-415" dirty="0">
                <a:latin typeface="Microsoft Sans Serif"/>
                <a:cs typeface="Microsoft Sans Serif"/>
              </a:rPr>
              <a:t>a</a:t>
            </a:r>
            <a:r>
              <a:rPr sz="3200" spc="-409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été </a:t>
            </a:r>
            <a:r>
              <a:rPr sz="3200" spc="-10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conçu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l'ensemble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50" dirty="0">
                <a:latin typeface="Microsoft Sans Serif"/>
                <a:cs typeface="Microsoft Sans Serif"/>
              </a:rPr>
              <a:t>base)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95600" y="381000"/>
            <a:ext cx="34321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55" dirty="0"/>
              <a:t>Ut</a:t>
            </a:r>
            <a:r>
              <a:rPr sz="4300" spc="5" dirty="0"/>
              <a:t>i</a:t>
            </a:r>
            <a:r>
              <a:rPr sz="4300" spc="40" dirty="0"/>
              <a:t>li</a:t>
            </a:r>
            <a:r>
              <a:rPr sz="4300" spc="45" dirty="0"/>
              <a:t>t</a:t>
            </a:r>
            <a:r>
              <a:rPr sz="4300" spc="-335" dirty="0"/>
              <a:t>é</a:t>
            </a:r>
            <a:r>
              <a:rPr sz="4300" spc="80" dirty="0"/>
              <a:t> </a:t>
            </a:r>
            <a:r>
              <a:rPr sz="4300" spc="-270" dirty="0"/>
              <a:t>d</a:t>
            </a:r>
            <a:r>
              <a:rPr sz="4300" spc="-290" dirty="0"/>
              <a:t>e</a:t>
            </a:r>
            <a:r>
              <a:rPr sz="4300" spc="-500" dirty="0"/>
              <a:t>s</a:t>
            </a:r>
            <a:r>
              <a:rPr sz="4300" spc="65" dirty="0"/>
              <a:t> </a:t>
            </a:r>
            <a:r>
              <a:rPr sz="4300" spc="-335" dirty="0"/>
              <a:t>vues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261225" cy="359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55" dirty="0">
                <a:latin typeface="Microsoft Sans Serif"/>
                <a:cs typeface="Microsoft Sans Serif"/>
              </a:rPr>
              <a:t>Une</a:t>
            </a:r>
            <a:r>
              <a:rPr sz="3200" spc="-15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vue</a:t>
            </a:r>
            <a:r>
              <a:rPr sz="3200" spc="-204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peut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275" dirty="0">
                <a:latin typeface="Microsoft Sans Serif"/>
                <a:cs typeface="Microsoft Sans Serif"/>
              </a:rPr>
              <a:t>aussi</a:t>
            </a:r>
            <a:r>
              <a:rPr sz="3200" spc="-270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être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utilisée</a:t>
            </a:r>
            <a:r>
              <a:rPr sz="3200" spc="-120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pour 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restreindre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-215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droits </a:t>
            </a:r>
            <a:r>
              <a:rPr sz="3200" spc="-229" dirty="0">
                <a:latin typeface="Microsoft Sans Serif"/>
                <a:cs typeface="Microsoft Sans Serif"/>
              </a:rPr>
              <a:t>d'accès</a:t>
            </a:r>
            <a:r>
              <a:rPr sz="3200" spc="-225" dirty="0">
                <a:latin typeface="Microsoft Sans Serif"/>
                <a:cs typeface="Microsoft Sans Serif"/>
              </a:rPr>
              <a:t> </a:t>
            </a:r>
            <a:r>
              <a:rPr sz="3200" spc="-415" dirty="0">
                <a:latin typeface="Microsoft Sans Serif"/>
                <a:cs typeface="Microsoft Sans Serif"/>
              </a:rPr>
              <a:t>à</a:t>
            </a:r>
            <a:r>
              <a:rPr sz="3200" spc="-409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certaines </a:t>
            </a:r>
            <a:r>
              <a:rPr sz="3200" spc="-14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colonnes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415" dirty="0">
                <a:latin typeface="Microsoft Sans Serif"/>
                <a:cs typeface="Microsoft Sans Serif"/>
              </a:rPr>
              <a:t>à</a:t>
            </a:r>
            <a:r>
              <a:rPr sz="3200" spc="-390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certaines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lignes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d'une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table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>
              <a:latin typeface="Microsoft Sans Serif"/>
              <a:cs typeface="Microsoft Sans Serif"/>
            </a:endParaRPr>
          </a:p>
          <a:p>
            <a:pPr marL="295910" marR="7620" indent="-283845" algn="just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55" dirty="0">
                <a:latin typeface="Microsoft Sans Serif"/>
                <a:cs typeface="Microsoft Sans Serif"/>
              </a:rPr>
              <a:t>Une</a:t>
            </a:r>
            <a:r>
              <a:rPr sz="3200" spc="-15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vue</a:t>
            </a:r>
            <a:r>
              <a:rPr sz="3200" spc="42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peut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également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simplifier</a:t>
            </a:r>
            <a:r>
              <a:rPr sz="3200" spc="-9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la </a:t>
            </a:r>
            <a:r>
              <a:rPr sz="3200" spc="-22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consultation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la</a:t>
            </a:r>
            <a:r>
              <a:rPr sz="3200" spc="405" dirty="0">
                <a:latin typeface="Microsoft Sans Serif"/>
                <a:cs typeface="Microsoft Sans Serif"/>
              </a:rPr>
              <a:t> </a:t>
            </a:r>
            <a:r>
              <a:rPr sz="3200" spc="-305" dirty="0">
                <a:latin typeface="Microsoft Sans Serif"/>
                <a:cs typeface="Microsoft Sans Serif"/>
              </a:rPr>
              <a:t>base</a:t>
            </a:r>
            <a:r>
              <a:rPr sz="3200" spc="24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42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enregistrant </a:t>
            </a:r>
            <a:r>
              <a:rPr sz="3200" spc="-114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35" dirty="0">
                <a:latin typeface="Microsoft Sans Serif"/>
                <a:cs typeface="Microsoft Sans Serif"/>
              </a:rPr>
              <a:t>SELECT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comple</a:t>
            </a:r>
            <a:r>
              <a:rPr sz="3200" spc="-204" dirty="0">
                <a:latin typeface="Microsoft Sans Serif"/>
                <a:cs typeface="Microsoft Sans Serif"/>
              </a:rPr>
              <a:t>x</a:t>
            </a:r>
            <a:r>
              <a:rPr sz="3200" spc="-310" dirty="0">
                <a:latin typeface="Microsoft Sans Serif"/>
                <a:cs typeface="Microsoft Sans Serif"/>
              </a:rPr>
              <a:t>es</a:t>
            </a:r>
            <a:r>
              <a:rPr sz="3200" spc="-190" dirty="0"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04800"/>
            <a:ext cx="52720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00" dirty="0"/>
              <a:t>Exemple</a:t>
            </a:r>
            <a:r>
              <a:rPr sz="4300" spc="35" dirty="0"/>
              <a:t> </a:t>
            </a:r>
            <a:r>
              <a:rPr sz="4300" spc="-60" dirty="0"/>
              <a:t>(droits</a:t>
            </a:r>
            <a:r>
              <a:rPr sz="4300" spc="25" dirty="0"/>
              <a:t> </a:t>
            </a:r>
            <a:r>
              <a:rPr sz="4300" spc="-135" dirty="0"/>
              <a:t>limités)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6960870" cy="2617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310" dirty="0">
                <a:latin typeface="Trebuchet MS"/>
                <a:cs typeface="Trebuchet MS"/>
              </a:rPr>
              <a:t>CRE</a:t>
            </a:r>
            <a:r>
              <a:rPr sz="3200" b="1" spc="80" dirty="0">
                <a:latin typeface="Trebuchet MS"/>
                <a:cs typeface="Trebuchet MS"/>
              </a:rPr>
              <a:t>A</a:t>
            </a:r>
            <a:r>
              <a:rPr sz="3200" b="1" spc="285" dirty="0">
                <a:latin typeface="Trebuchet MS"/>
                <a:cs typeface="Trebuchet MS"/>
              </a:rPr>
              <a:t>T</a:t>
            </a:r>
            <a:r>
              <a:rPr sz="3200" b="1" spc="265" dirty="0">
                <a:latin typeface="Trebuchet MS"/>
                <a:cs typeface="Trebuchet MS"/>
              </a:rPr>
              <a:t>E</a:t>
            </a:r>
            <a:r>
              <a:rPr sz="3200" b="1" spc="-575" dirty="0">
                <a:latin typeface="Trebuchet MS"/>
                <a:cs typeface="Trebuchet MS"/>
              </a:rPr>
              <a:t> </a:t>
            </a:r>
            <a:r>
              <a:rPr sz="3200" b="1" spc="330" dirty="0">
                <a:latin typeface="Trebuchet MS"/>
                <a:cs typeface="Trebuchet MS"/>
              </a:rPr>
              <a:t>VIE</a:t>
            </a:r>
            <a:r>
              <a:rPr sz="3200" b="1" spc="605" dirty="0">
                <a:latin typeface="Trebuchet MS"/>
                <a:cs typeface="Trebuchet MS"/>
              </a:rPr>
              <a:t>W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a</a:t>
            </a:r>
            <a:r>
              <a:rPr sz="3200" spc="-20" dirty="0">
                <a:latin typeface="Microsoft Sans Serif"/>
                <a:cs typeface="Microsoft Sans Serif"/>
              </a:rPr>
              <a:t>rtic</a:t>
            </a:r>
            <a:r>
              <a:rPr sz="3200" spc="-10" dirty="0">
                <a:latin typeface="Microsoft Sans Serif"/>
                <a:cs typeface="Microsoft Sans Serif"/>
              </a:rPr>
              <a:t>l</a:t>
            </a:r>
            <a:r>
              <a:rPr sz="3200" spc="-150" dirty="0">
                <a:latin typeface="Microsoft Sans Serif"/>
                <a:cs typeface="Microsoft Sans Serif"/>
              </a:rPr>
              <a:t>e_v</a:t>
            </a:r>
            <a:r>
              <a:rPr sz="3200" spc="-320" dirty="0">
                <a:latin typeface="Microsoft Sans Serif"/>
                <a:cs typeface="Microsoft Sans Serif"/>
              </a:rPr>
              <a:t> </a:t>
            </a:r>
            <a:r>
              <a:rPr sz="3200" b="1" spc="385" dirty="0">
                <a:latin typeface="Trebuchet MS"/>
                <a:cs typeface="Trebuchet MS"/>
              </a:rPr>
              <a:t>AS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55" dirty="0">
                <a:latin typeface="Trebuchet MS"/>
                <a:cs typeface="Trebuchet MS"/>
              </a:rPr>
              <a:t>(</a:t>
            </a:r>
            <a:r>
              <a:rPr sz="3200" spc="-480" dirty="0">
                <a:latin typeface="Microsoft Sans Serif"/>
                <a:cs typeface="Microsoft Sans Serif"/>
              </a:rPr>
              <a:t>SEL</a:t>
            </a:r>
            <a:r>
              <a:rPr sz="3200" spc="-505" dirty="0">
                <a:latin typeface="Microsoft Sans Serif"/>
                <a:cs typeface="Microsoft Sans Serif"/>
              </a:rPr>
              <a:t>E</a:t>
            </a:r>
            <a:r>
              <a:rPr sz="3200" spc="-30" dirty="0">
                <a:latin typeface="Microsoft Sans Serif"/>
                <a:cs typeface="Microsoft Sans Serif"/>
              </a:rPr>
              <a:t>CT  </a:t>
            </a:r>
            <a:r>
              <a:rPr sz="3200" spc="5" dirty="0">
                <a:latin typeface="Microsoft Sans Serif"/>
                <a:cs typeface="Microsoft Sans Serif"/>
              </a:rPr>
              <a:t>noA</a:t>
            </a:r>
            <a:r>
              <a:rPr sz="3200" spc="50" dirty="0">
                <a:latin typeface="Microsoft Sans Serif"/>
                <a:cs typeface="Microsoft Sans Serif"/>
              </a:rPr>
              <a:t>r</a:t>
            </a:r>
            <a:r>
              <a:rPr sz="3200" spc="-20" dirty="0">
                <a:latin typeface="Microsoft Sans Serif"/>
                <a:cs typeface="Microsoft Sans Serif"/>
              </a:rPr>
              <a:t>tic</a:t>
            </a:r>
            <a:r>
              <a:rPr sz="3200" spc="-10" dirty="0">
                <a:latin typeface="Microsoft Sans Serif"/>
                <a:cs typeface="Microsoft Sans Serif"/>
              </a:rPr>
              <a:t>l</a:t>
            </a:r>
            <a:r>
              <a:rPr sz="3200" spc="-180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spc="-33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descri</a:t>
            </a:r>
            <a:r>
              <a:rPr sz="3200" spc="-160" dirty="0">
                <a:latin typeface="Microsoft Sans Serif"/>
                <a:cs typeface="Microsoft Sans Serif"/>
              </a:rPr>
              <a:t>p</a:t>
            </a:r>
            <a:r>
              <a:rPr sz="3200" spc="-45" dirty="0">
                <a:latin typeface="Microsoft Sans Serif"/>
                <a:cs typeface="Microsoft Sans Serif"/>
              </a:rPr>
              <a:t>tion,</a:t>
            </a:r>
            <a:r>
              <a:rPr sz="3200" spc="-32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Quan</a:t>
            </a:r>
            <a:r>
              <a:rPr sz="3200" spc="-40" dirty="0">
                <a:latin typeface="Microsoft Sans Serif"/>
                <a:cs typeface="Microsoft Sans Serif"/>
              </a:rPr>
              <a:t>t</a:t>
            </a:r>
            <a:r>
              <a:rPr sz="3200" spc="-30" dirty="0">
                <a:latin typeface="Microsoft Sans Serif"/>
                <a:cs typeface="Microsoft Sans Serif"/>
              </a:rPr>
              <a:t>it</a:t>
            </a:r>
            <a:r>
              <a:rPr sz="3200" spc="-50" dirty="0">
                <a:latin typeface="Microsoft Sans Serif"/>
                <a:cs typeface="Microsoft Sans Serif"/>
              </a:rPr>
              <a:t>é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459" dirty="0">
                <a:latin typeface="Microsoft Sans Serif"/>
                <a:cs typeface="Microsoft Sans Serif"/>
              </a:rPr>
              <a:t>F</a:t>
            </a:r>
            <a:r>
              <a:rPr sz="3200" spc="-580" dirty="0">
                <a:latin typeface="Microsoft Sans Serif"/>
                <a:cs typeface="Microsoft Sans Serif"/>
              </a:rPr>
              <a:t>R</a:t>
            </a:r>
            <a:r>
              <a:rPr sz="3200" spc="-10" dirty="0">
                <a:latin typeface="Microsoft Sans Serif"/>
                <a:cs typeface="Microsoft Sans Serif"/>
              </a:rPr>
              <a:t>OM  </a:t>
            </a:r>
            <a:r>
              <a:rPr sz="3200" spc="-70" dirty="0">
                <a:latin typeface="Microsoft Sans Serif"/>
                <a:cs typeface="Microsoft Sans Serif"/>
              </a:rPr>
              <a:t>article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409" dirty="0">
                <a:latin typeface="Trebuchet MS"/>
                <a:cs typeface="Trebuchet MS"/>
              </a:rPr>
              <a:t>GRANT</a:t>
            </a:r>
            <a:r>
              <a:rPr sz="3200" b="1" spc="-1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select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b="1" spc="560" dirty="0">
                <a:latin typeface="Trebuchet MS"/>
                <a:cs typeface="Trebuchet MS"/>
              </a:rPr>
              <a:t>ON</a:t>
            </a:r>
            <a:r>
              <a:rPr sz="3200" b="1" spc="-100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article_v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b="1" spc="345" dirty="0">
                <a:latin typeface="Trebuchet MS"/>
                <a:cs typeface="Trebuchet MS"/>
              </a:rPr>
              <a:t>TO</a:t>
            </a:r>
            <a:r>
              <a:rPr sz="3200" b="1" spc="-11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user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286000" y="381000"/>
            <a:ext cx="56864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r>
              <a:rPr sz="4300" spc="75" dirty="0"/>
              <a:t> </a:t>
            </a:r>
            <a:r>
              <a:rPr sz="4300" spc="-585" dirty="0">
                <a:latin typeface="Verdana"/>
                <a:cs typeface="Verdana"/>
              </a:rPr>
              <a:t>–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185" dirty="0"/>
              <a:t>(simpl</a:t>
            </a:r>
            <a:r>
              <a:rPr sz="4300" spc="-110" dirty="0"/>
              <a:t>i</a:t>
            </a:r>
            <a:r>
              <a:rPr sz="4300" spc="-125" dirty="0"/>
              <a:t>fication)</a:t>
            </a:r>
            <a:endParaRPr sz="43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5844" y="1771853"/>
            <a:ext cx="7504430" cy="3992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10" dirty="0">
                <a:latin typeface="Microsoft Sans Serif"/>
                <a:cs typeface="Microsoft Sans Serif"/>
              </a:rPr>
              <a:t>Si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crée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vue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suiv</a:t>
            </a:r>
            <a:r>
              <a:rPr sz="2800" spc="-260" dirty="0">
                <a:latin typeface="Microsoft Sans Serif"/>
                <a:cs typeface="Microsoft Sans Serif"/>
              </a:rPr>
              <a:t>a</a:t>
            </a:r>
            <a:r>
              <a:rPr sz="2800" spc="-5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Microsoft Sans Serif"/>
                <a:cs typeface="Microsoft Sans Serif"/>
              </a:rPr>
              <a:t>t</a:t>
            </a:r>
            <a:r>
              <a:rPr sz="2800" spc="-195" dirty="0">
                <a:latin typeface="Microsoft Sans Serif"/>
                <a:cs typeface="Microsoft Sans Serif"/>
              </a:rPr>
              <a:t>e:</a:t>
            </a:r>
            <a:endParaRPr sz="2800" dirty="0">
              <a:latin typeface="Microsoft Sans Serif"/>
              <a:cs typeface="Microsoft Sans Serif"/>
            </a:endParaRPr>
          </a:p>
          <a:p>
            <a:pPr marL="88900">
              <a:lnSpc>
                <a:spcPct val="100000"/>
              </a:lnSpc>
              <a:spcBef>
                <a:spcPts val="2075"/>
              </a:spcBef>
            </a:pPr>
            <a:r>
              <a:rPr sz="2000" spc="-200" dirty="0">
                <a:solidFill>
                  <a:srgbClr val="FF0000"/>
                </a:solidFill>
                <a:latin typeface="Microsoft Sans Serif"/>
                <a:cs typeface="Microsoft Sans Serif"/>
              </a:rPr>
              <a:t>CRE</a:t>
            </a:r>
            <a:r>
              <a:rPr sz="2000" spc="-204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000" spc="-175" dirty="0">
                <a:solidFill>
                  <a:srgbClr val="FF0000"/>
                </a:solidFill>
                <a:latin typeface="Microsoft Sans Serif"/>
                <a:cs typeface="Microsoft Sans Serif"/>
              </a:rPr>
              <a:t>TE</a:t>
            </a:r>
            <a:r>
              <a:rPr sz="2000" spc="-3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FF0000"/>
                </a:solidFill>
                <a:latin typeface="Microsoft Sans Serif"/>
                <a:cs typeface="Microsoft Sans Serif"/>
              </a:rPr>
              <a:t>VI</a:t>
            </a:r>
            <a:r>
              <a:rPr sz="2000" spc="-21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000" spc="200" dirty="0">
                <a:solidFill>
                  <a:srgbClr val="FF0000"/>
                </a:solidFill>
                <a:latin typeface="Microsoft Sans Serif"/>
                <a:cs typeface="Microsoft Sans Serif"/>
              </a:rPr>
              <a:t>W</a:t>
            </a:r>
            <a:r>
              <a:rPr sz="2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r>
              <a:rPr sz="2000" spc="-27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FF0000"/>
                </a:solidFill>
                <a:latin typeface="Microsoft Sans Serif"/>
                <a:cs typeface="Microsoft Sans Serif"/>
              </a:rPr>
              <a:t>larie_sa</a:t>
            </a:r>
            <a:r>
              <a:rPr sz="20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l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FF0000"/>
                </a:solidFill>
                <a:latin typeface="Microsoft Sans Serif"/>
                <a:cs typeface="Microsoft Sans Serif"/>
              </a:rPr>
              <a:t>AS</a:t>
            </a:r>
            <a:r>
              <a:rPr sz="2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(</a:t>
            </a:r>
            <a:endParaRPr sz="2000" dirty="0">
              <a:latin typeface="Microsoft Sans Serif"/>
              <a:cs typeface="Microsoft Sans Serif"/>
            </a:endParaRPr>
          </a:p>
          <a:p>
            <a:pPr marL="88900" marR="219710">
              <a:lnSpc>
                <a:spcPct val="100000"/>
              </a:lnSpc>
            </a:pPr>
            <a:r>
              <a:rPr sz="2000" spc="-210" dirty="0">
                <a:solidFill>
                  <a:srgbClr val="FF0000"/>
                </a:solidFill>
                <a:latin typeface="Microsoft Sans Serif"/>
                <a:cs typeface="Microsoft Sans Serif"/>
              </a:rPr>
              <a:t>SELECT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nom,</a:t>
            </a:r>
            <a:r>
              <a:rPr sz="2000" spc="-2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FF0000"/>
                </a:solidFill>
                <a:latin typeface="Microsoft Sans Serif"/>
                <a:cs typeface="Microsoft Sans Serif"/>
              </a:rPr>
              <a:t>salaire</a:t>
            </a:r>
            <a:r>
              <a:rPr sz="20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000"/>
                </a:solidFill>
                <a:latin typeface="Microsoft Sans Serif"/>
                <a:cs typeface="Microsoft Sans Serif"/>
              </a:rPr>
              <a:t>+</a:t>
            </a:r>
            <a:r>
              <a:rPr sz="2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NVL(comission,</a:t>
            </a:r>
            <a:r>
              <a:rPr sz="2000" spc="-2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0)</a:t>
            </a:r>
            <a:r>
              <a:rPr sz="2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FF0000"/>
                </a:solidFill>
                <a:latin typeface="Microsoft Sans Serif"/>
                <a:cs typeface="Microsoft Sans Serif"/>
              </a:rPr>
              <a:t>GAINS,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nom_departement </a:t>
            </a:r>
            <a:r>
              <a:rPr sz="2000" spc="-5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FF0000"/>
                </a:solidFill>
                <a:latin typeface="Microsoft Sans Serif"/>
                <a:cs typeface="Microsoft Sans Serif"/>
              </a:rPr>
              <a:t>F</a:t>
            </a:r>
            <a:r>
              <a:rPr sz="20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2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2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r>
              <a:rPr sz="2000" spc="-27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000" spc="-65" dirty="0">
                <a:solidFill>
                  <a:srgbClr val="FF0000"/>
                </a:solidFill>
                <a:latin typeface="Microsoft Sans Serif"/>
                <a:cs typeface="Microsoft Sans Serif"/>
              </a:rPr>
              <a:t>lari</a:t>
            </a:r>
            <a:r>
              <a:rPr sz="2000" spc="-9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2000" spc="-215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0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TURAL</a:t>
            </a:r>
            <a:r>
              <a:rPr sz="2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JOIN</a:t>
            </a:r>
            <a:r>
              <a:rPr sz="20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FF0000"/>
                </a:solidFill>
                <a:latin typeface="Microsoft Sans Serif"/>
                <a:cs typeface="Microsoft Sans Serif"/>
              </a:rPr>
              <a:t>depa</a:t>
            </a:r>
            <a:r>
              <a:rPr sz="20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000" spc="-45" dirty="0">
                <a:solidFill>
                  <a:srgbClr val="FF0000"/>
                </a:solidFill>
                <a:latin typeface="Microsoft Sans Serif"/>
                <a:cs typeface="Microsoft Sans Serif"/>
              </a:rPr>
              <a:t>te</a:t>
            </a:r>
            <a:r>
              <a:rPr sz="20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2000" spc="-135" dirty="0">
                <a:solidFill>
                  <a:srgbClr val="FF0000"/>
                </a:solidFill>
                <a:latin typeface="Microsoft Sans Serif"/>
                <a:cs typeface="Microsoft Sans Serif"/>
              </a:rPr>
              <a:t>en</a:t>
            </a:r>
            <a:r>
              <a:rPr sz="2000" spc="120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)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Microsoft Sans Serif"/>
              <a:cs typeface="Microsoft Sans Serif"/>
            </a:endParaRPr>
          </a:p>
          <a:p>
            <a:pPr marL="88900" marR="5080">
              <a:lnSpc>
                <a:spcPct val="100000"/>
              </a:lnSpc>
            </a:pPr>
            <a:r>
              <a:rPr sz="2800" spc="-200" dirty="0">
                <a:latin typeface="Microsoft Sans Serif"/>
                <a:cs typeface="Microsoft Sans Serif"/>
              </a:rPr>
              <a:t>la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liste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salariés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avec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leur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rémunération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totale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et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le </a:t>
            </a:r>
            <a:r>
              <a:rPr sz="2800" spc="-120" dirty="0">
                <a:latin typeface="Microsoft Sans Serif"/>
                <a:cs typeface="Microsoft Sans Serif"/>
              </a:rPr>
              <a:t>nom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-170" dirty="0">
                <a:latin typeface="Microsoft Sans Serif"/>
                <a:cs typeface="Microsoft Sans Serif"/>
              </a:rPr>
              <a:t> </a:t>
            </a:r>
            <a:r>
              <a:rPr sz="2800" spc="-60" dirty="0">
                <a:latin typeface="Microsoft Sans Serif"/>
                <a:cs typeface="Microsoft Sans Serif"/>
              </a:rPr>
              <a:t>leur </a:t>
            </a:r>
            <a:r>
              <a:rPr sz="2800" spc="-105" dirty="0">
                <a:latin typeface="Microsoft Sans Serif"/>
                <a:cs typeface="Microsoft Sans Serif"/>
              </a:rPr>
              <a:t>département </a:t>
            </a:r>
            <a:r>
              <a:rPr sz="2800" spc="-185" dirty="0">
                <a:latin typeface="Microsoft Sans Serif"/>
                <a:cs typeface="Microsoft Sans Serif"/>
              </a:rPr>
              <a:t>sera</a:t>
            </a:r>
            <a:r>
              <a:rPr sz="2800" spc="-18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obtenue 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simplement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par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:</a:t>
            </a:r>
            <a:endParaRPr sz="2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 dirty="0">
              <a:latin typeface="Microsoft Sans Serif"/>
              <a:cs typeface="Microsoft Sans Serif"/>
            </a:endParaRPr>
          </a:p>
          <a:p>
            <a:pPr marL="104775" algn="ctr">
              <a:lnSpc>
                <a:spcPct val="100000"/>
              </a:lnSpc>
            </a:pPr>
            <a:r>
              <a:rPr sz="2000" spc="-300" dirty="0">
                <a:solidFill>
                  <a:srgbClr val="FF0000"/>
                </a:solidFill>
                <a:latin typeface="Microsoft Sans Serif"/>
                <a:cs typeface="Microsoft Sans Serif"/>
              </a:rPr>
              <a:t>SEL</a:t>
            </a:r>
            <a:r>
              <a:rPr sz="2000" spc="-31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20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CT </a:t>
            </a:r>
            <a:r>
              <a:rPr sz="2000" spc="55" dirty="0">
                <a:solidFill>
                  <a:srgbClr val="FF0000"/>
                </a:solidFill>
                <a:latin typeface="Microsoft Sans Serif"/>
                <a:cs typeface="Microsoft Sans Serif"/>
              </a:rPr>
              <a:t>*</a:t>
            </a:r>
            <a:r>
              <a:rPr sz="20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FF0000"/>
                </a:solidFill>
                <a:latin typeface="Microsoft Sans Serif"/>
                <a:cs typeface="Microsoft Sans Serif"/>
              </a:rPr>
              <a:t>F</a:t>
            </a:r>
            <a:r>
              <a:rPr sz="20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R</a:t>
            </a:r>
            <a:r>
              <a:rPr sz="2000"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20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2000" spc="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r>
              <a:rPr sz="2000" spc="-270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sz="2000" spc="-100" dirty="0">
                <a:solidFill>
                  <a:srgbClr val="FF0000"/>
                </a:solidFill>
                <a:latin typeface="Microsoft Sans Serif"/>
                <a:cs typeface="Microsoft Sans Serif"/>
              </a:rPr>
              <a:t>larie_sal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90800" y="304800"/>
            <a:ext cx="47720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00" dirty="0">
                <a:latin typeface="Verdana"/>
                <a:cs typeface="Verdana"/>
              </a:rPr>
              <a:t>Mise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750" dirty="0">
                <a:latin typeface="Verdana"/>
                <a:cs typeface="Verdana"/>
              </a:rPr>
              <a:t>à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395" dirty="0">
                <a:latin typeface="Verdana"/>
                <a:cs typeface="Verdana"/>
              </a:rPr>
              <a:t>jou</a:t>
            </a:r>
            <a:r>
              <a:rPr sz="4300" spc="-315" dirty="0">
                <a:latin typeface="Verdana"/>
                <a:cs typeface="Verdana"/>
              </a:rPr>
              <a:t>r</a:t>
            </a:r>
            <a:r>
              <a:rPr sz="4300" spc="-320" dirty="0">
                <a:latin typeface="Verdana"/>
                <a:cs typeface="Verdana"/>
              </a:rPr>
              <a:t> </a:t>
            </a:r>
            <a:r>
              <a:rPr sz="4300" spc="-635" dirty="0">
                <a:latin typeface="Verdana"/>
                <a:cs typeface="Verdana"/>
              </a:rPr>
              <a:t>d‟une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580" dirty="0">
                <a:latin typeface="Verdana"/>
                <a:cs typeface="Verdana"/>
              </a:rPr>
              <a:t>vue</a:t>
            </a:r>
            <a:endParaRPr sz="43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385061"/>
            <a:ext cx="7290434" cy="47707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5910" marR="34925" indent="-283845" algn="just">
              <a:lnSpc>
                <a:spcPct val="80000"/>
              </a:lnSpc>
              <a:spcBef>
                <a:spcPts val="745"/>
              </a:spcBef>
              <a:buClr>
                <a:srgbClr val="3891A7"/>
              </a:buClr>
              <a:buSzPct val="79629"/>
              <a:buFont typeface="Segoe UI Symbol"/>
              <a:buChar char="⚫"/>
              <a:tabLst>
                <a:tab pos="296545" algn="l"/>
              </a:tabLst>
            </a:pPr>
            <a:r>
              <a:rPr sz="2700" spc="-260" dirty="0">
                <a:latin typeface="Microsoft Sans Serif"/>
                <a:cs typeface="Microsoft Sans Serif"/>
              </a:rPr>
              <a:t>Sous</a:t>
            </a:r>
            <a:r>
              <a:rPr sz="2700" spc="-254" dirty="0">
                <a:latin typeface="Microsoft Sans Serif"/>
                <a:cs typeface="Microsoft Sans Serif"/>
              </a:rPr>
              <a:t> </a:t>
            </a:r>
            <a:r>
              <a:rPr sz="2700" spc="-120" dirty="0">
                <a:latin typeface="Microsoft Sans Serif"/>
                <a:cs typeface="Microsoft Sans Serif"/>
              </a:rPr>
              <a:t>certaines</a:t>
            </a:r>
            <a:r>
              <a:rPr sz="2700" spc="-114" dirty="0">
                <a:latin typeface="Microsoft Sans Serif"/>
                <a:cs typeface="Microsoft Sans Serif"/>
              </a:rPr>
              <a:t> </a:t>
            </a:r>
            <a:r>
              <a:rPr sz="2700" spc="-95" dirty="0">
                <a:latin typeface="Microsoft Sans Serif"/>
                <a:cs typeface="Microsoft Sans Serif"/>
              </a:rPr>
              <a:t>conditions,</a:t>
            </a:r>
            <a:r>
              <a:rPr sz="2700" spc="-90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il</a:t>
            </a:r>
            <a:r>
              <a:rPr sz="2700" spc="-25" dirty="0">
                <a:latin typeface="Microsoft Sans Serif"/>
                <a:cs typeface="Microsoft Sans Serif"/>
              </a:rPr>
              <a:t> </a:t>
            </a:r>
            <a:r>
              <a:rPr sz="2700" spc="-125" dirty="0">
                <a:latin typeface="Microsoft Sans Serif"/>
                <a:cs typeface="Microsoft Sans Serif"/>
              </a:rPr>
              <a:t>est</a:t>
            </a:r>
            <a:r>
              <a:rPr sz="2700" spc="470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possible </a:t>
            </a:r>
            <a:r>
              <a:rPr sz="2700" spc="-150" dirty="0">
                <a:latin typeface="Microsoft Sans Serif"/>
                <a:cs typeface="Microsoft Sans Serif"/>
              </a:rPr>
              <a:t> </a:t>
            </a:r>
            <a:r>
              <a:rPr sz="2700" spc="-105" dirty="0">
                <a:latin typeface="Microsoft Sans Serif"/>
                <a:cs typeface="Microsoft Sans Serif"/>
              </a:rPr>
              <a:t>d'ef</a:t>
            </a:r>
            <a:r>
              <a:rPr sz="2700" spc="-110" dirty="0">
                <a:latin typeface="Microsoft Sans Serif"/>
                <a:cs typeface="Microsoft Sans Serif"/>
              </a:rPr>
              <a:t>f</a:t>
            </a:r>
            <a:r>
              <a:rPr sz="2700" spc="-70" dirty="0">
                <a:latin typeface="Microsoft Sans Serif"/>
                <a:cs typeface="Microsoft Sans Serif"/>
              </a:rPr>
              <a:t>ectuer</a:t>
            </a:r>
            <a:r>
              <a:rPr sz="2700" spc="300" dirty="0">
                <a:latin typeface="Microsoft Sans Serif"/>
                <a:cs typeface="Microsoft Sans Serif"/>
              </a:rPr>
              <a:t> </a:t>
            </a:r>
            <a:r>
              <a:rPr sz="2700" spc="-140" dirty="0">
                <a:latin typeface="Microsoft Sans Serif"/>
                <a:cs typeface="Microsoft Sans Serif"/>
              </a:rPr>
              <a:t>d</a:t>
            </a:r>
            <a:r>
              <a:rPr sz="2700" spc="-260" dirty="0">
                <a:latin typeface="Microsoft Sans Serif"/>
                <a:cs typeface="Microsoft Sans Serif"/>
              </a:rPr>
              <a:t>es</a:t>
            </a:r>
            <a:r>
              <a:rPr sz="2700" spc="305" dirty="0">
                <a:latin typeface="Microsoft Sans Serif"/>
                <a:cs typeface="Microsoft Sans Serif"/>
              </a:rPr>
              <a:t> </a:t>
            </a:r>
            <a:r>
              <a:rPr sz="2700" spc="60" dirty="0">
                <a:latin typeface="Microsoft Sans Serif"/>
                <a:cs typeface="Microsoft Sans Serif"/>
              </a:rPr>
              <a:t>D</a:t>
            </a:r>
            <a:r>
              <a:rPr sz="2700" spc="-285" dirty="0">
                <a:latin typeface="Microsoft Sans Serif"/>
                <a:cs typeface="Microsoft Sans Serif"/>
              </a:rPr>
              <a:t>ELETE,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225" dirty="0">
                <a:latin typeface="Microsoft Sans Serif"/>
                <a:cs typeface="Microsoft Sans Serif"/>
              </a:rPr>
              <a:t>INS</a:t>
            </a:r>
            <a:r>
              <a:rPr sz="2700" spc="-280" dirty="0">
                <a:latin typeface="Microsoft Sans Serif"/>
                <a:cs typeface="Microsoft Sans Serif"/>
              </a:rPr>
              <a:t>E</a:t>
            </a:r>
            <a:r>
              <a:rPr sz="2700" spc="-575" dirty="0">
                <a:latin typeface="Microsoft Sans Serif"/>
                <a:cs typeface="Microsoft Sans Serif"/>
              </a:rPr>
              <a:t>R</a:t>
            </a:r>
            <a:r>
              <a:rPr sz="2700" spc="-20" dirty="0">
                <a:latin typeface="Microsoft Sans Serif"/>
                <a:cs typeface="Microsoft Sans Serif"/>
              </a:rPr>
              <a:t>T</a:t>
            </a:r>
            <a:r>
              <a:rPr sz="2700" spc="300" dirty="0">
                <a:latin typeface="Microsoft Sans Serif"/>
                <a:cs typeface="Microsoft Sans Serif"/>
              </a:rPr>
              <a:t> </a:t>
            </a:r>
            <a:r>
              <a:rPr sz="2700" spc="-30" dirty="0">
                <a:latin typeface="Microsoft Sans Serif"/>
                <a:cs typeface="Microsoft Sans Serif"/>
              </a:rPr>
              <a:t>et</a:t>
            </a:r>
            <a:r>
              <a:rPr sz="2700" spc="305" dirty="0">
                <a:latin typeface="Microsoft Sans Serif"/>
                <a:cs typeface="Microsoft Sans Serif"/>
              </a:rPr>
              <a:t> </a:t>
            </a:r>
            <a:r>
              <a:rPr sz="2700" spc="-170" dirty="0">
                <a:latin typeface="Microsoft Sans Serif"/>
                <a:cs typeface="Microsoft Sans Serif"/>
              </a:rPr>
              <a:t>d</a:t>
            </a:r>
            <a:r>
              <a:rPr sz="2700" spc="-180" dirty="0">
                <a:latin typeface="Microsoft Sans Serif"/>
                <a:cs typeface="Microsoft Sans Serif"/>
              </a:rPr>
              <a:t>e</a:t>
            </a:r>
            <a:r>
              <a:rPr sz="2700" spc="-315" dirty="0">
                <a:latin typeface="Microsoft Sans Serif"/>
                <a:cs typeface="Microsoft Sans Serif"/>
              </a:rPr>
              <a:t>s</a:t>
            </a:r>
            <a:r>
              <a:rPr sz="2700" spc="290" dirty="0">
                <a:latin typeface="Microsoft Sans Serif"/>
                <a:cs typeface="Microsoft Sans Serif"/>
              </a:rPr>
              <a:t> </a:t>
            </a:r>
            <a:r>
              <a:rPr sz="2700" spc="-229" dirty="0">
                <a:latin typeface="Microsoft Sans Serif"/>
                <a:cs typeface="Microsoft Sans Serif"/>
              </a:rPr>
              <a:t>UP</a:t>
            </a:r>
            <a:r>
              <a:rPr sz="2700" spc="-75" dirty="0">
                <a:latin typeface="Microsoft Sans Serif"/>
                <a:cs typeface="Microsoft Sans Serif"/>
              </a:rPr>
              <a:t>D</a:t>
            </a:r>
            <a:r>
              <a:rPr sz="2700" spc="-280" dirty="0">
                <a:latin typeface="Microsoft Sans Serif"/>
                <a:cs typeface="Microsoft Sans Serif"/>
              </a:rPr>
              <a:t>A</a:t>
            </a:r>
            <a:r>
              <a:rPr sz="2700" spc="-170" dirty="0">
                <a:latin typeface="Microsoft Sans Serif"/>
                <a:cs typeface="Microsoft Sans Serif"/>
              </a:rPr>
              <a:t>TE  </a:t>
            </a:r>
            <a:r>
              <a:rPr sz="2700" spc="-350" dirty="0">
                <a:latin typeface="Microsoft Sans Serif"/>
                <a:cs typeface="Microsoft Sans Serif"/>
              </a:rPr>
              <a:t>à</a:t>
            </a:r>
            <a:r>
              <a:rPr sz="2700" spc="10" dirty="0">
                <a:latin typeface="Microsoft Sans Serif"/>
                <a:cs typeface="Microsoft Sans Serif"/>
              </a:rPr>
              <a:t> </a:t>
            </a:r>
            <a:r>
              <a:rPr sz="2700" spc="-10" dirty="0">
                <a:latin typeface="Microsoft Sans Serif"/>
                <a:cs typeface="Microsoft Sans Serif"/>
              </a:rPr>
              <a:t>tr</a:t>
            </a:r>
            <a:r>
              <a:rPr sz="2700" spc="-114" dirty="0">
                <a:latin typeface="Microsoft Sans Serif"/>
                <a:cs typeface="Microsoft Sans Serif"/>
              </a:rPr>
              <a:t>a</a:t>
            </a:r>
            <a:r>
              <a:rPr sz="2700" spc="-215" dirty="0">
                <a:latin typeface="Microsoft Sans Serif"/>
                <a:cs typeface="Microsoft Sans Serif"/>
              </a:rPr>
              <a:t>v</a:t>
            </a:r>
            <a:r>
              <a:rPr sz="2700" spc="-120" dirty="0">
                <a:latin typeface="Microsoft Sans Serif"/>
                <a:cs typeface="Microsoft Sans Serif"/>
              </a:rPr>
              <a:t>ers</a:t>
            </a:r>
            <a:r>
              <a:rPr sz="2700" spc="35" dirty="0">
                <a:latin typeface="Microsoft Sans Serif"/>
                <a:cs typeface="Microsoft Sans Serif"/>
              </a:rPr>
              <a:t> </a:t>
            </a:r>
            <a:r>
              <a:rPr sz="2700" spc="-215" dirty="0">
                <a:latin typeface="Microsoft Sans Serif"/>
                <a:cs typeface="Microsoft Sans Serif"/>
              </a:rPr>
              <a:t>des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v</a:t>
            </a:r>
            <a:r>
              <a:rPr sz="2700" spc="-165" dirty="0">
                <a:latin typeface="Microsoft Sans Serif"/>
                <a:cs typeface="Microsoft Sans Serif"/>
              </a:rPr>
              <a:t>u</a:t>
            </a:r>
            <a:r>
              <a:rPr sz="2700" spc="-275" dirty="0">
                <a:latin typeface="Microsoft Sans Serif"/>
                <a:cs typeface="Microsoft Sans Serif"/>
              </a:rPr>
              <a:t>e</a:t>
            </a:r>
            <a:r>
              <a:rPr sz="2700" spc="-240" dirty="0">
                <a:latin typeface="Microsoft Sans Serif"/>
                <a:cs typeface="Microsoft Sans Serif"/>
              </a:rPr>
              <a:t>s</a:t>
            </a:r>
            <a:r>
              <a:rPr sz="2700" spc="-160" dirty="0">
                <a:latin typeface="Microsoft Sans Serif"/>
                <a:cs typeface="Microsoft Sans Serif"/>
              </a:rPr>
              <a:t>.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891A7"/>
              </a:buClr>
              <a:buFont typeface="Segoe UI Symbol"/>
              <a:buChar char="⚫"/>
            </a:pPr>
            <a:endParaRPr sz="2750">
              <a:latin typeface="Microsoft Sans Serif"/>
              <a:cs typeface="Microsoft Sans Serif"/>
            </a:endParaRPr>
          </a:p>
          <a:p>
            <a:pPr marL="295910" indent="-283845" algn="just"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SzPct val="79629"/>
              <a:buFont typeface="Segoe UI Symbol"/>
              <a:buChar char="⚫"/>
              <a:tabLst>
                <a:tab pos="296545" algn="l"/>
              </a:tabLst>
            </a:pPr>
            <a:r>
              <a:rPr sz="2700" spc="-240" dirty="0">
                <a:latin typeface="Microsoft Sans Serif"/>
                <a:cs typeface="Microsoft Sans Serif"/>
              </a:rPr>
              <a:t>Les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conditions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75" dirty="0">
                <a:latin typeface="Microsoft Sans Serif"/>
                <a:cs typeface="Microsoft Sans Serif"/>
              </a:rPr>
              <a:t>suivantes</a:t>
            </a:r>
            <a:r>
              <a:rPr sz="2700" spc="5" dirty="0">
                <a:latin typeface="Microsoft Sans Serif"/>
                <a:cs typeface="Microsoft Sans Serif"/>
              </a:rPr>
              <a:t> </a:t>
            </a:r>
            <a:r>
              <a:rPr sz="2700" spc="-85" dirty="0">
                <a:latin typeface="Microsoft Sans Serif"/>
                <a:cs typeface="Microsoft Sans Serif"/>
              </a:rPr>
              <a:t>doivent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40" dirty="0">
                <a:latin typeface="Microsoft Sans Serif"/>
                <a:cs typeface="Microsoft Sans Serif"/>
              </a:rPr>
              <a:t>être</a:t>
            </a:r>
            <a:r>
              <a:rPr sz="2700" spc="25" dirty="0">
                <a:latin typeface="Microsoft Sans Serif"/>
                <a:cs typeface="Microsoft Sans Serif"/>
              </a:rPr>
              <a:t> </a:t>
            </a:r>
            <a:r>
              <a:rPr sz="2700" spc="-125" dirty="0">
                <a:latin typeface="Microsoft Sans Serif"/>
                <a:cs typeface="Microsoft Sans Serif"/>
              </a:rPr>
              <a:t>remplies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60" dirty="0">
                <a:latin typeface="Microsoft Sans Serif"/>
                <a:cs typeface="Microsoft Sans Serif"/>
              </a:rPr>
              <a:t>:</a:t>
            </a:r>
            <a:endParaRPr sz="2700">
              <a:latin typeface="Microsoft Sans Serif"/>
              <a:cs typeface="Microsoft Sans Serif"/>
            </a:endParaRPr>
          </a:p>
          <a:p>
            <a:pPr marL="570230" marR="36195" lvl="1" indent="-238125" algn="just">
              <a:lnSpc>
                <a:spcPts val="2300"/>
              </a:lnSpc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440" dirty="0">
                <a:latin typeface="Microsoft Sans Serif"/>
                <a:cs typeface="Microsoft Sans Serif"/>
              </a:rPr>
              <a:t>P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85" dirty="0">
                <a:latin typeface="Microsoft Sans Serif"/>
                <a:cs typeface="Microsoft Sans Serif"/>
              </a:rPr>
              <a:t>u</a:t>
            </a:r>
            <a:r>
              <a:rPr sz="2400" spc="150" dirty="0">
                <a:latin typeface="Microsoft Sans Serif"/>
                <a:cs typeface="Microsoft Sans Serif"/>
              </a:rPr>
              <a:t>r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ef</a:t>
            </a:r>
            <a:r>
              <a:rPr sz="2400" spc="-105" dirty="0">
                <a:latin typeface="Microsoft Sans Serif"/>
                <a:cs typeface="Microsoft Sans Serif"/>
              </a:rPr>
              <a:t>f</a:t>
            </a:r>
            <a:r>
              <a:rPr sz="2400" spc="-80" dirty="0">
                <a:latin typeface="Microsoft Sans Serif"/>
                <a:cs typeface="Microsoft Sans Serif"/>
              </a:rPr>
              <a:t>ec</a:t>
            </a:r>
            <a:r>
              <a:rPr sz="2400" spc="-40" dirty="0">
                <a:latin typeface="Microsoft Sans Serif"/>
                <a:cs typeface="Microsoft Sans Serif"/>
              </a:rPr>
              <a:t>t</a:t>
            </a:r>
            <a:r>
              <a:rPr sz="2400" spc="-150" dirty="0">
                <a:latin typeface="Microsoft Sans Serif"/>
                <a:cs typeface="Microsoft Sans Serif"/>
              </a:rPr>
              <a:t>u</a:t>
            </a:r>
            <a:r>
              <a:rPr sz="2400" spc="-20" dirty="0">
                <a:latin typeface="Microsoft Sans Serif"/>
                <a:cs typeface="Microsoft Sans Serif"/>
              </a:rPr>
              <a:t>er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u</a:t>
            </a:r>
            <a:r>
              <a:rPr sz="2400" spc="-135" dirty="0">
                <a:latin typeface="Microsoft Sans Serif"/>
                <a:cs typeface="Microsoft Sans Serif"/>
              </a:rPr>
              <a:t>n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DEL</a:t>
            </a:r>
            <a:r>
              <a:rPr sz="2400" spc="-250" dirty="0">
                <a:latin typeface="Microsoft Sans Serif"/>
                <a:cs typeface="Microsoft Sans Serif"/>
              </a:rPr>
              <a:t>E</a:t>
            </a:r>
            <a:r>
              <a:rPr sz="2400" spc="-185" dirty="0">
                <a:latin typeface="Microsoft Sans Serif"/>
                <a:cs typeface="Microsoft Sans Serif"/>
              </a:rPr>
              <a:t>TE,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sel</a:t>
            </a:r>
            <a:r>
              <a:rPr sz="2400" spc="-215" dirty="0">
                <a:latin typeface="Microsoft Sans Serif"/>
                <a:cs typeface="Microsoft Sans Serif"/>
              </a:rPr>
              <a:t>e</a:t>
            </a:r>
            <a:r>
              <a:rPr sz="2400" spc="-10" dirty="0">
                <a:latin typeface="Microsoft Sans Serif"/>
                <a:cs typeface="Microsoft Sans Serif"/>
              </a:rPr>
              <a:t>ct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qu</a:t>
            </a:r>
            <a:r>
              <a:rPr sz="2400" spc="-50" dirty="0">
                <a:latin typeface="Microsoft Sans Serif"/>
                <a:cs typeface="Microsoft Sans Serif"/>
              </a:rPr>
              <a:t>i</a:t>
            </a:r>
            <a:r>
              <a:rPr sz="2400" spc="19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défi</a:t>
            </a:r>
            <a:r>
              <a:rPr sz="2400" spc="-150" dirty="0">
                <a:latin typeface="Microsoft Sans Serif"/>
                <a:cs typeface="Microsoft Sans Serif"/>
              </a:rPr>
              <a:t>n</a:t>
            </a:r>
            <a:r>
              <a:rPr sz="2400" spc="45" dirty="0">
                <a:latin typeface="Microsoft Sans Serif"/>
                <a:cs typeface="Microsoft Sans Serif"/>
              </a:rPr>
              <a:t>i</a:t>
            </a:r>
            <a:r>
              <a:rPr sz="2400" spc="60" dirty="0">
                <a:latin typeface="Microsoft Sans Serif"/>
                <a:cs typeface="Microsoft Sans Serif"/>
              </a:rPr>
              <a:t>t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vue  </a:t>
            </a:r>
            <a:r>
              <a:rPr sz="2400" spc="-160" dirty="0">
                <a:latin typeface="Microsoft Sans Serif"/>
                <a:cs typeface="Microsoft Sans Serif"/>
              </a:rPr>
              <a:t>ne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doit </a:t>
            </a:r>
            <a:r>
              <a:rPr sz="2400" spc="-245" dirty="0">
                <a:latin typeface="Microsoft Sans Serif"/>
                <a:cs typeface="Microsoft Sans Serif"/>
              </a:rPr>
              <a:t>pas</a:t>
            </a:r>
            <a:r>
              <a:rPr sz="2400" spc="-24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comporter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jointure,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group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by,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 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dis</a:t>
            </a:r>
            <a:r>
              <a:rPr sz="2400" spc="-45" dirty="0">
                <a:latin typeface="Microsoft Sans Serif"/>
                <a:cs typeface="Microsoft Sans Serif"/>
              </a:rPr>
              <a:t>t</a:t>
            </a:r>
            <a:r>
              <a:rPr sz="2400" spc="-100" dirty="0">
                <a:latin typeface="Microsoft Sans Serif"/>
                <a:cs typeface="Microsoft Sans Serif"/>
              </a:rPr>
              <a:t>in</a:t>
            </a:r>
            <a:r>
              <a:rPr sz="2400" spc="-120" dirty="0">
                <a:latin typeface="Microsoft Sans Serif"/>
                <a:cs typeface="Microsoft Sans Serif"/>
              </a:rPr>
              <a:t>c</a:t>
            </a:r>
            <a:r>
              <a:rPr sz="2400" spc="-5" dirty="0">
                <a:latin typeface="Microsoft Sans Serif"/>
                <a:cs typeface="Microsoft Sans Serif"/>
              </a:rPr>
              <a:t>t,</a:t>
            </a:r>
            <a:r>
              <a:rPr sz="2400" spc="-24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g</a:t>
            </a:r>
            <a:r>
              <a:rPr sz="2400" spc="-130" dirty="0">
                <a:latin typeface="Microsoft Sans Serif"/>
                <a:cs typeface="Microsoft Sans Serif"/>
              </a:rPr>
              <a:t>r</a:t>
            </a:r>
            <a:r>
              <a:rPr sz="2400" spc="-120" dirty="0">
                <a:latin typeface="Microsoft Sans Serif"/>
                <a:cs typeface="Microsoft Sans Serif"/>
              </a:rPr>
              <a:t>oupe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;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80100"/>
              </a:lnSpc>
              <a:spcBef>
                <a:spcPts val="62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440" dirty="0">
                <a:latin typeface="Microsoft Sans Serif"/>
                <a:cs typeface="Microsoft Sans Serif"/>
              </a:rPr>
              <a:t>P</a:t>
            </a:r>
            <a:r>
              <a:rPr sz="2400" dirty="0">
                <a:latin typeface="Microsoft Sans Serif"/>
                <a:cs typeface="Microsoft Sans Serif"/>
              </a:rPr>
              <a:t>our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un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210" dirty="0">
                <a:latin typeface="Microsoft Sans Serif"/>
                <a:cs typeface="Microsoft Sans Serif"/>
              </a:rPr>
              <a:t>UP</a:t>
            </a:r>
            <a:r>
              <a:rPr sz="2400" spc="-65" dirty="0">
                <a:latin typeface="Microsoft Sans Serif"/>
                <a:cs typeface="Microsoft Sans Serif"/>
              </a:rPr>
              <a:t>D</a:t>
            </a:r>
            <a:r>
              <a:rPr sz="2400" spc="-245" dirty="0">
                <a:latin typeface="Microsoft Sans Serif"/>
                <a:cs typeface="Microsoft Sans Serif"/>
              </a:rPr>
              <a:t>A</a:t>
            </a:r>
            <a:r>
              <a:rPr sz="2400" spc="-190" dirty="0">
                <a:latin typeface="Microsoft Sans Serif"/>
                <a:cs typeface="Microsoft Sans Serif"/>
              </a:rPr>
              <a:t>TE,</a:t>
            </a:r>
            <a:r>
              <a:rPr sz="2400" spc="-18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p</a:t>
            </a:r>
            <a:r>
              <a:rPr sz="2400" spc="-60" dirty="0">
                <a:latin typeface="Microsoft Sans Serif"/>
                <a:cs typeface="Microsoft Sans Serif"/>
              </a:rPr>
              <a:t>l</a:t>
            </a:r>
            <a:r>
              <a:rPr sz="2400" spc="-210" dirty="0">
                <a:latin typeface="Microsoft Sans Serif"/>
                <a:cs typeface="Microsoft Sans Serif"/>
              </a:rPr>
              <a:t>us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cond</a:t>
            </a:r>
            <a:r>
              <a:rPr sz="2400" spc="-55" dirty="0">
                <a:latin typeface="Microsoft Sans Serif"/>
                <a:cs typeface="Microsoft Sans Serif"/>
              </a:rPr>
              <a:t>i</a:t>
            </a:r>
            <a:r>
              <a:rPr sz="2400" spc="55" dirty="0">
                <a:latin typeface="Microsoft Sans Serif"/>
                <a:cs typeface="Microsoft Sans Serif"/>
              </a:rPr>
              <a:t>ti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pré</a:t>
            </a:r>
            <a:r>
              <a:rPr sz="2400" spc="-95" dirty="0">
                <a:latin typeface="Microsoft Sans Serif"/>
                <a:cs typeface="Microsoft Sans Serif"/>
              </a:rPr>
              <a:t>c</a:t>
            </a:r>
            <a:r>
              <a:rPr sz="2400" spc="-150" dirty="0">
                <a:latin typeface="Microsoft Sans Serif"/>
                <a:cs typeface="Microsoft Sans Serif"/>
              </a:rPr>
              <a:t>é</a:t>
            </a:r>
            <a:r>
              <a:rPr sz="2400" spc="-160" dirty="0">
                <a:latin typeface="Microsoft Sans Serif"/>
                <a:cs typeface="Microsoft Sans Serif"/>
              </a:rPr>
              <a:t>d</a:t>
            </a:r>
            <a:r>
              <a:rPr sz="2400" spc="-65" dirty="0">
                <a:latin typeface="Microsoft Sans Serif"/>
                <a:cs typeface="Microsoft Sans Serif"/>
              </a:rPr>
              <a:t>ent</a:t>
            </a:r>
            <a:r>
              <a:rPr sz="2400" spc="-170" dirty="0">
                <a:latin typeface="Microsoft Sans Serif"/>
                <a:cs typeface="Microsoft Sans Serif"/>
              </a:rPr>
              <a:t>es, 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</a:t>
            </a:r>
            <a:r>
              <a:rPr sz="2400" spc="-114" dirty="0">
                <a:latin typeface="Microsoft Sans Serif"/>
                <a:cs typeface="Microsoft Sans Serif"/>
              </a:rPr>
              <a:t> modifiées</a:t>
            </a:r>
            <a:r>
              <a:rPr sz="2400" spc="-11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doivent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être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colonnes 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réelles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table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sous-jacente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;</a:t>
            </a:r>
            <a:endParaRPr sz="2400">
              <a:latin typeface="Microsoft Sans Serif"/>
              <a:cs typeface="Microsoft Sans Serif"/>
            </a:endParaRPr>
          </a:p>
          <a:p>
            <a:pPr marL="570230" marR="6350" lvl="1" indent="-238125" algn="just">
              <a:lnSpc>
                <a:spcPct val="8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440" dirty="0">
                <a:latin typeface="Microsoft Sans Serif"/>
                <a:cs typeface="Microsoft Sans Serif"/>
              </a:rPr>
              <a:t>P</a:t>
            </a:r>
            <a:r>
              <a:rPr sz="2400" dirty="0">
                <a:latin typeface="Microsoft Sans Serif"/>
                <a:cs typeface="Microsoft Sans Serif"/>
              </a:rPr>
              <a:t>our</a:t>
            </a:r>
            <a:r>
              <a:rPr sz="2400" spc="254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un</a:t>
            </a:r>
            <a:r>
              <a:rPr sz="2400" spc="26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I</a:t>
            </a:r>
            <a:r>
              <a:rPr sz="2400" spc="35" dirty="0">
                <a:latin typeface="Microsoft Sans Serif"/>
                <a:cs typeface="Microsoft Sans Serif"/>
              </a:rPr>
              <a:t>N</a:t>
            </a:r>
            <a:r>
              <a:rPr sz="2400" spc="-455" dirty="0">
                <a:latin typeface="Microsoft Sans Serif"/>
                <a:cs typeface="Microsoft Sans Serif"/>
              </a:rPr>
              <a:t>SE</a:t>
            </a:r>
            <a:r>
              <a:rPr sz="2400" spc="-495" dirty="0">
                <a:latin typeface="Microsoft Sans Serif"/>
                <a:cs typeface="Microsoft Sans Serif"/>
              </a:rPr>
              <a:t>R</a:t>
            </a:r>
            <a:r>
              <a:rPr sz="2400" spc="-320" dirty="0">
                <a:latin typeface="Microsoft Sans Serif"/>
                <a:cs typeface="Microsoft Sans Serif"/>
              </a:rPr>
              <a:t>T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</a:t>
            </a:r>
            <a:r>
              <a:rPr sz="2400" spc="26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p</a:t>
            </a:r>
            <a:r>
              <a:rPr sz="2400" spc="-55" dirty="0">
                <a:latin typeface="Microsoft Sans Serif"/>
                <a:cs typeface="Microsoft Sans Serif"/>
              </a:rPr>
              <a:t>l</a:t>
            </a:r>
            <a:r>
              <a:rPr sz="2400" spc="-130" dirty="0">
                <a:latin typeface="Microsoft Sans Serif"/>
                <a:cs typeface="Microsoft Sans Serif"/>
              </a:rPr>
              <a:t>u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26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5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conditi</a:t>
            </a:r>
            <a:r>
              <a:rPr sz="2400" spc="-65" dirty="0">
                <a:latin typeface="Microsoft Sans Serif"/>
                <a:cs typeface="Microsoft Sans Serif"/>
              </a:rPr>
              <a:t>o</a:t>
            </a:r>
            <a:r>
              <a:rPr sz="2400" spc="-210" dirty="0">
                <a:latin typeface="Microsoft Sans Serif"/>
                <a:cs typeface="Microsoft Sans Serif"/>
              </a:rPr>
              <a:t>ns</a:t>
            </a:r>
            <a:r>
              <a:rPr sz="2400" spc="26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précé</a:t>
            </a:r>
            <a:r>
              <a:rPr sz="2400" spc="-130" dirty="0">
                <a:latin typeface="Microsoft Sans Serif"/>
                <a:cs typeface="Microsoft Sans Serif"/>
              </a:rPr>
              <a:t>d</a:t>
            </a:r>
            <a:r>
              <a:rPr sz="2400" spc="-65" dirty="0">
                <a:latin typeface="Microsoft Sans Serif"/>
                <a:cs typeface="Microsoft Sans Serif"/>
              </a:rPr>
              <a:t>ent</a:t>
            </a:r>
            <a:r>
              <a:rPr sz="2400" spc="-170" dirty="0">
                <a:latin typeface="Microsoft Sans Serif"/>
                <a:cs typeface="Microsoft Sans Serif"/>
              </a:rPr>
              <a:t>es,  </a:t>
            </a:r>
            <a:r>
              <a:rPr sz="2400" spc="-15" dirty="0">
                <a:latin typeface="Microsoft Sans Serif"/>
                <a:cs typeface="Microsoft Sans Serif"/>
              </a:rPr>
              <a:t>toute </a:t>
            </a:r>
            <a:r>
              <a:rPr sz="2400" spc="-95" dirty="0">
                <a:latin typeface="Microsoft Sans Serif"/>
                <a:cs typeface="Microsoft Sans Serif"/>
              </a:rPr>
              <a:t>colonne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«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not </a:t>
            </a:r>
            <a:r>
              <a:rPr sz="2400" spc="-90" dirty="0">
                <a:latin typeface="Microsoft Sans Serif"/>
                <a:cs typeface="Microsoft Sans Serif"/>
              </a:rPr>
              <a:t>null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»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3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30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table</a:t>
            </a:r>
            <a:r>
              <a:rPr sz="2400" spc="4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sous-jacente 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doit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êt</a:t>
            </a:r>
            <a:r>
              <a:rPr sz="2400" spc="-20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présent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10" dirty="0">
                <a:latin typeface="Microsoft Sans Serif"/>
                <a:cs typeface="Microsoft Sans Serif"/>
              </a:rPr>
              <a:t>dans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vu</a:t>
            </a:r>
            <a:r>
              <a:rPr sz="2400" spc="-110" dirty="0">
                <a:latin typeface="Microsoft Sans Serif"/>
                <a:cs typeface="Microsoft Sans Serif"/>
              </a:rPr>
              <a:t>e</a:t>
            </a:r>
            <a:r>
              <a:rPr sz="2400" spc="-14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90800" y="304800"/>
            <a:ext cx="18780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335" dirty="0"/>
              <a:t>e</a:t>
            </a:r>
            <a:r>
              <a:rPr sz="4300" spc="155" dirty="0"/>
              <a:t>r</a:t>
            </a:r>
            <a:r>
              <a:rPr sz="4300" spc="-229" dirty="0"/>
              <a:t>cice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131684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25" dirty="0">
                <a:latin typeface="Microsoft Sans Serif"/>
                <a:cs typeface="Microsoft Sans Serif"/>
              </a:rPr>
              <a:t>Créez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10" dirty="0">
                <a:latin typeface="Microsoft Sans Serif"/>
                <a:cs typeface="Microsoft Sans Serif"/>
              </a:rPr>
              <a:t>vue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qui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permet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grouper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salar</a:t>
            </a:r>
            <a:r>
              <a:rPr sz="3200" spc="-90" dirty="0">
                <a:latin typeface="Microsoft Sans Serif"/>
                <a:cs typeface="Microsoft Sans Serif"/>
              </a:rPr>
              <a:t>i</a:t>
            </a:r>
            <a:r>
              <a:rPr sz="3200" spc="-310" dirty="0">
                <a:latin typeface="Microsoft Sans Serif"/>
                <a:cs typeface="Microsoft Sans Serif"/>
              </a:rPr>
              <a:t>és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qui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5" dirty="0">
                <a:latin typeface="Microsoft Sans Serif"/>
                <a:cs typeface="Microsoft Sans Serif"/>
              </a:rPr>
              <a:t>ont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un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salai</a:t>
            </a:r>
            <a:r>
              <a:rPr sz="3200" spc="-20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p</a:t>
            </a:r>
            <a:r>
              <a:rPr sz="3200" spc="-55" dirty="0">
                <a:latin typeface="Microsoft Sans Serif"/>
                <a:cs typeface="Microsoft Sans Serif"/>
              </a:rPr>
              <a:t>l</a:t>
            </a:r>
            <a:r>
              <a:rPr sz="3200" spc="-275" dirty="0">
                <a:latin typeface="Microsoft Sans Serif"/>
                <a:cs typeface="Microsoft Sans Serif"/>
              </a:rPr>
              <a:t>us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425" dirty="0">
                <a:latin typeface="Microsoft Sans Serif"/>
                <a:cs typeface="Microsoft Sans Serif"/>
              </a:rPr>
              <a:t>g</a:t>
            </a:r>
            <a:r>
              <a:rPr sz="3200" spc="-135" dirty="0">
                <a:latin typeface="Microsoft Sans Serif"/>
                <a:cs typeface="Microsoft Sans Serif"/>
              </a:rPr>
              <a:t>rand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que  </a:t>
            </a:r>
            <a:r>
              <a:rPr sz="3200" spc="-180" dirty="0">
                <a:latin typeface="Microsoft Sans Serif"/>
                <a:cs typeface="Microsoft Sans Serif"/>
              </a:rPr>
              <a:t>2000 </a:t>
            </a:r>
            <a:r>
              <a:rPr sz="3200" spc="-204" dirty="0">
                <a:latin typeface="Microsoft Sans Serif"/>
                <a:cs typeface="Microsoft Sans Serif"/>
              </a:rPr>
              <a:t>ainsi</a:t>
            </a:r>
            <a:r>
              <a:rPr sz="3200" spc="-200" dirty="0">
                <a:latin typeface="Microsoft Sans Serif"/>
                <a:cs typeface="Microsoft Sans Serif"/>
              </a:rPr>
              <a:t> que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-21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noms</a:t>
            </a:r>
            <a:r>
              <a:rPr sz="3200" spc="470" dirty="0">
                <a:latin typeface="Microsoft Sans Serif"/>
                <a:cs typeface="Microsoft Sans Serif"/>
              </a:rPr>
              <a:t> </a:t>
            </a:r>
            <a:r>
              <a:rPr sz="3200" spc="-260" dirty="0">
                <a:latin typeface="Microsoft Sans Serif"/>
                <a:cs typeface="Microsoft Sans Serif"/>
              </a:rPr>
              <a:t>des</a:t>
            </a:r>
            <a:r>
              <a:rPr sz="3200" spc="330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communes </a:t>
            </a:r>
            <a:r>
              <a:rPr sz="3200" spc="-200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ou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ils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habitent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3657600"/>
            <a:ext cx="1762125" cy="2676525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" y="1524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276600" y="609600"/>
            <a:ext cx="1624013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4" dirty="0"/>
              <a:t>SGBD</a:t>
            </a:r>
            <a:r>
              <a:rPr sz="3200" spc="10" dirty="0"/>
              <a:t> </a:t>
            </a:r>
            <a:r>
              <a:rPr sz="3200" spc="-85" dirty="0"/>
              <a:t>(1)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222044" y="1745107"/>
            <a:ext cx="67913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Définition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 </a:t>
            </a:r>
            <a:r>
              <a:rPr sz="2000" spc="-5" dirty="0">
                <a:latin typeface="Times New Roman"/>
                <a:cs typeface="Times New Roman"/>
              </a:rPr>
              <a:t>logiciel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qui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permet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d’interagir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avec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une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BDD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Système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 Gestion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Base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 Données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(SGBD)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09459" y="3820667"/>
            <a:ext cx="1391920" cy="1633855"/>
            <a:chOff x="7109459" y="3820667"/>
            <a:chExt cx="1391920" cy="163385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9459" y="3820667"/>
              <a:ext cx="1391411" cy="16337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1849" y="3867149"/>
              <a:ext cx="1247775" cy="14907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81849" y="3867149"/>
              <a:ext cx="1247775" cy="1490980"/>
            </a:xfrm>
            <a:custGeom>
              <a:avLst/>
              <a:gdLst/>
              <a:ahLst/>
              <a:cxnLst/>
              <a:rect l="l" t="t" r="r" b="b"/>
              <a:pathLst>
                <a:path w="1247775" h="1490979">
                  <a:moveTo>
                    <a:pt x="1247775" y="170180"/>
                  </a:moveTo>
                  <a:lnTo>
                    <a:pt x="1231300" y="209198"/>
                  </a:lnTo>
                  <a:lnTo>
                    <a:pt x="1184372" y="245017"/>
                  </a:lnTo>
                  <a:lnTo>
                    <a:pt x="1110734" y="276615"/>
                  </a:lnTo>
                  <a:lnTo>
                    <a:pt x="1065069" y="290512"/>
                  </a:lnTo>
                  <a:lnTo>
                    <a:pt x="1014130" y="302970"/>
                  </a:lnTo>
                  <a:lnTo>
                    <a:pt x="958385" y="313863"/>
                  </a:lnTo>
                  <a:lnTo>
                    <a:pt x="898302" y="323061"/>
                  </a:lnTo>
                  <a:lnTo>
                    <a:pt x="834350" y="330437"/>
                  </a:lnTo>
                  <a:lnTo>
                    <a:pt x="766995" y="335865"/>
                  </a:lnTo>
                  <a:lnTo>
                    <a:pt x="696706" y="339214"/>
                  </a:lnTo>
                  <a:lnTo>
                    <a:pt x="623951" y="340360"/>
                  </a:lnTo>
                  <a:lnTo>
                    <a:pt x="551193" y="339214"/>
                  </a:lnTo>
                  <a:lnTo>
                    <a:pt x="480899" y="335865"/>
                  </a:lnTo>
                  <a:lnTo>
                    <a:pt x="413536" y="330437"/>
                  </a:lnTo>
                  <a:lnTo>
                    <a:pt x="349573" y="323061"/>
                  </a:lnTo>
                  <a:lnTo>
                    <a:pt x="289479" y="313863"/>
                  </a:lnTo>
                  <a:lnTo>
                    <a:pt x="233721" y="302970"/>
                  </a:lnTo>
                  <a:lnTo>
                    <a:pt x="182768" y="290512"/>
                  </a:lnTo>
                  <a:lnTo>
                    <a:pt x="137090" y="276615"/>
                  </a:lnTo>
                  <a:lnTo>
                    <a:pt x="97153" y="261408"/>
                  </a:lnTo>
                  <a:lnTo>
                    <a:pt x="36380" y="227571"/>
                  </a:lnTo>
                  <a:lnTo>
                    <a:pt x="4198" y="190025"/>
                  </a:lnTo>
                  <a:lnTo>
                    <a:pt x="0" y="170180"/>
                  </a:lnTo>
                  <a:lnTo>
                    <a:pt x="4198" y="150334"/>
                  </a:lnTo>
                  <a:lnTo>
                    <a:pt x="16481" y="131161"/>
                  </a:lnTo>
                  <a:lnTo>
                    <a:pt x="63427" y="95342"/>
                  </a:lnTo>
                  <a:lnTo>
                    <a:pt x="137090" y="63744"/>
                  </a:lnTo>
                  <a:lnTo>
                    <a:pt x="182768" y="49847"/>
                  </a:lnTo>
                  <a:lnTo>
                    <a:pt x="233721" y="37389"/>
                  </a:lnTo>
                  <a:lnTo>
                    <a:pt x="289479" y="26496"/>
                  </a:lnTo>
                  <a:lnTo>
                    <a:pt x="349573" y="17298"/>
                  </a:lnTo>
                  <a:lnTo>
                    <a:pt x="413536" y="9922"/>
                  </a:lnTo>
                  <a:lnTo>
                    <a:pt x="480899" y="4494"/>
                  </a:lnTo>
                  <a:lnTo>
                    <a:pt x="551193" y="1145"/>
                  </a:lnTo>
                  <a:lnTo>
                    <a:pt x="623951" y="0"/>
                  </a:lnTo>
                  <a:lnTo>
                    <a:pt x="696706" y="1145"/>
                  </a:lnTo>
                  <a:lnTo>
                    <a:pt x="766995" y="4494"/>
                  </a:lnTo>
                  <a:lnTo>
                    <a:pt x="834350" y="9922"/>
                  </a:lnTo>
                  <a:lnTo>
                    <a:pt x="898302" y="17298"/>
                  </a:lnTo>
                  <a:lnTo>
                    <a:pt x="958385" y="26496"/>
                  </a:lnTo>
                  <a:lnTo>
                    <a:pt x="1014130" y="37389"/>
                  </a:lnTo>
                  <a:lnTo>
                    <a:pt x="1065069" y="49847"/>
                  </a:lnTo>
                  <a:lnTo>
                    <a:pt x="1110734" y="63744"/>
                  </a:lnTo>
                  <a:lnTo>
                    <a:pt x="1150658" y="78951"/>
                  </a:lnTo>
                  <a:lnTo>
                    <a:pt x="1211409" y="112788"/>
                  </a:lnTo>
                  <a:lnTo>
                    <a:pt x="1243578" y="150334"/>
                  </a:lnTo>
                  <a:lnTo>
                    <a:pt x="1247775" y="170180"/>
                  </a:lnTo>
                  <a:lnTo>
                    <a:pt x="1247775" y="1320545"/>
                  </a:lnTo>
                  <a:lnTo>
                    <a:pt x="1243578" y="1340391"/>
                  </a:lnTo>
                  <a:lnTo>
                    <a:pt x="1231300" y="1359564"/>
                  </a:lnTo>
                  <a:lnTo>
                    <a:pt x="1184372" y="1395383"/>
                  </a:lnTo>
                  <a:lnTo>
                    <a:pt x="1110734" y="1426981"/>
                  </a:lnTo>
                  <a:lnTo>
                    <a:pt x="1065069" y="1440878"/>
                  </a:lnTo>
                  <a:lnTo>
                    <a:pt x="1014130" y="1453336"/>
                  </a:lnTo>
                  <a:lnTo>
                    <a:pt x="958385" y="1464229"/>
                  </a:lnTo>
                  <a:lnTo>
                    <a:pt x="898302" y="1473427"/>
                  </a:lnTo>
                  <a:lnTo>
                    <a:pt x="834350" y="1480803"/>
                  </a:lnTo>
                  <a:lnTo>
                    <a:pt x="766995" y="1486231"/>
                  </a:lnTo>
                  <a:lnTo>
                    <a:pt x="696706" y="1489580"/>
                  </a:lnTo>
                  <a:lnTo>
                    <a:pt x="623951" y="1490726"/>
                  </a:lnTo>
                  <a:lnTo>
                    <a:pt x="551193" y="1489580"/>
                  </a:lnTo>
                  <a:lnTo>
                    <a:pt x="480899" y="1486231"/>
                  </a:lnTo>
                  <a:lnTo>
                    <a:pt x="413536" y="1480803"/>
                  </a:lnTo>
                  <a:lnTo>
                    <a:pt x="349573" y="1473427"/>
                  </a:lnTo>
                  <a:lnTo>
                    <a:pt x="289479" y="1464229"/>
                  </a:lnTo>
                  <a:lnTo>
                    <a:pt x="233721" y="1453336"/>
                  </a:lnTo>
                  <a:lnTo>
                    <a:pt x="182768" y="1440878"/>
                  </a:lnTo>
                  <a:lnTo>
                    <a:pt x="137090" y="1426981"/>
                  </a:lnTo>
                  <a:lnTo>
                    <a:pt x="97153" y="1411774"/>
                  </a:lnTo>
                  <a:lnTo>
                    <a:pt x="36380" y="1377937"/>
                  </a:lnTo>
                  <a:lnTo>
                    <a:pt x="4198" y="1340391"/>
                  </a:lnTo>
                  <a:lnTo>
                    <a:pt x="0" y="1320545"/>
                  </a:lnTo>
                  <a:lnTo>
                    <a:pt x="0" y="170180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53706" y="4541011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BDD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94632" y="3849623"/>
            <a:ext cx="1975485" cy="1667510"/>
            <a:chOff x="4294632" y="3849623"/>
            <a:chExt cx="1975485" cy="166751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4632" y="3849623"/>
              <a:ext cx="1975104" cy="16672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2" y="4411979"/>
              <a:ext cx="1013460" cy="4739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7276" y="3895724"/>
              <a:ext cx="1828800" cy="1524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367276" y="3895724"/>
              <a:ext cx="1828800" cy="1524000"/>
            </a:xfrm>
            <a:custGeom>
              <a:avLst/>
              <a:gdLst/>
              <a:ahLst/>
              <a:cxnLst/>
              <a:rect l="l" t="t" r="r" b="b"/>
              <a:pathLst>
                <a:path w="1828800" h="1524000">
                  <a:moveTo>
                    <a:pt x="0" y="762000"/>
                  </a:moveTo>
                  <a:lnTo>
                    <a:pt x="228600" y="381000"/>
                  </a:lnTo>
                  <a:lnTo>
                    <a:pt x="228600" y="571500"/>
                  </a:lnTo>
                  <a:lnTo>
                    <a:pt x="457200" y="571500"/>
                  </a:lnTo>
                  <a:lnTo>
                    <a:pt x="457200" y="0"/>
                  </a:lnTo>
                  <a:lnTo>
                    <a:pt x="1371600" y="0"/>
                  </a:lnTo>
                  <a:lnTo>
                    <a:pt x="1371600" y="571500"/>
                  </a:lnTo>
                  <a:lnTo>
                    <a:pt x="1600200" y="571500"/>
                  </a:lnTo>
                  <a:lnTo>
                    <a:pt x="1600200" y="381000"/>
                  </a:lnTo>
                  <a:lnTo>
                    <a:pt x="1828800" y="762000"/>
                  </a:lnTo>
                  <a:lnTo>
                    <a:pt x="1600200" y="1143000"/>
                  </a:lnTo>
                  <a:lnTo>
                    <a:pt x="1600200" y="952500"/>
                  </a:lnTo>
                  <a:lnTo>
                    <a:pt x="1371600" y="952500"/>
                  </a:lnTo>
                  <a:lnTo>
                    <a:pt x="1371600" y="1524000"/>
                  </a:lnTo>
                  <a:lnTo>
                    <a:pt x="457200" y="1524000"/>
                  </a:lnTo>
                  <a:lnTo>
                    <a:pt x="457200" y="952500"/>
                  </a:lnTo>
                  <a:lnTo>
                    <a:pt x="228600" y="952500"/>
                  </a:lnTo>
                  <a:lnTo>
                    <a:pt x="228600" y="1143000"/>
                  </a:lnTo>
                  <a:lnTo>
                    <a:pt x="0" y="7620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65572" y="4501083"/>
            <a:ext cx="634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" dirty="0">
                <a:latin typeface="Times New Roman"/>
                <a:cs typeface="Times New Roman"/>
              </a:rPr>
              <a:t>B</a:t>
            </a:r>
            <a:r>
              <a:rPr sz="180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62062" y="3571875"/>
            <a:ext cx="5939155" cy="2505075"/>
            <a:chOff x="1262062" y="3571875"/>
            <a:chExt cx="5939155" cy="2505075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9047" y="4206240"/>
              <a:ext cx="1101852" cy="4983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4388" y="3922775"/>
              <a:ext cx="1472184" cy="6995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9816" y="4777739"/>
              <a:ext cx="1517904" cy="9189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2250" y="3643312"/>
              <a:ext cx="785812" cy="785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2250" y="5286375"/>
              <a:ext cx="785812" cy="785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2062" y="3571875"/>
              <a:ext cx="796925" cy="7969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062" y="5286375"/>
              <a:ext cx="790575" cy="790575"/>
            </a:xfrm>
            <a:prstGeom prst="rect">
              <a:avLst/>
            </a:prstGeom>
          </p:spPr>
        </p:pic>
      </p:grpSp>
      <p:pic>
        <p:nvPicPr>
          <p:cNvPr id="36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8" name="Picture 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24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048000" y="304800"/>
            <a:ext cx="18446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60" dirty="0"/>
              <a:t>Solution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65182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tabLst>
                <a:tab pos="3288029" algn="l"/>
              </a:tabLst>
            </a:pPr>
            <a:r>
              <a:rPr sz="3200" spc="-320" dirty="0">
                <a:latin typeface="Microsoft Sans Serif"/>
                <a:cs typeface="Microsoft Sans Serif"/>
              </a:rPr>
              <a:t>CRE</a:t>
            </a:r>
            <a:r>
              <a:rPr sz="3200" spc="-325" dirty="0">
                <a:latin typeface="Microsoft Sans Serif"/>
                <a:cs typeface="Microsoft Sans Serif"/>
              </a:rPr>
              <a:t>A</a:t>
            </a:r>
            <a:r>
              <a:rPr sz="3200" spc="-280" dirty="0">
                <a:latin typeface="Microsoft Sans Serif"/>
                <a:cs typeface="Microsoft Sans Serif"/>
              </a:rPr>
              <a:t>TE</a:t>
            </a:r>
            <a:r>
              <a:rPr sz="3200" spc="-45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VIEW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sal_com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390" dirty="0">
                <a:latin typeface="Microsoft Sans Serif"/>
                <a:cs typeface="Microsoft Sans Serif"/>
              </a:rPr>
              <a:t>as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(selec</a:t>
            </a:r>
            <a:r>
              <a:rPr sz="3200" spc="-90" dirty="0">
                <a:latin typeface="Microsoft Sans Serif"/>
                <a:cs typeface="Microsoft Sans Serif"/>
              </a:rPr>
              <a:t>t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nom,  </a:t>
            </a:r>
            <a:r>
              <a:rPr sz="3200" spc="-280" dirty="0">
                <a:latin typeface="Microsoft Sans Serif"/>
                <a:cs typeface="Microsoft Sans Serif"/>
              </a:rPr>
              <a:t>sala</a:t>
            </a:r>
            <a:r>
              <a:rPr sz="3200" spc="-135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190" dirty="0">
                <a:latin typeface="Microsoft Sans Serif"/>
                <a:cs typeface="Microsoft Sans Serif"/>
              </a:rPr>
              <a:t>e,</a:t>
            </a:r>
            <a:r>
              <a:rPr sz="3200" spc="-325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nomcom</a:t>
            </a:r>
            <a:r>
              <a:rPr sz="3200" spc="-220" dirty="0">
                <a:latin typeface="Microsoft Sans Serif"/>
                <a:cs typeface="Microsoft Sans Serif"/>
              </a:rPr>
              <a:t>m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459" dirty="0">
                <a:latin typeface="Microsoft Sans Serif"/>
                <a:cs typeface="Microsoft Sans Serif"/>
              </a:rPr>
              <a:t>F</a:t>
            </a:r>
            <a:r>
              <a:rPr sz="3200" spc="-580" dirty="0">
                <a:latin typeface="Microsoft Sans Serif"/>
                <a:cs typeface="Microsoft Sans Serif"/>
              </a:rPr>
              <a:t>R</a:t>
            </a:r>
            <a:r>
              <a:rPr sz="3200" spc="-15" dirty="0">
                <a:latin typeface="Microsoft Sans Serif"/>
                <a:cs typeface="Microsoft Sans Serif"/>
              </a:rPr>
              <a:t>O</a:t>
            </a:r>
            <a:r>
              <a:rPr sz="3200" spc="-10" dirty="0">
                <a:latin typeface="Microsoft Sans Serif"/>
                <a:cs typeface="Microsoft Sans Serif"/>
              </a:rPr>
              <a:t>M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salar</a:t>
            </a:r>
            <a:r>
              <a:rPr sz="3200" spc="-90" dirty="0">
                <a:latin typeface="Microsoft Sans Serif"/>
                <a:cs typeface="Microsoft Sans Serif"/>
              </a:rPr>
              <a:t>i</a:t>
            </a:r>
            <a:r>
              <a:rPr sz="3200" spc="-160" dirty="0">
                <a:latin typeface="Microsoft Sans Serif"/>
                <a:cs typeface="Microsoft Sans Serif"/>
              </a:rPr>
              <a:t>e  </a:t>
            </a:r>
            <a:r>
              <a:rPr sz="3200" spc="190" dirty="0">
                <a:latin typeface="Microsoft Sans Serif"/>
                <a:cs typeface="Microsoft Sans Serif"/>
              </a:rPr>
              <a:t>N</a:t>
            </a:r>
            <a:r>
              <a:rPr sz="3200" spc="-330" dirty="0">
                <a:latin typeface="Microsoft Sans Serif"/>
                <a:cs typeface="Microsoft Sans Serif"/>
              </a:rPr>
              <a:t>A</a:t>
            </a:r>
            <a:r>
              <a:rPr sz="3200" spc="-130" dirty="0">
                <a:latin typeface="Microsoft Sans Serif"/>
                <a:cs typeface="Microsoft Sans Serif"/>
              </a:rPr>
              <a:t>TURAL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305" dirty="0">
                <a:latin typeface="Microsoft Sans Serif"/>
                <a:cs typeface="Microsoft Sans Serif"/>
              </a:rPr>
              <a:t>JO</a:t>
            </a:r>
            <a:r>
              <a:rPr sz="3200" spc="-130" dirty="0">
                <a:latin typeface="Microsoft Sans Serif"/>
                <a:cs typeface="Microsoft Sans Serif"/>
              </a:rPr>
              <a:t>I</a:t>
            </a:r>
            <a:r>
              <a:rPr sz="3200" spc="190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40" dirty="0">
                <a:latin typeface="Microsoft Sans Serif"/>
                <a:cs typeface="Microsoft Sans Serif"/>
              </a:rPr>
              <a:t>com</a:t>
            </a:r>
            <a:r>
              <a:rPr sz="3200" spc="-225" dirty="0">
                <a:latin typeface="Microsoft Sans Serif"/>
                <a:cs typeface="Microsoft Sans Serif"/>
              </a:rPr>
              <a:t>m</a:t>
            </a:r>
            <a:r>
              <a:rPr sz="3200" spc="-180" dirty="0">
                <a:latin typeface="Microsoft Sans Serif"/>
                <a:cs typeface="Microsoft Sans Serif"/>
              </a:rPr>
              <a:t>u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39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WHERE  </a:t>
            </a:r>
            <a:r>
              <a:rPr sz="3200" spc="-195" dirty="0">
                <a:latin typeface="Microsoft Sans Serif"/>
                <a:cs typeface="Microsoft Sans Serif"/>
              </a:rPr>
              <a:t>salaire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dirty="0">
                <a:latin typeface="Microsoft Sans Serif"/>
                <a:cs typeface="Microsoft Sans Serif"/>
              </a:rPr>
              <a:t>&gt;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2000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600" y="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304800"/>
            <a:ext cx="47720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00" dirty="0">
                <a:latin typeface="Verdana"/>
                <a:cs typeface="Verdana"/>
              </a:rPr>
              <a:t>Mise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750" dirty="0">
                <a:latin typeface="Verdana"/>
                <a:cs typeface="Verdana"/>
              </a:rPr>
              <a:t>à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395" dirty="0">
                <a:latin typeface="Verdana"/>
                <a:cs typeface="Verdana"/>
              </a:rPr>
              <a:t>jou</a:t>
            </a:r>
            <a:r>
              <a:rPr sz="4300" spc="-315" dirty="0">
                <a:latin typeface="Verdana"/>
                <a:cs typeface="Verdana"/>
              </a:rPr>
              <a:t>r</a:t>
            </a:r>
            <a:r>
              <a:rPr sz="4300" spc="-320" dirty="0">
                <a:latin typeface="Verdana"/>
                <a:cs typeface="Verdana"/>
              </a:rPr>
              <a:t> </a:t>
            </a:r>
            <a:r>
              <a:rPr sz="4300" spc="-635" dirty="0">
                <a:latin typeface="Verdana"/>
                <a:cs typeface="Verdana"/>
              </a:rPr>
              <a:t>d‟une</a:t>
            </a:r>
            <a:r>
              <a:rPr sz="4300" spc="-325" dirty="0">
                <a:latin typeface="Verdana"/>
                <a:cs typeface="Verdana"/>
              </a:rPr>
              <a:t> </a:t>
            </a:r>
            <a:r>
              <a:rPr sz="4300" spc="-580" dirty="0">
                <a:latin typeface="Verdana"/>
                <a:cs typeface="Verdana"/>
              </a:rPr>
              <a:t>vue</a:t>
            </a:r>
            <a:endParaRPr sz="43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6794" y="1420114"/>
            <a:ext cx="7026909" cy="51993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5760" marR="24765" indent="-283845" algn="just">
              <a:lnSpc>
                <a:spcPts val="3240"/>
              </a:lnSpc>
              <a:spcBef>
                <a:spcPts val="50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366395" algn="l"/>
              </a:tabLst>
            </a:pPr>
            <a:r>
              <a:rPr sz="3000" spc="-150" dirty="0">
                <a:latin typeface="Microsoft Sans Serif"/>
                <a:cs typeface="Microsoft Sans Serif"/>
              </a:rPr>
              <a:t>Une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vue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peut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55" dirty="0">
                <a:latin typeface="Microsoft Sans Serif"/>
                <a:cs typeface="Microsoft Sans Serif"/>
              </a:rPr>
              <a:t>créer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des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données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qu'el</a:t>
            </a:r>
            <a:r>
              <a:rPr sz="3000" spc="-60" dirty="0">
                <a:latin typeface="Microsoft Sans Serif"/>
                <a:cs typeface="Microsoft Sans Serif"/>
              </a:rPr>
              <a:t>l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ne  </a:t>
            </a:r>
            <a:r>
              <a:rPr sz="3000" spc="-45" dirty="0">
                <a:latin typeface="Microsoft Sans Serif"/>
                <a:cs typeface="Microsoft Sans Serif"/>
              </a:rPr>
              <a:t>pou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100" dirty="0">
                <a:latin typeface="Microsoft Sans Serif"/>
                <a:cs typeface="Microsoft Sans Serif"/>
              </a:rPr>
              <a:t>ra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300" dirty="0">
                <a:latin typeface="Microsoft Sans Serif"/>
                <a:cs typeface="Microsoft Sans Serif"/>
              </a:rPr>
              <a:t>pas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70" dirty="0">
                <a:latin typeface="Microsoft Sans Serif"/>
                <a:cs typeface="Microsoft Sans Serif"/>
              </a:rPr>
              <a:t>vis</a:t>
            </a:r>
            <a:r>
              <a:rPr sz="3000" spc="-240" dirty="0">
                <a:latin typeface="Microsoft Sans Serif"/>
                <a:cs typeface="Microsoft Sans Serif"/>
              </a:rPr>
              <a:t>u</a:t>
            </a:r>
            <a:r>
              <a:rPr sz="3000" spc="-140" dirty="0">
                <a:latin typeface="Microsoft Sans Serif"/>
                <a:cs typeface="Microsoft Sans Serif"/>
              </a:rPr>
              <a:t>aliser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891A7"/>
              </a:buClr>
              <a:buFont typeface="Segoe UI Symbol"/>
              <a:buChar char="⚫"/>
            </a:pP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ts val="2460"/>
              </a:lnSpc>
            </a:pP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CR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100" b="1" i="1" spc="-1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100" b="1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5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175" dirty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sz="2100" b="1" i="1" spc="-16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100" b="1" i="1" spc="-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25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100" b="1" i="1" spc="-40" dirty="0">
                <a:solidFill>
                  <a:srgbClr val="FF0000"/>
                </a:solidFill>
                <a:latin typeface="Arial"/>
                <a:cs typeface="Arial"/>
              </a:rPr>
              <a:t>T)</a:t>
            </a:r>
            <a:r>
              <a:rPr sz="2100" b="1" i="1" spc="-145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</a:pP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CR</a:t>
            </a:r>
            <a:r>
              <a:rPr sz="2100" b="1" i="1" spc="-12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100" b="1" i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100" b="1" i="1" spc="-2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b="1" i="1" spc="-80" dirty="0">
                <a:solidFill>
                  <a:srgbClr val="FF0000"/>
                </a:solidFill>
                <a:latin typeface="Arial"/>
                <a:cs typeface="Arial"/>
              </a:rPr>
              <a:t>EW</a:t>
            </a:r>
            <a:r>
              <a:rPr sz="21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5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25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1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0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100" b="1" i="1" spc="-8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100" b="1" i="1" spc="-5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4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1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100" b="1" i="1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100" b="1" i="1" spc="-8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70" dirty="0">
                <a:solidFill>
                  <a:srgbClr val="FF0000"/>
                </a:solidFill>
                <a:latin typeface="Arial"/>
                <a:cs typeface="Arial"/>
              </a:rPr>
              <a:t>WH</a:t>
            </a:r>
            <a:r>
              <a:rPr sz="2100" b="1" i="1" spc="-65" dirty="0">
                <a:solidFill>
                  <a:srgbClr val="FF0000"/>
                </a:solidFill>
                <a:latin typeface="Arial"/>
                <a:cs typeface="Arial"/>
              </a:rPr>
              <a:t>ERE 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210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  <a:p>
            <a:pPr marL="1765300">
              <a:lnSpc>
                <a:spcPct val="100000"/>
              </a:lnSpc>
              <a:spcBef>
                <a:spcPts val="2270"/>
              </a:spcBef>
              <a:tabLst>
                <a:tab pos="3362325" algn="l"/>
              </a:tabLst>
            </a:pPr>
            <a:r>
              <a:rPr sz="2100" b="1" i="1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b="1" i="1" spc="-16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100" b="1" i="1" spc="-15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100" b="1" i="1" spc="-13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100" b="1" i="1" spc="-9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3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100" b="1" i="1" spc="-16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100" b="1" i="1" spc="-14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100" b="1" i="1" spc="-1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100" b="1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15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100" b="1" i="1" spc="-5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100" b="1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100" b="1" i="1" spc="-15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100" b="1" i="1" spc="-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100" b="1" i="1" spc="-1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100" b="1" i="1" spc="-140" dirty="0">
                <a:solidFill>
                  <a:srgbClr val="FF0000"/>
                </a:solidFill>
                <a:latin typeface="Arial"/>
                <a:cs typeface="Arial"/>
              </a:rPr>
              <a:t>ue</a:t>
            </a:r>
            <a:r>
              <a:rPr sz="2100" b="1" i="1" spc="-13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100" b="1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i="1" spc="-35" dirty="0">
                <a:solidFill>
                  <a:srgbClr val="FF0000"/>
                </a:solidFill>
                <a:latin typeface="Arial"/>
                <a:cs typeface="Arial"/>
              </a:rPr>
              <a:t>(3)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365760" marR="5080" indent="-283845" algn="just">
              <a:lnSpc>
                <a:spcPct val="90000"/>
              </a:lnSpc>
              <a:buClr>
                <a:srgbClr val="3891A7"/>
              </a:buClr>
              <a:buSzPct val="80000"/>
              <a:buFont typeface="Segoe UI Symbol"/>
              <a:buChar char="⚫"/>
              <a:tabLst>
                <a:tab pos="366395" algn="l"/>
              </a:tabLst>
            </a:pPr>
            <a:r>
              <a:rPr sz="3000" spc="-330" dirty="0">
                <a:latin typeface="Microsoft Sans Serif"/>
                <a:cs typeface="Microsoft Sans Serif"/>
              </a:rPr>
              <a:t>Si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55" dirty="0">
                <a:latin typeface="Microsoft Sans Serif"/>
                <a:cs typeface="Microsoft Sans Serif"/>
              </a:rPr>
              <a:t>l'o</a:t>
            </a:r>
            <a:r>
              <a:rPr sz="3000" spc="-80" dirty="0">
                <a:latin typeface="Microsoft Sans Serif"/>
                <a:cs typeface="Microsoft Sans Serif"/>
              </a:rPr>
              <a:t>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60" dirty="0">
                <a:latin typeface="Microsoft Sans Serif"/>
                <a:cs typeface="Microsoft Sans Serif"/>
              </a:rPr>
              <a:t>v</a:t>
            </a:r>
            <a:r>
              <a:rPr sz="3000" spc="-80" dirty="0">
                <a:latin typeface="Microsoft Sans Serif"/>
                <a:cs typeface="Microsoft Sans Serif"/>
              </a:rPr>
              <a:t>eut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é</a:t>
            </a:r>
            <a:r>
              <a:rPr sz="3000" spc="-20" dirty="0">
                <a:latin typeface="Microsoft Sans Serif"/>
                <a:cs typeface="Microsoft Sans Serif"/>
              </a:rPr>
              <a:t>viter</a:t>
            </a:r>
            <a:r>
              <a:rPr sz="3000" spc="4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cela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i</a:t>
            </a:r>
            <a:r>
              <a:rPr sz="3000" spc="-30" dirty="0">
                <a:latin typeface="Microsoft Sans Serif"/>
                <a:cs typeface="Microsoft Sans Serif"/>
              </a:rPr>
              <a:t>l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f</a:t>
            </a:r>
            <a:r>
              <a:rPr sz="3000" spc="-135" dirty="0">
                <a:latin typeface="Microsoft Sans Serif"/>
                <a:cs typeface="Microsoft Sans Serif"/>
              </a:rPr>
              <a:t>aut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ajouter</a:t>
            </a:r>
            <a:r>
              <a:rPr sz="3000" spc="-340" dirty="0">
                <a:latin typeface="Microsoft Sans Serif"/>
                <a:cs typeface="Microsoft Sans Serif"/>
              </a:rPr>
              <a:t> </a:t>
            </a:r>
            <a:r>
              <a:rPr sz="3000" spc="40" dirty="0">
                <a:latin typeface="Microsoft Sans Serif"/>
                <a:cs typeface="Microsoft Sans Serif"/>
              </a:rPr>
              <a:t>WITH  </a:t>
            </a:r>
            <a:r>
              <a:rPr sz="3000" spc="-140" dirty="0">
                <a:latin typeface="Microsoft Sans Serif"/>
                <a:cs typeface="Microsoft Sans Serif"/>
              </a:rPr>
              <a:t>CHE</a:t>
            </a:r>
            <a:r>
              <a:rPr sz="3000" spc="-155" dirty="0">
                <a:latin typeface="Microsoft Sans Serif"/>
                <a:cs typeface="Microsoft Sans Serif"/>
              </a:rPr>
              <a:t>C</a:t>
            </a:r>
            <a:r>
              <a:rPr sz="3000" spc="-35" dirty="0">
                <a:latin typeface="Microsoft Sans Serif"/>
                <a:cs typeface="Microsoft Sans Serif"/>
              </a:rPr>
              <a:t>K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O</a:t>
            </a:r>
            <a:r>
              <a:rPr sz="3000" spc="-175" dirty="0">
                <a:latin typeface="Microsoft Sans Serif"/>
                <a:cs typeface="Microsoft Sans Serif"/>
              </a:rPr>
              <a:t>P</a:t>
            </a:r>
            <a:r>
              <a:rPr sz="3000" spc="50" dirty="0">
                <a:latin typeface="Microsoft Sans Serif"/>
                <a:cs typeface="Microsoft Sans Serif"/>
              </a:rPr>
              <a:t>TION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60" dirty="0">
                <a:latin typeface="Microsoft Sans Serif"/>
                <a:cs typeface="Microsoft Sans Serif"/>
              </a:rPr>
              <a:t>dans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30" dirty="0">
                <a:latin typeface="Microsoft Sans Serif"/>
                <a:cs typeface="Microsoft Sans Serif"/>
              </a:rPr>
              <a:t>l'o</a:t>
            </a:r>
            <a:r>
              <a:rPr sz="3000" spc="-15" dirty="0">
                <a:latin typeface="Microsoft Sans Serif"/>
                <a:cs typeface="Microsoft Sans Serif"/>
              </a:rPr>
              <a:t>r</a:t>
            </a:r>
            <a:r>
              <a:rPr sz="3000" spc="30" dirty="0">
                <a:latin typeface="Microsoft Sans Serif"/>
                <a:cs typeface="Microsoft Sans Serif"/>
              </a:rPr>
              <a:t>d</a:t>
            </a:r>
            <a:r>
              <a:rPr sz="3000" spc="-55" dirty="0">
                <a:latin typeface="Microsoft Sans Serif"/>
                <a:cs typeface="Microsoft Sans Serif"/>
              </a:rPr>
              <a:t>r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de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création  </a:t>
            </a:r>
            <a:r>
              <a:rPr sz="3000" spc="-190" dirty="0">
                <a:latin typeface="Microsoft Sans Serif"/>
                <a:cs typeface="Microsoft Sans Serif"/>
              </a:rPr>
              <a:t>de </a:t>
            </a:r>
            <a:r>
              <a:rPr sz="3000" spc="-210" dirty="0">
                <a:latin typeface="Microsoft Sans Serif"/>
                <a:cs typeface="Microsoft Sans Serif"/>
              </a:rPr>
              <a:t>la </a:t>
            </a:r>
            <a:r>
              <a:rPr sz="3000" spc="-200" dirty="0">
                <a:latin typeface="Microsoft Sans Serif"/>
                <a:cs typeface="Microsoft Sans Serif"/>
              </a:rPr>
              <a:t>vue </a:t>
            </a:r>
            <a:r>
              <a:rPr sz="3000" spc="-195" dirty="0">
                <a:latin typeface="Microsoft Sans Serif"/>
                <a:cs typeface="Microsoft Sans Serif"/>
              </a:rPr>
              <a:t>après </a:t>
            </a:r>
            <a:r>
              <a:rPr sz="3000" spc="-60" dirty="0">
                <a:latin typeface="Microsoft Sans Serif"/>
                <a:cs typeface="Microsoft Sans Serif"/>
              </a:rPr>
              <a:t>l'interrogation </a:t>
            </a:r>
            <a:r>
              <a:rPr sz="3000" spc="-160" dirty="0">
                <a:latin typeface="Microsoft Sans Serif"/>
                <a:cs typeface="Microsoft Sans Serif"/>
              </a:rPr>
              <a:t>définissant </a:t>
            </a:r>
            <a:r>
              <a:rPr sz="3000" spc="-215" dirty="0">
                <a:latin typeface="Microsoft Sans Serif"/>
                <a:cs typeface="Microsoft Sans Serif"/>
              </a:rPr>
              <a:t>la </a:t>
            </a:r>
            <a:r>
              <a:rPr sz="3000" spc="-210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vue</a:t>
            </a:r>
            <a:endParaRPr sz="3000">
              <a:latin typeface="Microsoft Sans Serif"/>
              <a:cs typeface="Microsoft Sans Serif"/>
            </a:endParaRPr>
          </a:p>
          <a:p>
            <a:pPr marL="88900">
              <a:lnSpc>
                <a:spcPts val="2270"/>
              </a:lnSpc>
              <a:spcBef>
                <a:spcPts val="545"/>
              </a:spcBef>
            </a:pP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CRE</a:t>
            </a:r>
            <a:r>
              <a:rPr sz="1900" b="1" i="1" spc="-100" dirty="0">
                <a:solidFill>
                  <a:srgbClr val="FF0000"/>
                </a:solidFill>
                <a:latin typeface="Arial"/>
                <a:cs typeface="Arial"/>
              </a:rPr>
              <a:t>ATE</a:t>
            </a: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00" b="1" i="1" spc="-2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900" b="1" i="1" spc="-9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5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00" b="1" i="1" spc="-6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9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7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1900" b="1" i="1" spc="-1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900" b="1" i="1" spc="-8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900" b="1" i="1" spc="-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900" b="1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4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5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RO</a:t>
            </a:r>
            <a:r>
              <a:rPr sz="1900" b="1" i="1" spc="-8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900" b="1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1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900" b="1" i="1" spc="-6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900" b="1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8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00" b="1" i="1" spc="-70" dirty="0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r>
              <a:rPr sz="1900" b="1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6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6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90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i="1" spc="-6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  <a:p>
            <a:pPr marL="88265">
              <a:lnSpc>
                <a:spcPts val="2150"/>
              </a:lnSpc>
            </a:pPr>
            <a:r>
              <a:rPr sz="1800" i="1" dirty="0">
                <a:solidFill>
                  <a:srgbClr val="FF0000"/>
                </a:solidFill>
                <a:latin typeface="Trebuchet MS"/>
                <a:cs typeface="Trebuchet MS"/>
              </a:rPr>
              <a:t>WITH</a:t>
            </a:r>
            <a:r>
              <a:rPr sz="18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i="1" spc="-35" dirty="0">
                <a:solidFill>
                  <a:srgbClr val="FF0000"/>
                </a:solidFill>
                <a:latin typeface="Trebuchet MS"/>
                <a:cs typeface="Trebuchet MS"/>
              </a:rPr>
              <a:t>CHECK</a:t>
            </a:r>
            <a:r>
              <a:rPr sz="1800" i="1" spc="-8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i="1" spc="-65" dirty="0">
                <a:solidFill>
                  <a:srgbClr val="FF0000"/>
                </a:solidFill>
                <a:latin typeface="Trebuchet MS"/>
                <a:cs typeface="Trebuchet MS"/>
              </a:rPr>
              <a:t>OPTION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4664075" y="2578100"/>
            <a:ext cx="4479925" cy="1778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93800"/>
              </a:lnSpc>
              <a:spcBef>
                <a:spcPts val="390"/>
              </a:spcBef>
            </a:pPr>
            <a:r>
              <a:rPr sz="4000" b="1" spc="409" dirty="0">
                <a:latin typeface="Trebuchet MS"/>
                <a:cs typeface="Trebuchet MS"/>
              </a:rPr>
              <a:t>PROCÉDURES</a:t>
            </a:r>
            <a:r>
              <a:rPr sz="4000" b="1" spc="-114" dirty="0">
                <a:latin typeface="Trebuchet MS"/>
                <a:cs typeface="Trebuchet MS"/>
              </a:rPr>
              <a:t> </a:t>
            </a:r>
            <a:r>
              <a:rPr sz="4000" b="1" spc="340" dirty="0">
                <a:latin typeface="Trebuchet MS"/>
                <a:cs typeface="Trebuchet MS"/>
              </a:rPr>
              <a:t>ET </a:t>
            </a:r>
            <a:r>
              <a:rPr sz="4000" b="1" spc="-1195" dirty="0">
                <a:latin typeface="Trebuchet MS"/>
                <a:cs typeface="Trebuchet MS"/>
              </a:rPr>
              <a:t> </a:t>
            </a:r>
            <a:r>
              <a:rPr sz="4000" b="1" spc="500" dirty="0">
                <a:latin typeface="Trebuchet MS"/>
                <a:cs typeface="Trebuchet MS"/>
              </a:rPr>
              <a:t>FONCTIONS </a:t>
            </a:r>
            <a:r>
              <a:rPr sz="4000" b="1" spc="505" dirty="0">
                <a:latin typeface="Trebuchet MS"/>
                <a:cs typeface="Trebuchet MS"/>
              </a:rPr>
              <a:t> </a:t>
            </a:r>
            <a:r>
              <a:rPr sz="4000" b="1" spc="390" dirty="0">
                <a:latin typeface="Trebuchet MS"/>
                <a:cs typeface="Trebuchet MS"/>
              </a:rPr>
              <a:t>STOCKÉES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304800"/>
            <a:ext cx="41941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95" dirty="0"/>
              <a:t>Procédure</a:t>
            </a:r>
            <a:r>
              <a:rPr sz="4300" spc="-5" dirty="0"/>
              <a:t> </a:t>
            </a:r>
            <a:r>
              <a:rPr sz="4300" spc="-190" dirty="0"/>
              <a:t>stockée</a:t>
            </a:r>
            <a:endParaRPr sz="4300" dirty="0"/>
          </a:p>
        </p:txBody>
      </p:sp>
      <p:sp>
        <p:nvSpPr>
          <p:cNvPr id="19" name="object 19"/>
          <p:cNvSpPr txBox="1">
            <a:spLocks noGrp="1"/>
          </p:cNvSpPr>
          <p:nvPr>
            <p:ph type="body" idx="4294967295"/>
          </p:nvPr>
        </p:nvSpPr>
        <p:spPr>
          <a:xfrm>
            <a:off x="1885950" y="2439988"/>
            <a:ext cx="7258050" cy="3975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instructions</a:t>
            </a:r>
            <a:r>
              <a:rPr spc="375" dirty="0"/>
              <a:t> </a:t>
            </a:r>
            <a:r>
              <a:rPr spc="-245" dirty="0"/>
              <a:t>SQL</a:t>
            </a:r>
            <a:r>
              <a:rPr spc="-235" dirty="0"/>
              <a:t> </a:t>
            </a:r>
            <a:r>
              <a:rPr spc="-145" dirty="0"/>
              <a:t>précompilées</a:t>
            </a:r>
            <a:r>
              <a:rPr spc="385" dirty="0"/>
              <a:t> </a:t>
            </a:r>
            <a:r>
              <a:rPr spc="-35" dirty="0"/>
              <a:t>et</a:t>
            </a:r>
            <a:r>
              <a:rPr spc="355" dirty="0"/>
              <a:t> </a:t>
            </a:r>
            <a:r>
              <a:rPr spc="-130" dirty="0"/>
              <a:t>qui</a:t>
            </a:r>
            <a:r>
              <a:rPr spc="370" dirty="0"/>
              <a:t> </a:t>
            </a:r>
            <a:r>
              <a:rPr spc="-145" dirty="0"/>
              <a:t>est </a:t>
            </a:r>
            <a:r>
              <a:rPr spc="-835" dirty="0"/>
              <a:t> </a:t>
            </a:r>
            <a:r>
              <a:rPr spc="-85" dirty="0"/>
              <a:t>en</a:t>
            </a:r>
            <a:r>
              <a:rPr spc="-105" dirty="0"/>
              <a:t>r</a:t>
            </a:r>
            <a:r>
              <a:rPr spc="-260" dirty="0"/>
              <a:t>egi</a:t>
            </a:r>
            <a:r>
              <a:rPr spc="-285" dirty="0"/>
              <a:t>s</a:t>
            </a:r>
            <a:r>
              <a:rPr spc="45" dirty="0"/>
              <a:t>tré</a:t>
            </a:r>
            <a:r>
              <a:rPr spc="-15" dirty="0"/>
              <a:t> </a:t>
            </a:r>
            <a:r>
              <a:rPr spc="-280" dirty="0"/>
              <a:t>dans</a:t>
            </a:r>
            <a:r>
              <a:rPr spc="40" dirty="0"/>
              <a:t> </a:t>
            </a:r>
            <a:r>
              <a:rPr spc="-125" dirty="0"/>
              <a:t>l</a:t>
            </a:r>
            <a:r>
              <a:rPr spc="-315" dirty="0"/>
              <a:t>a</a:t>
            </a:r>
            <a:r>
              <a:rPr spc="25" dirty="0"/>
              <a:t> </a:t>
            </a:r>
            <a:r>
              <a:rPr spc="-305" dirty="0"/>
              <a:t>base</a:t>
            </a:r>
            <a:r>
              <a:rPr spc="35" dirty="0"/>
              <a:t> </a:t>
            </a:r>
            <a:r>
              <a:rPr spc="-204" dirty="0"/>
              <a:t>d</a:t>
            </a:r>
            <a:r>
              <a:rPr spc="-200" dirty="0"/>
              <a:t>e</a:t>
            </a:r>
            <a:r>
              <a:rPr spc="35" dirty="0"/>
              <a:t> </a:t>
            </a:r>
            <a:r>
              <a:rPr spc="-200" dirty="0"/>
              <a:t>données</a:t>
            </a:r>
          </a:p>
          <a:p>
            <a:pPr>
              <a:lnSpc>
                <a:spcPct val="100000"/>
              </a:lnSpc>
            </a:pPr>
            <a:endParaRPr sz="4450"/>
          </a:p>
          <a:p>
            <a:pPr marL="295910" marR="305435" indent="-283845"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pc="-229" dirty="0"/>
              <a:t>Le</a:t>
            </a:r>
            <a:r>
              <a:rPr spc="-225" dirty="0"/>
              <a:t> </a:t>
            </a:r>
            <a:r>
              <a:rPr spc="-190" dirty="0"/>
              <a:t>plus</a:t>
            </a:r>
            <a:r>
              <a:rPr spc="-185" dirty="0"/>
              <a:t> </a:t>
            </a:r>
            <a:r>
              <a:rPr spc="-155" dirty="0"/>
              <a:t>souvent </a:t>
            </a:r>
            <a:r>
              <a:rPr spc="-140" dirty="0"/>
              <a:t>le </a:t>
            </a:r>
            <a:r>
              <a:rPr spc="-150" dirty="0"/>
              <a:t>programme </a:t>
            </a:r>
            <a:r>
              <a:rPr spc="-145" dirty="0"/>
              <a:t>est </a:t>
            </a:r>
            <a:r>
              <a:rPr spc="-20" dirty="0"/>
              <a:t>écrit </a:t>
            </a:r>
            <a:r>
              <a:rPr spc="-15" dirty="0"/>
              <a:t> </a:t>
            </a:r>
            <a:r>
              <a:rPr spc="-275" dirty="0"/>
              <a:t>dans</a:t>
            </a:r>
            <a:r>
              <a:rPr spc="15" dirty="0"/>
              <a:t> </a:t>
            </a:r>
            <a:r>
              <a:rPr spc="-180" dirty="0"/>
              <a:t>un</a:t>
            </a:r>
            <a:r>
              <a:rPr spc="40" dirty="0"/>
              <a:t> </a:t>
            </a:r>
            <a:r>
              <a:rPr spc="-300" dirty="0"/>
              <a:t>langag</a:t>
            </a:r>
            <a:r>
              <a:rPr spc="-330" dirty="0"/>
              <a:t>e</a:t>
            </a:r>
            <a:r>
              <a:rPr dirty="0"/>
              <a:t> </a:t>
            </a:r>
            <a:r>
              <a:rPr spc="-229" dirty="0"/>
              <a:t>spéc</a:t>
            </a:r>
            <a:r>
              <a:rPr spc="-90" dirty="0"/>
              <a:t>i</a:t>
            </a:r>
            <a:r>
              <a:rPr spc="-220" dirty="0"/>
              <a:t>al</a:t>
            </a:r>
            <a:r>
              <a:rPr spc="5" dirty="0"/>
              <a:t> </a:t>
            </a:r>
            <a:r>
              <a:rPr spc="-130" dirty="0"/>
              <a:t>qui</a:t>
            </a:r>
            <a:r>
              <a:rPr spc="25" dirty="0"/>
              <a:t> </a:t>
            </a:r>
            <a:r>
              <a:rPr spc="-60" dirty="0"/>
              <a:t>contient</a:t>
            </a:r>
            <a:r>
              <a:rPr spc="5" dirty="0"/>
              <a:t> </a:t>
            </a:r>
            <a:r>
              <a:rPr spc="-415" dirty="0"/>
              <a:t>à</a:t>
            </a:r>
            <a:r>
              <a:rPr spc="40" dirty="0"/>
              <a:t> </a:t>
            </a:r>
            <a:r>
              <a:rPr spc="-190" dirty="0"/>
              <a:t>la  </a:t>
            </a:r>
            <a:r>
              <a:rPr spc="-135" dirty="0"/>
              <a:t>fois</a:t>
            </a:r>
            <a:r>
              <a:rPr spc="10" dirty="0"/>
              <a:t> </a:t>
            </a:r>
            <a:r>
              <a:rPr spc="-254" dirty="0"/>
              <a:t>des</a:t>
            </a:r>
            <a:r>
              <a:rPr spc="45" dirty="0"/>
              <a:t> </a:t>
            </a:r>
            <a:r>
              <a:rPr spc="-85" dirty="0"/>
              <a:t>instructions</a:t>
            </a:r>
            <a:r>
              <a:rPr spc="-15" dirty="0"/>
              <a:t> </a:t>
            </a:r>
            <a:r>
              <a:rPr spc="-140" dirty="0"/>
              <a:t>procédurales</a:t>
            </a:r>
            <a:r>
              <a:rPr spc="-10" dirty="0"/>
              <a:t> </a:t>
            </a:r>
            <a:r>
              <a:rPr spc="-35" dirty="0"/>
              <a:t>et</a:t>
            </a:r>
            <a:r>
              <a:rPr spc="35" dirty="0"/>
              <a:t> </a:t>
            </a:r>
            <a:r>
              <a:rPr spc="-254" dirty="0"/>
              <a:t>des </a:t>
            </a:r>
            <a:r>
              <a:rPr spc="-835" dirty="0"/>
              <a:t> </a:t>
            </a:r>
            <a:r>
              <a:rPr spc="-80" dirty="0"/>
              <a:t>ordres</a:t>
            </a:r>
            <a:r>
              <a:rPr spc="10" dirty="0"/>
              <a:t> </a:t>
            </a:r>
            <a:r>
              <a:rPr spc="-245" dirty="0"/>
              <a:t>SQL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5174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577975" algn="l"/>
                <a:tab pos="3882390" algn="l"/>
              </a:tabLst>
            </a:pPr>
            <a:r>
              <a:rPr sz="3200" spc="-155" dirty="0">
                <a:latin typeface="Microsoft Sans Serif"/>
                <a:cs typeface="Microsoft Sans Serif"/>
              </a:rPr>
              <a:t>Une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15" dirty="0">
                <a:latin typeface="Microsoft Sans Serif"/>
                <a:cs typeface="Microsoft Sans Serif"/>
              </a:rPr>
              <a:t>p</a:t>
            </a:r>
            <a:r>
              <a:rPr sz="3200" spc="-85" dirty="0">
                <a:latin typeface="Microsoft Sans Serif"/>
                <a:cs typeface="Microsoft Sans Serif"/>
              </a:rPr>
              <a:t>r</a:t>
            </a:r>
            <a:r>
              <a:rPr sz="3200" spc="-155" dirty="0">
                <a:latin typeface="Microsoft Sans Serif"/>
                <a:cs typeface="Microsoft Sans Serif"/>
              </a:rPr>
              <a:t>océd</a:t>
            </a:r>
            <a:r>
              <a:rPr sz="3200" spc="-170" dirty="0">
                <a:latin typeface="Microsoft Sans Serif"/>
                <a:cs typeface="Microsoft Sans Serif"/>
              </a:rPr>
              <a:t>u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95" dirty="0">
                <a:latin typeface="Microsoft Sans Serif"/>
                <a:cs typeface="Microsoft Sans Serif"/>
              </a:rPr>
              <a:t>stoc</a:t>
            </a:r>
            <a:r>
              <a:rPr sz="3200" spc="-110" dirty="0">
                <a:latin typeface="Microsoft Sans Serif"/>
                <a:cs typeface="Microsoft Sans Serif"/>
              </a:rPr>
              <a:t>k</a:t>
            </a:r>
            <a:r>
              <a:rPr sz="3200" spc="-245" dirty="0">
                <a:latin typeface="Microsoft Sans Serif"/>
                <a:cs typeface="Microsoft Sans Serif"/>
              </a:rPr>
              <a:t>ée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0361" y="1952066"/>
            <a:ext cx="5645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88590" algn="l"/>
                <a:tab pos="3955415" algn="l"/>
              </a:tabLst>
            </a:pPr>
            <a:r>
              <a:rPr sz="3200" spc="15" dirty="0">
                <a:latin typeface="Microsoft Sans Serif"/>
                <a:cs typeface="Microsoft Sans Serif"/>
              </a:rPr>
              <a:t>p</a:t>
            </a:r>
            <a:r>
              <a:rPr sz="3200" spc="-70" dirty="0">
                <a:latin typeface="Microsoft Sans Serif"/>
                <a:cs typeface="Microsoft Sans Serif"/>
              </a:rPr>
              <a:t>r</a:t>
            </a:r>
            <a:r>
              <a:rPr sz="3200" spc="-35" dirty="0">
                <a:latin typeface="Microsoft Sans Serif"/>
                <a:cs typeface="Microsoft Sans Serif"/>
              </a:rPr>
              <a:t>o</a:t>
            </a:r>
            <a:r>
              <a:rPr sz="3200" spc="-130" dirty="0">
                <a:latin typeface="Microsoft Sans Serif"/>
                <a:cs typeface="Microsoft Sans Serif"/>
              </a:rPr>
              <a:t>g</a:t>
            </a:r>
            <a:r>
              <a:rPr sz="3200" spc="-90" dirty="0">
                <a:latin typeface="Microsoft Sans Serif"/>
                <a:cs typeface="Microsoft Sans Serif"/>
              </a:rPr>
              <a:t>r</a:t>
            </a:r>
            <a:r>
              <a:rPr sz="3200" spc="-430" dirty="0">
                <a:latin typeface="Microsoft Sans Serif"/>
                <a:cs typeface="Microsoft Sans Serif"/>
              </a:rPr>
              <a:t>a</a:t>
            </a:r>
            <a:r>
              <a:rPr sz="3200" spc="-210" dirty="0">
                <a:latin typeface="Microsoft Sans Serif"/>
                <a:cs typeface="Microsoft Sans Serif"/>
              </a:rPr>
              <a:t>m</a:t>
            </a:r>
            <a:r>
              <a:rPr sz="3200" spc="-220" dirty="0">
                <a:latin typeface="Microsoft Sans Serif"/>
                <a:cs typeface="Microsoft Sans Serif"/>
              </a:rPr>
              <a:t>me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30" dirty="0">
                <a:latin typeface="Microsoft Sans Serif"/>
                <a:cs typeface="Microsoft Sans Serif"/>
              </a:rPr>
              <a:t>qui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00" dirty="0">
                <a:latin typeface="Microsoft Sans Serif"/>
                <a:cs typeface="Microsoft Sans Serif"/>
              </a:rPr>
              <a:t>c</a:t>
            </a:r>
            <a:r>
              <a:rPr sz="3200" spc="-130" dirty="0">
                <a:latin typeface="Microsoft Sans Serif"/>
                <a:cs typeface="Microsoft Sans Serif"/>
              </a:rPr>
              <a:t>o</a:t>
            </a:r>
            <a:r>
              <a:rPr sz="3200" spc="-70" dirty="0">
                <a:latin typeface="Microsoft Sans Serif"/>
                <a:cs typeface="Microsoft Sans Serif"/>
              </a:rPr>
              <a:t>mp</a:t>
            </a:r>
            <a:r>
              <a:rPr sz="3200" spc="-100" dirty="0">
                <a:latin typeface="Microsoft Sans Serif"/>
                <a:cs typeface="Microsoft Sans Serif"/>
              </a:rPr>
              <a:t>r</a:t>
            </a:r>
            <a:r>
              <a:rPr sz="3200" spc="-260" dirty="0">
                <a:latin typeface="Microsoft Sans Serif"/>
                <a:cs typeface="Microsoft Sans Serif"/>
              </a:rPr>
              <a:t>e</a:t>
            </a:r>
            <a:r>
              <a:rPr sz="3200" spc="-165" dirty="0">
                <a:latin typeface="Microsoft Sans Serif"/>
                <a:cs typeface="Microsoft Sans Serif"/>
              </a:rPr>
              <a:t>nd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1869" y="1464309"/>
            <a:ext cx="151447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0435" marR="5080" indent="-928369">
              <a:lnSpc>
                <a:spcPct val="100000"/>
              </a:lnSpc>
              <a:spcBef>
                <a:spcPts val="105"/>
              </a:spcBef>
              <a:tabLst>
                <a:tab pos="1096010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est		un 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457200"/>
            <a:ext cx="41941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95" dirty="0"/>
              <a:t>Procédure</a:t>
            </a:r>
            <a:r>
              <a:rPr sz="4300" spc="-5" dirty="0"/>
              <a:t> </a:t>
            </a:r>
            <a:r>
              <a:rPr sz="4300" spc="-190" dirty="0"/>
              <a:t>stockée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20114"/>
            <a:ext cx="7261225" cy="44919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95910" marR="5080" indent="-283845" algn="just">
              <a:lnSpc>
                <a:spcPct val="90000"/>
              </a:lnSpc>
              <a:spcBef>
                <a:spcPts val="459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165" dirty="0">
                <a:latin typeface="Microsoft Sans Serif"/>
                <a:cs typeface="Microsoft Sans Serif"/>
              </a:rPr>
              <a:t>Malheureusement,</a:t>
            </a:r>
            <a:r>
              <a:rPr sz="3000" spc="-160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-204" dirty="0">
                <a:latin typeface="Microsoft Sans Serif"/>
                <a:cs typeface="Microsoft Sans Serif"/>
              </a:rPr>
              <a:t> </a:t>
            </a:r>
            <a:r>
              <a:rPr sz="3000" spc="-40" dirty="0">
                <a:latin typeface="Microsoft Sans Serif"/>
                <a:cs typeface="Microsoft Sans Serif"/>
              </a:rPr>
              <a:t>notion</a:t>
            </a:r>
            <a:r>
              <a:rPr sz="3000" spc="-3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procédure </a:t>
            </a:r>
            <a:r>
              <a:rPr sz="3000" spc="-78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stockée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n'est</a:t>
            </a:r>
            <a:r>
              <a:rPr sz="3000" spc="-114" dirty="0">
                <a:latin typeface="Microsoft Sans Serif"/>
                <a:cs typeface="Microsoft Sans Serif"/>
              </a:rPr>
              <a:t> </a:t>
            </a:r>
            <a:r>
              <a:rPr sz="3000" spc="-175" dirty="0">
                <a:latin typeface="Microsoft Sans Serif"/>
                <a:cs typeface="Microsoft Sans Serif"/>
              </a:rPr>
              <a:t>standardisé</a:t>
            </a:r>
            <a:r>
              <a:rPr sz="3000" spc="-170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et</a:t>
            </a:r>
            <a:r>
              <a:rPr sz="3000" spc="-3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elle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liée 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f</a:t>
            </a:r>
            <a:r>
              <a:rPr sz="3000" spc="110" dirty="0">
                <a:latin typeface="Microsoft Sans Serif"/>
                <a:cs typeface="Microsoft Sans Serif"/>
              </a:rPr>
              <a:t>o</a:t>
            </a:r>
            <a:r>
              <a:rPr sz="3000" spc="120" dirty="0">
                <a:latin typeface="Microsoft Sans Serif"/>
                <a:cs typeface="Microsoft Sans Serif"/>
              </a:rPr>
              <a:t>r</a:t>
            </a:r>
            <a:r>
              <a:rPr sz="3000" spc="-85" dirty="0">
                <a:latin typeface="Microsoft Sans Serif"/>
                <a:cs typeface="Microsoft Sans Serif"/>
              </a:rPr>
              <a:t>tement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390" dirty="0">
                <a:latin typeface="Microsoft Sans Serif"/>
                <a:cs typeface="Microsoft Sans Serif"/>
              </a:rPr>
              <a:t>à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cha</a:t>
            </a:r>
            <a:r>
              <a:rPr sz="3000" spc="-229" dirty="0">
                <a:latin typeface="Microsoft Sans Serif"/>
                <a:cs typeface="Microsoft Sans Serif"/>
              </a:rPr>
              <a:t>c</a:t>
            </a:r>
            <a:r>
              <a:rPr sz="3000" spc="-170" dirty="0">
                <a:latin typeface="Microsoft Sans Serif"/>
                <a:cs typeface="Microsoft Sans Serif"/>
              </a:rPr>
              <a:t>un</a:t>
            </a:r>
            <a:r>
              <a:rPr sz="3000" spc="45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des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360" dirty="0">
                <a:latin typeface="Microsoft Sans Serif"/>
                <a:cs typeface="Microsoft Sans Serif"/>
              </a:rPr>
              <a:t>SG</a:t>
            </a:r>
            <a:r>
              <a:rPr sz="3000" spc="-330" dirty="0">
                <a:latin typeface="Microsoft Sans Serif"/>
                <a:cs typeface="Microsoft Sans Serif"/>
              </a:rPr>
              <a:t>B</a:t>
            </a:r>
            <a:r>
              <a:rPr sz="3000" spc="80" dirty="0">
                <a:latin typeface="Microsoft Sans Serif"/>
                <a:cs typeface="Microsoft Sans Serif"/>
              </a:rPr>
              <a:t>D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891A7"/>
              </a:buClr>
              <a:buFont typeface="Segoe UI Symbol"/>
              <a:buChar char="⚫"/>
            </a:pPr>
            <a:endParaRPr sz="3950">
              <a:latin typeface="Microsoft Sans Serif"/>
              <a:cs typeface="Microsoft Sans Serif"/>
            </a:endParaRPr>
          </a:p>
          <a:p>
            <a:pPr marL="295910" marR="6985" indent="-283845" algn="just">
              <a:lnSpc>
                <a:spcPts val="3240"/>
              </a:lnSpc>
              <a:spcBef>
                <a:spcPts val="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90" dirty="0">
                <a:latin typeface="Microsoft Sans Serif"/>
                <a:cs typeface="Microsoft Sans Serif"/>
              </a:rPr>
              <a:t>Oracle </a:t>
            </a:r>
            <a:r>
              <a:rPr sz="3000" spc="-60" dirty="0">
                <a:latin typeface="Microsoft Sans Serif"/>
                <a:cs typeface="Microsoft Sans Serif"/>
              </a:rPr>
              <a:t>offre </a:t>
            </a:r>
            <a:r>
              <a:rPr sz="3000" spc="-195" dirty="0">
                <a:latin typeface="Microsoft Sans Serif"/>
                <a:cs typeface="Microsoft Sans Serif"/>
              </a:rPr>
              <a:t>ainsi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le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290" dirty="0">
                <a:latin typeface="Microsoft Sans Serif"/>
                <a:cs typeface="Microsoft Sans Serif"/>
              </a:rPr>
              <a:t>langage</a:t>
            </a:r>
            <a:r>
              <a:rPr sz="3000" spc="-285" dirty="0">
                <a:latin typeface="Microsoft Sans Serif"/>
                <a:cs typeface="Microsoft Sans Serif"/>
              </a:rPr>
              <a:t> </a:t>
            </a:r>
            <a:r>
              <a:rPr sz="3000" spc="-225" dirty="0">
                <a:latin typeface="Microsoft Sans Serif"/>
                <a:cs typeface="Microsoft Sans Serif"/>
              </a:rPr>
              <a:t>PL/SQL</a:t>
            </a:r>
            <a:r>
              <a:rPr sz="3000" spc="-22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qui</a:t>
            </a:r>
            <a:r>
              <a:rPr sz="3000" spc="-120" dirty="0">
                <a:latin typeface="Microsoft Sans Serif"/>
                <a:cs typeface="Microsoft Sans Serif"/>
              </a:rPr>
              <a:t> </a:t>
            </a:r>
            <a:r>
              <a:rPr sz="3000" spc="-295" dirty="0">
                <a:latin typeface="Microsoft Sans Serif"/>
                <a:cs typeface="Microsoft Sans Serif"/>
              </a:rPr>
              <a:t>se </a:t>
            </a:r>
            <a:r>
              <a:rPr sz="3000" spc="-29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rapproche</a:t>
            </a:r>
            <a:r>
              <a:rPr sz="3000" spc="-12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380" dirty="0">
                <a:latin typeface="Microsoft Sans Serif"/>
                <a:cs typeface="Microsoft Sans Serif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syntaxe</a:t>
            </a:r>
            <a:r>
              <a:rPr sz="3000" spc="44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qui</a:t>
            </a:r>
            <a:r>
              <a:rPr sz="3000" spc="550" dirty="0">
                <a:latin typeface="Microsoft Sans Serif"/>
                <a:cs typeface="Microsoft Sans Serif"/>
              </a:rPr>
              <a:t> </a:t>
            </a:r>
            <a:r>
              <a:rPr sz="3000" spc="-75" dirty="0">
                <a:latin typeface="Microsoft Sans Serif"/>
                <a:cs typeface="Microsoft Sans Serif"/>
              </a:rPr>
              <a:t>inclut</a:t>
            </a:r>
            <a:r>
              <a:rPr sz="3000" spc="650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des </a:t>
            </a:r>
            <a:r>
              <a:rPr sz="3000" spc="-235" dirty="0">
                <a:latin typeface="Microsoft Sans Serif"/>
                <a:cs typeface="Microsoft Sans Serif"/>
              </a:rPr>
              <a:t> </a:t>
            </a:r>
            <a:r>
              <a:rPr sz="3000" spc="-80" dirty="0">
                <a:latin typeface="Microsoft Sans Serif"/>
                <a:cs typeface="Microsoft Sans Serif"/>
              </a:rPr>
              <a:t>ordres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SQL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891A7"/>
              </a:buClr>
              <a:buFont typeface="Segoe UI Symbol"/>
              <a:buChar char="⚫"/>
            </a:pPr>
            <a:endParaRPr sz="3900">
              <a:latin typeface="Microsoft Sans Serif"/>
              <a:cs typeface="Microsoft Sans Serif"/>
            </a:endParaRPr>
          </a:p>
          <a:p>
            <a:pPr marL="295910" marR="378460" indent="-283845">
              <a:lnSpc>
                <a:spcPts val="3240"/>
              </a:lnSpc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60" dirty="0">
                <a:latin typeface="Microsoft Sans Serif"/>
                <a:cs typeface="Microsoft Sans Serif"/>
              </a:rPr>
              <a:t>Les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procédures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stockées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85" dirty="0">
                <a:latin typeface="Microsoft Sans Serif"/>
                <a:cs typeface="Microsoft Sans Serif"/>
              </a:rPr>
              <a:t>d'Oracle</a:t>
            </a:r>
            <a:r>
              <a:rPr sz="3000" spc="45" dirty="0">
                <a:latin typeface="Microsoft Sans Serif"/>
                <a:cs typeface="Microsoft Sans Serif"/>
              </a:rPr>
              <a:t> </a:t>
            </a:r>
            <a:r>
              <a:rPr sz="3000" spc="-155" dirty="0">
                <a:latin typeface="Microsoft Sans Serif"/>
                <a:cs typeface="Microsoft Sans Serif"/>
              </a:rPr>
              <a:t>peuvent </a:t>
            </a:r>
            <a:r>
              <a:rPr sz="3000" spc="-780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aussi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40" dirty="0">
                <a:latin typeface="Microsoft Sans Serif"/>
                <a:cs typeface="Microsoft Sans Serif"/>
              </a:rPr>
              <a:t>êt</a:t>
            </a:r>
            <a:r>
              <a:rPr sz="3000" spc="-25" dirty="0">
                <a:latin typeface="Microsoft Sans Serif"/>
                <a:cs typeface="Microsoft Sans Serif"/>
              </a:rPr>
              <a:t>r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écrites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en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540" dirty="0">
                <a:latin typeface="Microsoft Sans Serif"/>
                <a:cs typeface="Microsoft Sans Serif"/>
              </a:rPr>
              <a:t>J</a:t>
            </a:r>
            <a:r>
              <a:rPr sz="3000" spc="-700" dirty="0">
                <a:latin typeface="Microsoft Sans Serif"/>
                <a:cs typeface="Microsoft Sans Serif"/>
              </a:rPr>
              <a:t>a</a:t>
            </a:r>
            <a:r>
              <a:rPr sz="3000" spc="-290" dirty="0">
                <a:latin typeface="Microsoft Sans Serif"/>
                <a:cs typeface="Microsoft Sans Serif"/>
              </a:rPr>
              <a:t>va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et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e</a:t>
            </a:r>
            <a:r>
              <a:rPr sz="3000" spc="-170" dirty="0">
                <a:latin typeface="Microsoft Sans Serif"/>
                <a:cs typeface="Microsoft Sans Serif"/>
              </a:rPr>
              <a:t>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85" dirty="0">
                <a:latin typeface="Microsoft Sans Serif"/>
                <a:cs typeface="Microsoft Sans Serif"/>
              </a:rPr>
              <a:t>langag</a:t>
            </a:r>
            <a:r>
              <a:rPr sz="3000" spc="-310" dirty="0">
                <a:latin typeface="Microsoft Sans Serif"/>
                <a:cs typeface="Microsoft Sans Serif"/>
              </a:rPr>
              <a:t>e</a:t>
            </a:r>
            <a:r>
              <a:rPr sz="3000" spc="15" dirty="0">
                <a:latin typeface="Microsoft Sans Serif"/>
                <a:cs typeface="Microsoft Sans Serif"/>
              </a:rPr>
              <a:t> </a:t>
            </a:r>
            <a:r>
              <a:rPr sz="3000" spc="-45" dirty="0">
                <a:latin typeface="Microsoft Sans Serif"/>
                <a:cs typeface="Microsoft Sans Serif"/>
              </a:rPr>
              <a:t>C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11375" y="485775"/>
            <a:ext cx="70326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55" dirty="0"/>
              <a:t>Ut</a:t>
            </a:r>
            <a:r>
              <a:rPr sz="4300" spc="5" dirty="0"/>
              <a:t>i</a:t>
            </a:r>
            <a:r>
              <a:rPr sz="4300" spc="40" dirty="0"/>
              <a:t>li</a:t>
            </a:r>
            <a:r>
              <a:rPr sz="4300" spc="45" dirty="0"/>
              <a:t>t</a:t>
            </a:r>
            <a:r>
              <a:rPr sz="4300" spc="-335" dirty="0"/>
              <a:t>é</a:t>
            </a:r>
            <a:r>
              <a:rPr sz="4300" spc="80" dirty="0"/>
              <a:t> </a:t>
            </a:r>
            <a:r>
              <a:rPr sz="4300" spc="-270" dirty="0"/>
              <a:t>d</a:t>
            </a:r>
            <a:r>
              <a:rPr sz="4300" spc="-290" dirty="0"/>
              <a:t>e</a:t>
            </a:r>
            <a:r>
              <a:rPr sz="4300" spc="-500" dirty="0"/>
              <a:t>s</a:t>
            </a:r>
            <a:r>
              <a:rPr sz="4300" spc="65" dirty="0"/>
              <a:t> </a:t>
            </a:r>
            <a:r>
              <a:rPr sz="4300" spc="-245" dirty="0"/>
              <a:t>p</a:t>
            </a:r>
            <a:r>
              <a:rPr sz="4300" spc="160" dirty="0"/>
              <a:t>r</a:t>
            </a:r>
            <a:r>
              <a:rPr sz="4300" spc="-145" dirty="0"/>
              <a:t>océdu</a:t>
            </a:r>
            <a:r>
              <a:rPr sz="4300" spc="-185" dirty="0"/>
              <a:t>r</a:t>
            </a:r>
            <a:r>
              <a:rPr sz="4300" spc="-415" dirty="0"/>
              <a:t>es</a:t>
            </a:r>
            <a:r>
              <a:rPr sz="4300" spc="50" dirty="0"/>
              <a:t> </a:t>
            </a:r>
            <a:r>
              <a:rPr sz="4300" spc="-135" dirty="0"/>
              <a:t>sto</a:t>
            </a:r>
            <a:r>
              <a:rPr sz="4300" spc="-145" dirty="0"/>
              <a:t>c</a:t>
            </a:r>
            <a:r>
              <a:rPr sz="4300" spc="-204" dirty="0"/>
              <a:t>k</a:t>
            </a:r>
            <a:r>
              <a:rPr sz="4300" spc="-240" dirty="0"/>
              <a:t>é</a:t>
            </a:r>
            <a:r>
              <a:rPr sz="4300" spc="-415" dirty="0"/>
              <a:t>es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596897" y="1468882"/>
            <a:ext cx="7261225" cy="427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 algn="just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6545" algn="l"/>
              </a:tabLst>
            </a:pPr>
            <a:r>
              <a:rPr sz="2400" spc="-175" dirty="0">
                <a:latin typeface="Microsoft Sans Serif"/>
                <a:cs typeface="Microsoft Sans Serif"/>
              </a:rPr>
              <a:t>Le </a:t>
            </a:r>
            <a:r>
              <a:rPr sz="2400" spc="-45" dirty="0">
                <a:latin typeface="Microsoft Sans Serif"/>
                <a:cs typeface="Microsoft Sans Serif"/>
              </a:rPr>
              <a:t>trafic </a:t>
            </a:r>
            <a:r>
              <a:rPr sz="2400" spc="-90" dirty="0">
                <a:latin typeface="Microsoft Sans Serif"/>
                <a:cs typeface="Microsoft Sans Serif"/>
              </a:rPr>
              <a:t>sur </a:t>
            </a:r>
            <a:r>
              <a:rPr sz="2400" spc="-105" dirty="0">
                <a:latin typeface="Microsoft Sans Serif"/>
                <a:cs typeface="Microsoft Sans Serif"/>
              </a:rPr>
              <a:t>le </a:t>
            </a:r>
            <a:r>
              <a:rPr sz="2400" spc="-160" dirty="0">
                <a:latin typeface="Microsoft Sans Serif"/>
                <a:cs typeface="Microsoft Sans Serif"/>
              </a:rPr>
              <a:t>réseau </a:t>
            </a:r>
            <a:r>
              <a:rPr sz="2400" spc="-114" dirty="0">
                <a:latin typeface="Microsoft Sans Serif"/>
                <a:cs typeface="Microsoft Sans Serif"/>
              </a:rPr>
              <a:t>est </a:t>
            </a:r>
            <a:r>
              <a:rPr sz="2400" spc="-30" dirty="0">
                <a:latin typeface="Microsoft Sans Serif"/>
                <a:cs typeface="Microsoft Sans Serif"/>
              </a:rPr>
              <a:t>réduit </a:t>
            </a:r>
            <a:r>
              <a:rPr sz="2400" spc="-105" dirty="0">
                <a:latin typeface="Microsoft Sans Serif"/>
                <a:cs typeface="Microsoft Sans Serif"/>
              </a:rPr>
              <a:t>car </a:t>
            </a:r>
            <a:r>
              <a:rPr sz="2400" spc="-165" dirty="0">
                <a:latin typeface="Microsoft Sans Serif"/>
                <a:cs typeface="Microsoft Sans Serif"/>
              </a:rPr>
              <a:t>les </a:t>
            </a:r>
            <a:r>
              <a:rPr sz="2400" spc="-100" dirty="0">
                <a:latin typeface="Microsoft Sans Serif"/>
                <a:cs typeface="Microsoft Sans Serif"/>
              </a:rPr>
              <a:t>clients </a:t>
            </a:r>
            <a:r>
              <a:rPr sz="2400" spc="-185" dirty="0">
                <a:latin typeface="Microsoft Sans Serif"/>
                <a:cs typeface="Microsoft Sans Serif"/>
              </a:rPr>
              <a:t>SQL </a:t>
            </a:r>
            <a:r>
              <a:rPr sz="2400" spc="-5" dirty="0">
                <a:latin typeface="Microsoft Sans Serif"/>
                <a:cs typeface="Microsoft Sans Serif"/>
              </a:rPr>
              <a:t>ont 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seulement </a:t>
            </a:r>
            <a:r>
              <a:rPr sz="2400" spc="-310" dirty="0">
                <a:latin typeface="Microsoft Sans Serif"/>
                <a:cs typeface="Microsoft Sans Serif"/>
              </a:rPr>
              <a:t>à</a:t>
            </a:r>
            <a:r>
              <a:rPr sz="2400" spc="-30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envoyer </a:t>
            </a:r>
            <a:r>
              <a:rPr sz="2400" spc="-65" dirty="0">
                <a:latin typeface="Microsoft Sans Serif"/>
                <a:cs typeface="Microsoft Sans Serif"/>
              </a:rPr>
              <a:t>l'identification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3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la</a:t>
            </a:r>
            <a:r>
              <a:rPr sz="2400" spc="31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procédure </a:t>
            </a:r>
            <a:r>
              <a:rPr sz="2400" spc="-45" dirty="0">
                <a:latin typeface="Microsoft Sans Serif"/>
                <a:cs typeface="Microsoft Sans Serif"/>
              </a:rPr>
              <a:t>et 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ses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paramètres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229" dirty="0">
                <a:latin typeface="Microsoft Sans Serif"/>
                <a:cs typeface="Microsoft Sans Serif"/>
              </a:rPr>
              <a:t>au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serveur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lequel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elle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stockée</a:t>
            </a:r>
            <a:endParaRPr sz="240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6545" algn="l"/>
              </a:tabLst>
            </a:pPr>
            <a:r>
              <a:rPr sz="2400" spc="-210" dirty="0">
                <a:latin typeface="Microsoft Sans Serif"/>
                <a:cs typeface="Microsoft Sans Serif"/>
              </a:rPr>
              <a:t>Les </a:t>
            </a:r>
            <a:r>
              <a:rPr sz="2400" spc="-105" dirty="0">
                <a:latin typeface="Microsoft Sans Serif"/>
                <a:cs typeface="Microsoft Sans Serif"/>
              </a:rPr>
              <a:t>procédures </a:t>
            </a:r>
            <a:r>
              <a:rPr sz="2400" spc="-75" dirty="0">
                <a:latin typeface="Microsoft Sans Serif"/>
                <a:cs typeface="Microsoft Sans Serif"/>
              </a:rPr>
              <a:t>sont </a:t>
            </a:r>
            <a:r>
              <a:rPr sz="2400" spc="-110" dirty="0">
                <a:latin typeface="Microsoft Sans Serif"/>
                <a:cs typeface="Microsoft Sans Serif"/>
              </a:rPr>
              <a:t>précompilées </a:t>
            </a:r>
            <a:r>
              <a:rPr sz="2400" spc="-160" dirty="0">
                <a:latin typeface="Microsoft Sans Serif"/>
                <a:cs typeface="Microsoft Sans Serif"/>
              </a:rPr>
              <a:t>une </a:t>
            </a:r>
            <a:r>
              <a:rPr sz="2400" spc="-165" dirty="0">
                <a:latin typeface="Microsoft Sans Serif"/>
                <a:cs typeface="Microsoft Sans Serif"/>
              </a:rPr>
              <a:t>seule </a:t>
            </a:r>
            <a:r>
              <a:rPr sz="2400" spc="-100" dirty="0">
                <a:latin typeface="Microsoft Sans Serif"/>
                <a:cs typeface="Microsoft Sans Serif"/>
              </a:rPr>
              <a:t>fois </a:t>
            </a:r>
            <a:r>
              <a:rPr sz="2400" spc="-170" dirty="0">
                <a:latin typeface="Microsoft Sans Serif"/>
                <a:cs typeface="Microsoft Sans Serif"/>
              </a:rPr>
              <a:t>quand </a:t>
            </a:r>
            <a:r>
              <a:rPr sz="2400" spc="-16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elles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enregistrées.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De</a:t>
            </a:r>
            <a:r>
              <a:rPr sz="2400" spc="-5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plus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3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erreurs</a:t>
            </a:r>
            <a:r>
              <a:rPr sz="2400" spc="52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 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r</a:t>
            </a:r>
            <a:r>
              <a:rPr sz="2400" spc="-145" dirty="0">
                <a:latin typeface="Microsoft Sans Serif"/>
                <a:cs typeface="Microsoft Sans Serif"/>
              </a:rPr>
              <a:t>epérées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dès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la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com</a:t>
            </a:r>
            <a:r>
              <a:rPr sz="2400" spc="-110" dirty="0">
                <a:latin typeface="Microsoft Sans Serif"/>
                <a:cs typeface="Microsoft Sans Serif"/>
              </a:rPr>
              <a:t>p</a:t>
            </a:r>
            <a:r>
              <a:rPr sz="2400" spc="-55" dirty="0">
                <a:latin typeface="Microsoft Sans Serif"/>
                <a:cs typeface="Microsoft Sans Serif"/>
              </a:rPr>
              <a:t>ilatio</a:t>
            </a:r>
            <a:r>
              <a:rPr sz="2400" spc="-85" dirty="0">
                <a:latin typeface="Microsoft Sans Serif"/>
                <a:cs typeface="Microsoft Sans Serif"/>
              </a:rPr>
              <a:t>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240" dirty="0">
                <a:latin typeface="Microsoft Sans Serif"/>
                <a:cs typeface="Microsoft Sans Serif"/>
              </a:rPr>
              <a:t>pas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10" dirty="0">
                <a:latin typeface="Microsoft Sans Serif"/>
                <a:cs typeface="Microsoft Sans Serif"/>
              </a:rPr>
              <a:t>à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l'</a:t>
            </a:r>
            <a:r>
              <a:rPr sz="2400" spc="-125" dirty="0">
                <a:latin typeface="Microsoft Sans Serif"/>
                <a:cs typeface="Microsoft Sans Serif"/>
              </a:rPr>
              <a:t>e</a:t>
            </a:r>
            <a:r>
              <a:rPr sz="2400" spc="-65" dirty="0">
                <a:latin typeface="Microsoft Sans Serif"/>
                <a:cs typeface="Microsoft Sans Serif"/>
              </a:rPr>
              <a:t>xécut</a:t>
            </a:r>
            <a:r>
              <a:rPr sz="2400" spc="-30" dirty="0">
                <a:latin typeface="Microsoft Sans Serif"/>
                <a:cs typeface="Microsoft Sans Serif"/>
              </a:rPr>
              <a:t>i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endParaRPr sz="240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6545" algn="l"/>
              </a:tabLst>
            </a:pPr>
            <a:r>
              <a:rPr sz="2400" spc="-210" dirty="0">
                <a:latin typeface="Microsoft Sans Serif"/>
                <a:cs typeface="Microsoft Sans Serif"/>
              </a:rPr>
              <a:t>Les</a:t>
            </a:r>
            <a:r>
              <a:rPr sz="2400" spc="-204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développeurs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n'ont </a:t>
            </a:r>
            <a:r>
              <a:rPr sz="2400" spc="-245" dirty="0">
                <a:latin typeface="Microsoft Sans Serif"/>
                <a:cs typeface="Microsoft Sans Serif"/>
              </a:rPr>
              <a:t>pas</a:t>
            </a:r>
            <a:r>
              <a:rPr sz="2400" spc="-240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spc="-31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connaître</a:t>
            </a:r>
            <a:r>
              <a:rPr sz="2400" spc="-7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détails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 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l</a:t>
            </a:r>
            <a:r>
              <a:rPr sz="2400" spc="-15" dirty="0">
                <a:latin typeface="Microsoft Sans Serif"/>
                <a:cs typeface="Microsoft Sans Serif"/>
              </a:rPr>
              <a:t>'</a:t>
            </a:r>
            <a:r>
              <a:rPr sz="2400" spc="-135" dirty="0">
                <a:latin typeface="Microsoft Sans Serif"/>
                <a:cs typeface="Microsoft Sans Serif"/>
              </a:rPr>
              <a:t>exé</a:t>
            </a:r>
            <a:r>
              <a:rPr sz="2400" spc="-120" dirty="0">
                <a:latin typeface="Microsoft Sans Serif"/>
                <a:cs typeface="Microsoft Sans Serif"/>
              </a:rPr>
              <a:t>c</a:t>
            </a:r>
            <a:r>
              <a:rPr sz="2400" spc="-35" dirty="0">
                <a:latin typeface="Microsoft Sans Serif"/>
                <a:cs typeface="Microsoft Sans Serif"/>
              </a:rPr>
              <a:t>ution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p</a:t>
            </a:r>
            <a:r>
              <a:rPr sz="2400" spc="-60" dirty="0">
                <a:latin typeface="Microsoft Sans Serif"/>
                <a:cs typeface="Microsoft Sans Serif"/>
              </a:rPr>
              <a:t>r</a:t>
            </a:r>
            <a:r>
              <a:rPr sz="2400" spc="-80" dirty="0">
                <a:latin typeface="Microsoft Sans Serif"/>
                <a:cs typeface="Microsoft Sans Serif"/>
              </a:rPr>
              <a:t>océdu</a:t>
            </a:r>
            <a:r>
              <a:rPr sz="2400" spc="-100" dirty="0">
                <a:latin typeface="Microsoft Sans Serif"/>
                <a:cs typeface="Microsoft Sans Serif"/>
              </a:rPr>
              <a:t>r</a:t>
            </a:r>
            <a:r>
              <a:rPr sz="2400" spc="-235" dirty="0"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6545" algn="l"/>
              </a:tabLst>
            </a:pPr>
            <a:r>
              <a:rPr sz="2400" spc="-240" dirty="0">
                <a:latin typeface="Microsoft Sans Serif"/>
                <a:cs typeface="Microsoft Sans Serif"/>
              </a:rPr>
              <a:t>La</a:t>
            </a:r>
            <a:r>
              <a:rPr sz="2400" spc="-23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gestion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et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-16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maintenance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200" dirty="0">
                <a:latin typeface="Microsoft Sans Serif"/>
                <a:cs typeface="Microsoft Sans Serif"/>
              </a:rPr>
              <a:t>des</a:t>
            </a:r>
            <a:r>
              <a:rPr sz="2400" spc="-19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procédures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 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facilitées </a:t>
            </a:r>
            <a:r>
              <a:rPr sz="2400" spc="-105" dirty="0">
                <a:latin typeface="Microsoft Sans Serif"/>
                <a:cs typeface="Microsoft Sans Serif"/>
              </a:rPr>
              <a:t>car </a:t>
            </a:r>
            <a:r>
              <a:rPr sz="2400" spc="-145" dirty="0">
                <a:latin typeface="Microsoft Sans Serif"/>
                <a:cs typeface="Microsoft Sans Serif"/>
              </a:rPr>
              <a:t>elles </a:t>
            </a:r>
            <a:r>
              <a:rPr sz="2400" spc="-75" dirty="0">
                <a:latin typeface="Microsoft Sans Serif"/>
                <a:cs typeface="Microsoft Sans Serif"/>
              </a:rPr>
              <a:t>sont </a:t>
            </a:r>
            <a:r>
              <a:rPr sz="2400" spc="-120" dirty="0">
                <a:latin typeface="Microsoft Sans Serif"/>
                <a:cs typeface="Microsoft Sans Serif"/>
              </a:rPr>
              <a:t>enregistrées </a:t>
            </a:r>
            <a:r>
              <a:rPr sz="2400" spc="-90" dirty="0">
                <a:latin typeface="Microsoft Sans Serif"/>
                <a:cs typeface="Microsoft Sans Serif"/>
              </a:rPr>
              <a:t>sur </a:t>
            </a:r>
            <a:r>
              <a:rPr sz="2400" spc="-105" dirty="0">
                <a:latin typeface="Microsoft Sans Serif"/>
                <a:cs typeface="Microsoft Sans Serif"/>
              </a:rPr>
              <a:t>le </a:t>
            </a:r>
            <a:r>
              <a:rPr sz="2400" spc="-90" dirty="0">
                <a:latin typeface="Microsoft Sans Serif"/>
                <a:cs typeface="Microsoft Sans Serif"/>
              </a:rPr>
              <a:t>serveur </a:t>
            </a:r>
            <a:r>
              <a:rPr sz="2400" spc="-30" dirty="0">
                <a:latin typeface="Microsoft Sans Serif"/>
                <a:cs typeface="Microsoft Sans Serif"/>
              </a:rPr>
              <a:t>et </a:t>
            </a:r>
            <a:r>
              <a:rPr sz="2400" spc="-160" dirty="0">
                <a:latin typeface="Microsoft Sans Serif"/>
                <a:cs typeface="Microsoft Sans Serif"/>
              </a:rPr>
              <a:t>ne 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245" dirty="0">
                <a:latin typeface="Microsoft Sans Serif"/>
                <a:cs typeface="Microsoft Sans Serif"/>
              </a:rPr>
              <a:t>pas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dispersé</a:t>
            </a:r>
            <a:r>
              <a:rPr sz="2400" spc="-155" dirty="0">
                <a:latin typeface="Microsoft Sans Serif"/>
                <a:cs typeface="Microsoft Sans Serif"/>
              </a:rPr>
              <a:t>e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postes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cl</a:t>
            </a:r>
            <a:r>
              <a:rPr sz="2400" spc="-65" dirty="0">
                <a:latin typeface="Microsoft Sans Serif"/>
                <a:cs typeface="Microsoft Sans Serif"/>
              </a:rPr>
              <a:t>ien</a:t>
            </a:r>
            <a:r>
              <a:rPr sz="2400" spc="-35" dirty="0">
                <a:latin typeface="Microsoft Sans Serif"/>
                <a:cs typeface="Microsoft Sans Serif"/>
              </a:rPr>
              <a:t>t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82813" y="517525"/>
            <a:ext cx="6961187" cy="620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00" dirty="0">
                <a:latin typeface="Verdana"/>
                <a:cs typeface="Verdana"/>
              </a:rPr>
              <a:t>Créatio</a:t>
            </a:r>
            <a:r>
              <a:rPr sz="3900" spc="-360" dirty="0">
                <a:latin typeface="Verdana"/>
                <a:cs typeface="Verdana"/>
              </a:rPr>
              <a:t>n</a:t>
            </a:r>
            <a:r>
              <a:rPr sz="3900" spc="-310" dirty="0">
                <a:latin typeface="Verdana"/>
                <a:cs typeface="Verdana"/>
              </a:rPr>
              <a:t> </a:t>
            </a:r>
            <a:r>
              <a:rPr sz="3900" spc="-575" dirty="0">
                <a:latin typeface="Verdana"/>
                <a:cs typeface="Verdana"/>
              </a:rPr>
              <a:t>d‟une</a:t>
            </a:r>
            <a:r>
              <a:rPr sz="3900" spc="-300" dirty="0">
                <a:latin typeface="Verdana"/>
                <a:cs typeface="Verdana"/>
              </a:rPr>
              <a:t> </a:t>
            </a:r>
            <a:r>
              <a:rPr sz="3900" spc="-355" dirty="0">
                <a:latin typeface="Verdana"/>
                <a:cs typeface="Verdana"/>
              </a:rPr>
              <a:t>p</a:t>
            </a:r>
            <a:r>
              <a:rPr sz="3900" spc="-335" dirty="0">
                <a:latin typeface="Verdana"/>
                <a:cs typeface="Verdana"/>
              </a:rPr>
              <a:t>r</a:t>
            </a:r>
            <a:r>
              <a:rPr sz="3900" spc="-365" dirty="0">
                <a:latin typeface="Verdana"/>
                <a:cs typeface="Verdana"/>
              </a:rPr>
              <a:t>océdu</a:t>
            </a:r>
            <a:r>
              <a:rPr sz="3900" spc="-330" dirty="0">
                <a:latin typeface="Verdana"/>
                <a:cs typeface="Verdana"/>
              </a:rPr>
              <a:t>r</a:t>
            </a:r>
            <a:r>
              <a:rPr sz="3900" spc="-455" dirty="0">
                <a:latin typeface="Verdana"/>
                <a:cs typeface="Verdana"/>
              </a:rPr>
              <a:t>e</a:t>
            </a:r>
            <a:r>
              <a:rPr sz="3900" spc="-315" dirty="0">
                <a:latin typeface="Verdana"/>
                <a:cs typeface="Verdana"/>
              </a:rPr>
              <a:t> </a:t>
            </a:r>
            <a:r>
              <a:rPr sz="3900" spc="-295" dirty="0">
                <a:latin typeface="Verdana"/>
                <a:cs typeface="Verdana"/>
              </a:rPr>
              <a:t>st</a:t>
            </a:r>
            <a:r>
              <a:rPr sz="3900" spc="-409" dirty="0">
                <a:latin typeface="Verdana"/>
                <a:cs typeface="Verdana"/>
              </a:rPr>
              <a:t>o</a:t>
            </a:r>
            <a:r>
              <a:rPr sz="3900" spc="-420" dirty="0">
                <a:latin typeface="Verdana"/>
                <a:cs typeface="Verdana"/>
              </a:rPr>
              <a:t>ckée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26059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925194" algn="l"/>
                <a:tab pos="2335530" algn="l"/>
                <a:tab pos="2984500" algn="l"/>
                <a:tab pos="3944620" algn="l"/>
                <a:tab pos="5054600" algn="l"/>
                <a:tab pos="5879465" algn="l"/>
              </a:tabLst>
            </a:pPr>
            <a:r>
              <a:rPr sz="3200" spc="-385" dirty="0">
                <a:latin typeface="Microsoft Sans Serif"/>
                <a:cs typeface="Microsoft Sans Serif"/>
              </a:rPr>
              <a:t>E</a:t>
            </a:r>
            <a:r>
              <a:rPr sz="3200" spc="-325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75" dirty="0">
                <a:latin typeface="Microsoft Sans Serif"/>
                <a:cs typeface="Microsoft Sans Serif"/>
              </a:rPr>
              <a:t>Ora</a:t>
            </a:r>
            <a:r>
              <a:rPr sz="3200" spc="-80" dirty="0">
                <a:latin typeface="Microsoft Sans Serif"/>
                <a:cs typeface="Microsoft Sans Serif"/>
              </a:rPr>
              <a:t>c</a:t>
            </a:r>
            <a:r>
              <a:rPr sz="3200" spc="-85" dirty="0">
                <a:latin typeface="Microsoft Sans Serif"/>
                <a:cs typeface="Microsoft Sans Serif"/>
              </a:rPr>
              <a:t>l</a:t>
            </a:r>
            <a:r>
              <a:rPr sz="3200" spc="-135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14" dirty="0">
                <a:latin typeface="Microsoft Sans Serif"/>
                <a:cs typeface="Microsoft Sans Serif"/>
              </a:rPr>
              <a:t>o</a:t>
            </a:r>
            <a:r>
              <a:rPr sz="3200" spc="-95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10" dirty="0">
                <a:latin typeface="Microsoft Sans Serif"/>
                <a:cs typeface="Microsoft Sans Serif"/>
              </a:rPr>
              <a:t>peut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215" dirty="0">
                <a:latin typeface="Microsoft Sans Serif"/>
                <a:cs typeface="Microsoft Sans Serif"/>
              </a:rPr>
              <a:t>c</a:t>
            </a:r>
            <a:r>
              <a:rPr sz="3200" spc="-25" dirty="0">
                <a:latin typeface="Microsoft Sans Serif"/>
                <a:cs typeface="Microsoft Sans Serif"/>
              </a:rPr>
              <a:t>réer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200" dirty="0">
                <a:latin typeface="Microsoft Sans Serif"/>
                <a:cs typeface="Microsoft Sans Serif"/>
              </a:rPr>
              <a:t>un</a:t>
            </a:r>
            <a:r>
              <a:rPr sz="3200" spc="-204" dirty="0">
                <a:latin typeface="Microsoft Sans Serif"/>
                <a:cs typeface="Microsoft Sans Serif"/>
              </a:rPr>
              <a:t>e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95" dirty="0">
                <a:latin typeface="Microsoft Sans Serif"/>
                <a:cs typeface="Microsoft Sans Serif"/>
              </a:rPr>
              <a:t>n</a:t>
            </a:r>
            <a:r>
              <a:rPr sz="3200" spc="-105" dirty="0">
                <a:latin typeface="Microsoft Sans Serif"/>
                <a:cs typeface="Microsoft Sans Serif"/>
              </a:rPr>
              <a:t>o</a:t>
            </a:r>
            <a:r>
              <a:rPr sz="3200" spc="-200" dirty="0">
                <a:latin typeface="Microsoft Sans Serif"/>
                <a:cs typeface="Microsoft Sans Serif"/>
              </a:rPr>
              <a:t>u</a:t>
            </a:r>
            <a:r>
              <a:rPr sz="3200" spc="-235" dirty="0">
                <a:latin typeface="Microsoft Sans Serif"/>
                <a:cs typeface="Microsoft Sans Serif"/>
              </a:rPr>
              <a:t>v</a:t>
            </a:r>
            <a:r>
              <a:rPr sz="3200" spc="-254" dirty="0">
                <a:latin typeface="Microsoft Sans Serif"/>
                <a:cs typeface="Microsoft Sans Serif"/>
              </a:rPr>
              <a:t>e</a:t>
            </a:r>
            <a:r>
              <a:rPr sz="3200" spc="-100" dirty="0">
                <a:latin typeface="Microsoft Sans Serif"/>
                <a:cs typeface="Microsoft Sans Serif"/>
              </a:rPr>
              <a:t>lle  </a:t>
            </a:r>
            <a:r>
              <a:rPr sz="3200" spc="-105" dirty="0">
                <a:latin typeface="Microsoft Sans Serif"/>
                <a:cs typeface="Microsoft Sans Serif"/>
              </a:rPr>
              <a:t>procédure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stockée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par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commande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4994" y="3148710"/>
            <a:ext cx="58693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25" dirty="0">
                <a:latin typeface="Trebuchet MS"/>
                <a:cs typeface="Trebuchet MS"/>
              </a:rPr>
              <a:t>CREATE</a:t>
            </a:r>
            <a:r>
              <a:rPr sz="1800" i="1" spc="-80" dirty="0">
                <a:latin typeface="Trebuchet MS"/>
                <a:cs typeface="Trebuchet MS"/>
              </a:rPr>
              <a:t> </a:t>
            </a:r>
            <a:r>
              <a:rPr sz="1800" i="1" spc="-65" dirty="0">
                <a:latin typeface="Trebuchet MS"/>
                <a:cs typeface="Trebuchet MS"/>
              </a:rPr>
              <a:t>OR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20" dirty="0">
                <a:latin typeface="Trebuchet MS"/>
                <a:cs typeface="Trebuchet MS"/>
              </a:rPr>
              <a:t>REPLACE</a:t>
            </a:r>
            <a:r>
              <a:rPr sz="1800" i="1" spc="-55" dirty="0">
                <a:latin typeface="Trebuchet MS"/>
                <a:cs typeface="Trebuchet MS"/>
              </a:rPr>
              <a:t> </a:t>
            </a:r>
            <a:r>
              <a:rPr sz="1800" i="1" spc="-65" dirty="0">
                <a:latin typeface="Trebuchet MS"/>
                <a:cs typeface="Trebuchet MS"/>
              </a:rPr>
              <a:t>PROCEDURE</a:t>
            </a:r>
            <a:r>
              <a:rPr sz="1800" i="1" spc="-75" dirty="0">
                <a:latin typeface="Trebuchet MS"/>
                <a:cs typeface="Trebuchet MS"/>
              </a:rPr>
              <a:t> </a:t>
            </a:r>
            <a:r>
              <a:rPr sz="1800" i="1" spc="-55" dirty="0">
                <a:latin typeface="Trebuchet MS"/>
                <a:cs typeface="Trebuchet MS"/>
              </a:rPr>
              <a:t>&lt;nom&gt;[</a:t>
            </a:r>
            <a:r>
              <a:rPr sz="1800" i="1" spc="-25" dirty="0">
                <a:latin typeface="Trebuchet MS"/>
                <a:cs typeface="Trebuchet MS"/>
              </a:rPr>
              <a:t> </a:t>
            </a:r>
            <a:r>
              <a:rPr sz="1800" i="1" spc="-190" dirty="0">
                <a:latin typeface="Trebuchet MS"/>
                <a:cs typeface="Trebuchet MS"/>
              </a:rPr>
              <a:t>(liste</a:t>
            </a:r>
            <a:r>
              <a:rPr sz="1800" i="1" spc="-40" dirty="0">
                <a:latin typeface="Trebuchet MS"/>
                <a:cs typeface="Trebuchet MS"/>
              </a:rPr>
              <a:t> </a:t>
            </a:r>
            <a:r>
              <a:rPr sz="1800" i="1" spc="-175" dirty="0">
                <a:latin typeface="Trebuchet MS"/>
                <a:cs typeface="Trebuchet MS"/>
              </a:rPr>
              <a:t>de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i="1" spc="-165" dirty="0">
                <a:latin typeface="Trebuchet MS"/>
                <a:cs typeface="Trebuchet MS"/>
              </a:rPr>
              <a:t>parametres)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i="1" spc="-65" dirty="0">
                <a:latin typeface="Trebuchet MS"/>
                <a:cs typeface="Trebuchet MS"/>
              </a:rPr>
              <a:t>]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i="1" spc="-160" dirty="0">
                <a:latin typeface="Trebuchet MS"/>
                <a:cs typeface="Trebuchet MS"/>
              </a:rPr>
              <a:t>AS|IS</a:t>
            </a:r>
            <a:endParaRPr sz="1800" dirty="0">
              <a:latin typeface="Trebuchet MS"/>
              <a:cs typeface="Trebuchet MS"/>
            </a:endParaRPr>
          </a:p>
          <a:p>
            <a:pPr marL="12700" marR="2811780">
              <a:lnSpc>
                <a:spcPct val="100000"/>
              </a:lnSpc>
            </a:pPr>
            <a:r>
              <a:rPr sz="1800" i="1" spc="40" dirty="0">
                <a:latin typeface="Trebuchet MS"/>
                <a:cs typeface="Trebuchet MS"/>
              </a:rPr>
              <a:t>&lt;</a:t>
            </a:r>
            <a:r>
              <a:rPr sz="1800" i="1" spc="5" dirty="0">
                <a:latin typeface="Trebuchet MS"/>
                <a:cs typeface="Trebuchet MS"/>
              </a:rPr>
              <a:t>z</a:t>
            </a:r>
            <a:r>
              <a:rPr sz="1800" i="1" spc="-155" dirty="0">
                <a:latin typeface="Trebuchet MS"/>
                <a:cs typeface="Trebuchet MS"/>
              </a:rPr>
              <a:t>o</a:t>
            </a:r>
            <a:r>
              <a:rPr sz="1800" i="1" spc="-165" dirty="0">
                <a:latin typeface="Trebuchet MS"/>
                <a:cs typeface="Trebuchet MS"/>
              </a:rPr>
              <a:t>n</a:t>
            </a:r>
            <a:r>
              <a:rPr sz="1800" i="1" spc="-180" dirty="0">
                <a:latin typeface="Trebuchet MS"/>
                <a:cs typeface="Trebuchet MS"/>
              </a:rPr>
              <a:t>e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70" dirty="0">
                <a:latin typeface="Trebuchet MS"/>
                <a:cs typeface="Trebuchet MS"/>
              </a:rPr>
              <a:t>d</a:t>
            </a:r>
            <a:r>
              <a:rPr sz="1800" i="1" spc="-180" dirty="0">
                <a:latin typeface="Trebuchet MS"/>
                <a:cs typeface="Trebuchet MS"/>
              </a:rPr>
              <a:t>e</a:t>
            </a:r>
            <a:r>
              <a:rPr sz="1800" i="1" spc="-40" dirty="0">
                <a:latin typeface="Trebuchet MS"/>
                <a:cs typeface="Trebuchet MS"/>
              </a:rPr>
              <a:t> </a:t>
            </a:r>
            <a:r>
              <a:rPr sz="1800" i="1" spc="-175" dirty="0">
                <a:latin typeface="Trebuchet MS"/>
                <a:cs typeface="Trebuchet MS"/>
              </a:rPr>
              <a:t>dé</a:t>
            </a:r>
            <a:r>
              <a:rPr sz="1800" i="1" spc="-105" dirty="0">
                <a:latin typeface="Trebuchet MS"/>
                <a:cs typeface="Trebuchet MS"/>
              </a:rPr>
              <a:t>c</a:t>
            </a:r>
            <a:r>
              <a:rPr sz="1800" i="1" spc="-130" dirty="0">
                <a:latin typeface="Trebuchet MS"/>
                <a:cs typeface="Trebuchet MS"/>
              </a:rPr>
              <a:t>l</a:t>
            </a:r>
            <a:r>
              <a:rPr sz="1800" i="1" spc="-225" dirty="0">
                <a:latin typeface="Trebuchet MS"/>
                <a:cs typeface="Trebuchet MS"/>
              </a:rPr>
              <a:t>a</a:t>
            </a:r>
            <a:r>
              <a:rPr sz="1800" i="1" spc="-229" dirty="0">
                <a:latin typeface="Trebuchet MS"/>
                <a:cs typeface="Trebuchet MS"/>
              </a:rPr>
              <a:t>r</a:t>
            </a:r>
            <a:r>
              <a:rPr sz="1800" i="1" spc="-204" dirty="0">
                <a:latin typeface="Trebuchet MS"/>
                <a:cs typeface="Trebuchet MS"/>
              </a:rPr>
              <a:t>a</a:t>
            </a:r>
            <a:r>
              <a:rPr sz="1800" i="1" spc="-170" dirty="0">
                <a:latin typeface="Trebuchet MS"/>
                <a:cs typeface="Trebuchet MS"/>
              </a:rPr>
              <a:t>t</a:t>
            </a:r>
            <a:r>
              <a:rPr sz="1800" i="1" spc="-175" dirty="0">
                <a:latin typeface="Trebuchet MS"/>
                <a:cs typeface="Trebuchet MS"/>
              </a:rPr>
              <a:t>ion</a:t>
            </a:r>
            <a:r>
              <a:rPr sz="1800" i="1" spc="-15" dirty="0">
                <a:latin typeface="Trebuchet MS"/>
                <a:cs typeface="Trebuchet MS"/>
              </a:rPr>
              <a:t> </a:t>
            </a:r>
            <a:r>
              <a:rPr sz="1800" i="1" spc="-180" dirty="0">
                <a:latin typeface="Trebuchet MS"/>
                <a:cs typeface="Trebuchet MS"/>
              </a:rPr>
              <a:t>d</a:t>
            </a:r>
            <a:r>
              <a:rPr sz="1800" i="1" spc="-170" dirty="0">
                <a:latin typeface="Trebuchet MS"/>
                <a:cs typeface="Trebuchet MS"/>
              </a:rPr>
              <a:t>e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80" dirty="0">
                <a:latin typeface="Trebuchet MS"/>
                <a:cs typeface="Trebuchet MS"/>
              </a:rPr>
              <a:t>va</a:t>
            </a:r>
            <a:r>
              <a:rPr sz="1800" i="1" spc="-114" dirty="0">
                <a:latin typeface="Trebuchet MS"/>
                <a:cs typeface="Trebuchet MS"/>
              </a:rPr>
              <a:t>r</a:t>
            </a:r>
            <a:r>
              <a:rPr sz="1800" i="1" spc="-120" dirty="0">
                <a:latin typeface="Trebuchet MS"/>
                <a:cs typeface="Trebuchet MS"/>
              </a:rPr>
              <a:t>i</a:t>
            </a:r>
            <a:r>
              <a:rPr sz="1800" i="1" spc="-210" dirty="0">
                <a:latin typeface="Trebuchet MS"/>
                <a:cs typeface="Trebuchet MS"/>
              </a:rPr>
              <a:t>a</a:t>
            </a:r>
            <a:r>
              <a:rPr sz="1800" i="1" spc="-260" dirty="0">
                <a:latin typeface="Trebuchet MS"/>
                <a:cs typeface="Trebuchet MS"/>
              </a:rPr>
              <a:t>b</a:t>
            </a:r>
            <a:r>
              <a:rPr sz="1800" i="1" spc="-155" dirty="0">
                <a:latin typeface="Trebuchet MS"/>
                <a:cs typeface="Trebuchet MS"/>
              </a:rPr>
              <a:t>l</a:t>
            </a:r>
            <a:r>
              <a:rPr sz="1800" i="1" spc="-50" dirty="0">
                <a:latin typeface="Trebuchet MS"/>
                <a:cs typeface="Trebuchet MS"/>
              </a:rPr>
              <a:t>es&gt;  </a:t>
            </a:r>
            <a:r>
              <a:rPr sz="1800" i="1" spc="-55" dirty="0">
                <a:latin typeface="Trebuchet MS"/>
                <a:cs typeface="Trebuchet MS"/>
              </a:rPr>
              <a:t>BEGIN</a:t>
            </a:r>
            <a:endParaRPr sz="1800" dirty="0">
              <a:latin typeface="Trebuchet MS"/>
              <a:cs typeface="Trebuchet MS"/>
            </a:endParaRPr>
          </a:p>
          <a:p>
            <a:pPr marL="12700" marR="3724910">
              <a:lnSpc>
                <a:spcPct val="100000"/>
              </a:lnSpc>
            </a:pPr>
            <a:r>
              <a:rPr sz="1800" i="1" spc="-15" dirty="0">
                <a:latin typeface="Trebuchet MS"/>
                <a:cs typeface="Trebuchet MS"/>
              </a:rPr>
              <a:t>&lt;</a:t>
            </a:r>
            <a:r>
              <a:rPr sz="1800" i="1" spc="-10" dirty="0">
                <a:latin typeface="Trebuchet MS"/>
                <a:cs typeface="Trebuchet MS"/>
              </a:rPr>
              <a:t>c</a:t>
            </a:r>
            <a:r>
              <a:rPr sz="1800" i="1" spc="-155" dirty="0">
                <a:latin typeface="Trebuchet MS"/>
                <a:cs typeface="Trebuchet MS"/>
              </a:rPr>
              <a:t>orp</a:t>
            </a:r>
            <a:r>
              <a:rPr sz="1800" i="1" spc="-120" dirty="0">
                <a:latin typeface="Trebuchet MS"/>
                <a:cs typeface="Trebuchet MS"/>
              </a:rPr>
              <a:t>s</a:t>
            </a:r>
            <a:r>
              <a:rPr sz="1800" i="1" spc="-65" dirty="0">
                <a:latin typeface="Trebuchet MS"/>
                <a:cs typeface="Trebuchet MS"/>
              </a:rPr>
              <a:t> </a:t>
            </a:r>
            <a:r>
              <a:rPr sz="1800" i="1" spc="-180" dirty="0">
                <a:latin typeface="Trebuchet MS"/>
                <a:cs typeface="Trebuchet MS"/>
              </a:rPr>
              <a:t>d</a:t>
            </a:r>
            <a:r>
              <a:rPr sz="1800" i="1" spc="-170" dirty="0">
                <a:latin typeface="Trebuchet MS"/>
                <a:cs typeface="Trebuchet MS"/>
              </a:rPr>
              <a:t>e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70" dirty="0">
                <a:latin typeface="Trebuchet MS"/>
                <a:cs typeface="Trebuchet MS"/>
              </a:rPr>
              <a:t>la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i="1" spc="-125" dirty="0">
                <a:latin typeface="Trebuchet MS"/>
                <a:cs typeface="Trebuchet MS"/>
              </a:rPr>
              <a:t>p</a:t>
            </a:r>
            <a:r>
              <a:rPr sz="1800" i="1" spc="-229" dirty="0">
                <a:latin typeface="Trebuchet MS"/>
                <a:cs typeface="Trebuchet MS"/>
              </a:rPr>
              <a:t>r</a:t>
            </a:r>
            <a:r>
              <a:rPr sz="1800" i="1" spc="-175" dirty="0">
                <a:latin typeface="Trebuchet MS"/>
                <a:cs typeface="Trebuchet MS"/>
              </a:rPr>
              <a:t>océdu</a:t>
            </a:r>
            <a:r>
              <a:rPr sz="1800" i="1" spc="-155" dirty="0">
                <a:latin typeface="Trebuchet MS"/>
                <a:cs typeface="Trebuchet MS"/>
              </a:rPr>
              <a:t>r</a:t>
            </a:r>
            <a:r>
              <a:rPr sz="1800" i="1" spc="-30" dirty="0">
                <a:latin typeface="Trebuchet MS"/>
                <a:cs typeface="Trebuchet MS"/>
              </a:rPr>
              <a:t>e&gt;  </a:t>
            </a:r>
            <a:r>
              <a:rPr sz="1800" i="1" spc="-40" dirty="0">
                <a:latin typeface="Trebuchet MS"/>
                <a:cs typeface="Trebuchet MS"/>
              </a:rPr>
              <a:t>EXCEPTION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spc="-114" dirty="0">
                <a:latin typeface="Trebuchet MS"/>
                <a:cs typeface="Trebuchet MS"/>
              </a:rPr>
              <a:t>&lt;t</a:t>
            </a:r>
            <a:r>
              <a:rPr sz="1800" i="1" spc="-140" dirty="0">
                <a:latin typeface="Trebuchet MS"/>
                <a:cs typeface="Trebuchet MS"/>
              </a:rPr>
              <a:t>r</a:t>
            </a:r>
            <a:r>
              <a:rPr sz="1800" i="1" spc="-204" dirty="0">
                <a:latin typeface="Trebuchet MS"/>
                <a:cs typeface="Trebuchet MS"/>
              </a:rPr>
              <a:t>a</a:t>
            </a:r>
            <a:r>
              <a:rPr sz="1800" i="1" spc="-130" dirty="0">
                <a:latin typeface="Trebuchet MS"/>
                <a:cs typeface="Trebuchet MS"/>
              </a:rPr>
              <a:t>i</a:t>
            </a:r>
            <a:r>
              <a:rPr sz="1800" i="1" spc="-195" dirty="0">
                <a:latin typeface="Trebuchet MS"/>
                <a:cs typeface="Trebuchet MS"/>
              </a:rPr>
              <a:t>tement</a:t>
            </a:r>
            <a:r>
              <a:rPr sz="1800" i="1" spc="-60" dirty="0">
                <a:latin typeface="Trebuchet MS"/>
                <a:cs typeface="Trebuchet MS"/>
              </a:rPr>
              <a:t> </a:t>
            </a:r>
            <a:r>
              <a:rPr sz="1800" i="1" spc="-165" dirty="0">
                <a:latin typeface="Trebuchet MS"/>
                <a:cs typeface="Trebuchet MS"/>
              </a:rPr>
              <a:t>de</a:t>
            </a:r>
            <a:r>
              <a:rPr sz="1800" i="1" spc="-114" dirty="0">
                <a:latin typeface="Trebuchet MS"/>
                <a:cs typeface="Trebuchet MS"/>
              </a:rPr>
              <a:t>s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50" dirty="0">
                <a:latin typeface="Trebuchet MS"/>
                <a:cs typeface="Trebuchet MS"/>
              </a:rPr>
              <a:t>exce</a:t>
            </a:r>
            <a:r>
              <a:rPr sz="1800" i="1" spc="-155" dirty="0">
                <a:latin typeface="Trebuchet MS"/>
                <a:cs typeface="Trebuchet MS"/>
              </a:rPr>
              <a:t>p</a:t>
            </a:r>
            <a:r>
              <a:rPr sz="1800" i="1" spc="-180" dirty="0">
                <a:latin typeface="Trebuchet MS"/>
                <a:cs typeface="Trebuchet MS"/>
              </a:rPr>
              <a:t>ti</a:t>
            </a:r>
            <a:r>
              <a:rPr sz="1800" i="1" spc="-275" dirty="0">
                <a:latin typeface="Trebuchet MS"/>
                <a:cs typeface="Trebuchet MS"/>
              </a:rPr>
              <a:t>o</a:t>
            </a:r>
            <a:r>
              <a:rPr sz="1800" i="1" spc="-140" dirty="0">
                <a:latin typeface="Trebuchet MS"/>
                <a:cs typeface="Trebuchet MS"/>
              </a:rPr>
              <a:t>n</a:t>
            </a:r>
            <a:r>
              <a:rPr sz="1800" i="1" spc="-110" dirty="0">
                <a:latin typeface="Trebuchet MS"/>
                <a:cs typeface="Trebuchet MS"/>
              </a:rPr>
              <a:t>s</a:t>
            </a:r>
            <a:r>
              <a:rPr sz="1800" i="1" spc="105" dirty="0">
                <a:latin typeface="Trebuchet MS"/>
                <a:cs typeface="Trebuchet MS"/>
              </a:rPr>
              <a:t>&gt;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i="1" spc="-50" dirty="0">
                <a:latin typeface="Trebuchet MS"/>
                <a:cs typeface="Trebuchet MS"/>
              </a:rPr>
              <a:t>END;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82813" y="517525"/>
            <a:ext cx="6961187" cy="620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00" dirty="0">
                <a:latin typeface="Verdana"/>
                <a:cs typeface="Verdana"/>
              </a:rPr>
              <a:t>Créatio</a:t>
            </a:r>
            <a:r>
              <a:rPr sz="3900" spc="-360" dirty="0">
                <a:latin typeface="Verdana"/>
                <a:cs typeface="Verdana"/>
              </a:rPr>
              <a:t>n</a:t>
            </a:r>
            <a:r>
              <a:rPr sz="3900" spc="-310" dirty="0">
                <a:latin typeface="Verdana"/>
                <a:cs typeface="Verdana"/>
              </a:rPr>
              <a:t> </a:t>
            </a:r>
            <a:r>
              <a:rPr sz="3900" spc="-575" dirty="0">
                <a:latin typeface="Verdana"/>
                <a:cs typeface="Verdana"/>
              </a:rPr>
              <a:t>d‟une</a:t>
            </a:r>
            <a:r>
              <a:rPr sz="3900" spc="-300" dirty="0">
                <a:latin typeface="Verdana"/>
                <a:cs typeface="Verdana"/>
              </a:rPr>
              <a:t> </a:t>
            </a:r>
            <a:r>
              <a:rPr sz="3900" spc="-355" dirty="0">
                <a:latin typeface="Verdana"/>
                <a:cs typeface="Verdana"/>
              </a:rPr>
              <a:t>p</a:t>
            </a:r>
            <a:r>
              <a:rPr sz="3900" spc="-335" dirty="0">
                <a:latin typeface="Verdana"/>
                <a:cs typeface="Verdana"/>
              </a:rPr>
              <a:t>r</a:t>
            </a:r>
            <a:r>
              <a:rPr sz="3900" spc="-365" dirty="0">
                <a:latin typeface="Verdana"/>
                <a:cs typeface="Verdana"/>
              </a:rPr>
              <a:t>océdu</a:t>
            </a:r>
            <a:r>
              <a:rPr sz="3900" spc="-330" dirty="0">
                <a:latin typeface="Verdana"/>
                <a:cs typeface="Verdana"/>
              </a:rPr>
              <a:t>r</a:t>
            </a:r>
            <a:r>
              <a:rPr sz="3900" spc="-455" dirty="0">
                <a:latin typeface="Verdana"/>
                <a:cs typeface="Verdana"/>
              </a:rPr>
              <a:t>e</a:t>
            </a:r>
            <a:r>
              <a:rPr sz="3900" spc="-315" dirty="0">
                <a:latin typeface="Verdana"/>
                <a:cs typeface="Verdana"/>
              </a:rPr>
              <a:t> </a:t>
            </a:r>
            <a:r>
              <a:rPr sz="3900" spc="-295" dirty="0">
                <a:latin typeface="Verdana"/>
                <a:cs typeface="Verdana"/>
              </a:rPr>
              <a:t>st</a:t>
            </a:r>
            <a:r>
              <a:rPr sz="3900" spc="-409" dirty="0">
                <a:latin typeface="Verdana"/>
                <a:cs typeface="Verdana"/>
              </a:rPr>
              <a:t>o</a:t>
            </a:r>
            <a:r>
              <a:rPr sz="3900" spc="-420" dirty="0">
                <a:latin typeface="Verdana"/>
                <a:cs typeface="Verdana"/>
              </a:rPr>
              <a:t>ckée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7229475" cy="3427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60198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95" dirty="0">
                <a:latin typeface="Microsoft Sans Serif"/>
                <a:cs typeface="Microsoft Sans Serif"/>
              </a:rPr>
              <a:t>Nous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souhaitons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créer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une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procédure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stockée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sous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Oracle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qui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prend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 </a:t>
            </a:r>
            <a:r>
              <a:rPr sz="3200" spc="-2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paramètre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60" dirty="0">
                <a:latin typeface="Microsoft Sans Serif"/>
                <a:cs typeface="Microsoft Sans Serif"/>
              </a:rPr>
              <a:t>un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numéro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département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60" dirty="0">
                <a:latin typeface="Microsoft Sans Serif"/>
                <a:cs typeface="Microsoft Sans Serif"/>
              </a:rPr>
              <a:t>un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po</a:t>
            </a:r>
            <a:r>
              <a:rPr sz="2800" spc="-100" dirty="0">
                <a:latin typeface="Microsoft Sans Serif"/>
                <a:cs typeface="Microsoft Sans Serif"/>
              </a:rPr>
              <a:t>u</a:t>
            </a:r>
            <a:r>
              <a:rPr sz="2800" spc="95" dirty="0">
                <a:latin typeface="Microsoft Sans Serif"/>
                <a:cs typeface="Microsoft Sans Serif"/>
              </a:rPr>
              <a:t>r</a:t>
            </a:r>
            <a:r>
              <a:rPr sz="2800" spc="-114" dirty="0">
                <a:latin typeface="Microsoft Sans Serif"/>
                <a:cs typeface="Microsoft Sans Serif"/>
              </a:rPr>
              <a:t>cen</a:t>
            </a:r>
            <a:r>
              <a:rPr sz="2800" spc="-55" dirty="0">
                <a:latin typeface="Microsoft Sans Serif"/>
                <a:cs typeface="Microsoft Sans Serif"/>
              </a:rPr>
              <a:t>t</a:t>
            </a:r>
            <a:r>
              <a:rPr sz="2800" spc="-365" dirty="0">
                <a:latin typeface="Microsoft Sans Serif"/>
                <a:cs typeface="Microsoft Sans Serif"/>
              </a:rPr>
              <a:t>a</a:t>
            </a:r>
            <a:r>
              <a:rPr sz="2800" spc="-380" dirty="0">
                <a:latin typeface="Microsoft Sans Serif"/>
                <a:cs typeface="Microsoft Sans Serif"/>
              </a:rPr>
              <a:t>g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-165" dirty="0">
                <a:latin typeface="Microsoft Sans Serif"/>
                <a:cs typeface="Microsoft Sans Serif"/>
              </a:rPr>
              <a:t>,</a:t>
            </a:r>
            <a:endParaRPr sz="28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45" dirty="0">
                <a:latin typeface="Microsoft Sans Serif"/>
                <a:cs typeface="Microsoft Sans Serif"/>
              </a:rPr>
              <a:t>augme</a:t>
            </a:r>
            <a:r>
              <a:rPr sz="2800" spc="-220" dirty="0">
                <a:latin typeface="Microsoft Sans Serif"/>
                <a:cs typeface="Microsoft Sans Serif"/>
              </a:rPr>
              <a:t>n</a:t>
            </a:r>
            <a:r>
              <a:rPr sz="2800" spc="-35" dirty="0">
                <a:latin typeface="Microsoft Sans Serif"/>
                <a:cs typeface="Microsoft Sans Serif"/>
              </a:rPr>
              <a:t>te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45" dirty="0">
                <a:latin typeface="Microsoft Sans Serif"/>
                <a:cs typeface="Microsoft Sans Serif"/>
              </a:rPr>
              <a:t>t</a:t>
            </a:r>
            <a:r>
              <a:rPr sz="2800" spc="95" dirty="0">
                <a:latin typeface="Microsoft Sans Serif"/>
                <a:cs typeface="Microsoft Sans Serif"/>
              </a:rPr>
              <a:t>o</a:t>
            </a:r>
            <a:r>
              <a:rPr sz="2800" spc="-245" dirty="0">
                <a:latin typeface="Microsoft Sans Serif"/>
                <a:cs typeface="Microsoft Sans Serif"/>
              </a:rPr>
              <a:t>us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54" dirty="0">
                <a:latin typeface="Microsoft Sans Serif"/>
                <a:cs typeface="Microsoft Sans Serif"/>
              </a:rPr>
              <a:t>sal</a:t>
            </a:r>
            <a:r>
              <a:rPr sz="2800" spc="-345" dirty="0">
                <a:latin typeface="Microsoft Sans Serif"/>
                <a:cs typeface="Microsoft Sans Serif"/>
              </a:rPr>
              <a:t>a</a:t>
            </a:r>
            <a:r>
              <a:rPr sz="2800" spc="55" dirty="0">
                <a:latin typeface="Microsoft Sans Serif"/>
                <a:cs typeface="Microsoft Sans Serif"/>
              </a:rPr>
              <a:t>i</a:t>
            </a:r>
            <a:r>
              <a:rPr sz="2800" spc="20" dirty="0">
                <a:latin typeface="Microsoft Sans Serif"/>
                <a:cs typeface="Microsoft Sans Serif"/>
              </a:rPr>
              <a:t>r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e</a:t>
            </a:r>
            <a:r>
              <a:rPr sz="2800" spc="-235" dirty="0">
                <a:latin typeface="Microsoft Sans Serif"/>
                <a:cs typeface="Microsoft Sans Serif"/>
              </a:rPr>
              <a:t>m</a:t>
            </a:r>
            <a:r>
              <a:rPr sz="2800" spc="-60" dirty="0">
                <a:latin typeface="Microsoft Sans Serif"/>
                <a:cs typeface="Microsoft Sans Serif"/>
              </a:rPr>
              <a:t>pl</a:t>
            </a:r>
            <a:r>
              <a:rPr sz="2800" spc="-140" dirty="0">
                <a:latin typeface="Microsoft Sans Serif"/>
                <a:cs typeface="Microsoft Sans Serif"/>
              </a:rPr>
              <a:t>o</a:t>
            </a:r>
            <a:r>
              <a:rPr sz="2800" spc="-240" dirty="0">
                <a:latin typeface="Microsoft Sans Serif"/>
                <a:cs typeface="Microsoft Sans Serif"/>
              </a:rPr>
              <a:t>yés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ce  </a:t>
            </a:r>
            <a:r>
              <a:rPr sz="2800" spc="-100" dirty="0">
                <a:latin typeface="Microsoft Sans Serif"/>
                <a:cs typeface="Microsoft Sans Serif"/>
              </a:rPr>
              <a:t>département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ce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pourcentage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82813" y="517525"/>
            <a:ext cx="6961187" cy="620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00" dirty="0">
                <a:latin typeface="Verdana"/>
                <a:cs typeface="Verdana"/>
              </a:rPr>
              <a:t>Créatio</a:t>
            </a:r>
            <a:r>
              <a:rPr sz="3900" spc="-360" dirty="0">
                <a:latin typeface="Verdana"/>
                <a:cs typeface="Verdana"/>
              </a:rPr>
              <a:t>n</a:t>
            </a:r>
            <a:r>
              <a:rPr sz="3900" spc="-310" dirty="0">
                <a:latin typeface="Verdana"/>
                <a:cs typeface="Verdana"/>
              </a:rPr>
              <a:t> </a:t>
            </a:r>
            <a:r>
              <a:rPr sz="3900" spc="-575" dirty="0">
                <a:latin typeface="Verdana"/>
                <a:cs typeface="Verdana"/>
              </a:rPr>
              <a:t>d‟une</a:t>
            </a:r>
            <a:r>
              <a:rPr sz="3900" spc="-300" dirty="0">
                <a:latin typeface="Verdana"/>
                <a:cs typeface="Verdana"/>
              </a:rPr>
              <a:t> </a:t>
            </a:r>
            <a:r>
              <a:rPr sz="3900" spc="-355" dirty="0">
                <a:latin typeface="Verdana"/>
                <a:cs typeface="Verdana"/>
              </a:rPr>
              <a:t>p</a:t>
            </a:r>
            <a:r>
              <a:rPr sz="3900" spc="-335" dirty="0">
                <a:latin typeface="Verdana"/>
                <a:cs typeface="Verdana"/>
              </a:rPr>
              <a:t>r</a:t>
            </a:r>
            <a:r>
              <a:rPr sz="3900" spc="-365" dirty="0">
                <a:latin typeface="Verdana"/>
                <a:cs typeface="Verdana"/>
              </a:rPr>
              <a:t>océdu</a:t>
            </a:r>
            <a:r>
              <a:rPr sz="3900" spc="-330" dirty="0">
                <a:latin typeface="Verdana"/>
                <a:cs typeface="Verdana"/>
              </a:rPr>
              <a:t>r</a:t>
            </a:r>
            <a:r>
              <a:rPr sz="3900" spc="-455" dirty="0">
                <a:latin typeface="Verdana"/>
                <a:cs typeface="Verdana"/>
              </a:rPr>
              <a:t>e</a:t>
            </a:r>
            <a:r>
              <a:rPr sz="3900" spc="-315" dirty="0">
                <a:latin typeface="Verdana"/>
                <a:cs typeface="Verdana"/>
              </a:rPr>
              <a:t> </a:t>
            </a:r>
            <a:r>
              <a:rPr sz="3900" spc="-295" dirty="0">
                <a:latin typeface="Verdana"/>
                <a:cs typeface="Verdana"/>
              </a:rPr>
              <a:t>st</a:t>
            </a:r>
            <a:r>
              <a:rPr sz="3900" spc="-409" dirty="0">
                <a:latin typeface="Verdana"/>
                <a:cs typeface="Verdana"/>
              </a:rPr>
              <a:t>o</a:t>
            </a:r>
            <a:r>
              <a:rPr sz="3900" spc="-420" dirty="0">
                <a:latin typeface="Verdana"/>
                <a:cs typeface="Verdana"/>
              </a:rPr>
              <a:t>ckée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7794" y="2229738"/>
            <a:ext cx="6263640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125" dirty="0">
                <a:latin typeface="Trebuchet MS"/>
                <a:cs typeface="Trebuchet MS"/>
              </a:rPr>
              <a:t>CR</a:t>
            </a:r>
            <a:r>
              <a:rPr sz="2800" i="1" spc="-105" dirty="0">
                <a:latin typeface="Trebuchet MS"/>
                <a:cs typeface="Trebuchet MS"/>
              </a:rPr>
              <a:t>E</a:t>
            </a:r>
            <a:r>
              <a:rPr sz="2800" i="1" spc="-535" dirty="0">
                <a:latin typeface="Trebuchet MS"/>
                <a:cs typeface="Trebuchet MS"/>
              </a:rPr>
              <a:t>A</a:t>
            </a:r>
            <a:r>
              <a:rPr sz="2800" i="1" spc="-140" dirty="0">
                <a:latin typeface="Trebuchet MS"/>
                <a:cs typeface="Trebuchet MS"/>
              </a:rPr>
              <a:t>TE</a:t>
            </a:r>
            <a:r>
              <a:rPr sz="2800" i="1" spc="-85" dirty="0">
                <a:latin typeface="Trebuchet MS"/>
                <a:cs typeface="Trebuchet MS"/>
              </a:rPr>
              <a:t> </a:t>
            </a:r>
            <a:r>
              <a:rPr sz="2800" i="1" spc="-100" dirty="0">
                <a:latin typeface="Trebuchet MS"/>
                <a:cs typeface="Trebuchet MS"/>
              </a:rPr>
              <a:t>OR</a:t>
            </a:r>
            <a:r>
              <a:rPr sz="2800" i="1" spc="-65" dirty="0">
                <a:latin typeface="Trebuchet MS"/>
                <a:cs typeface="Trebuchet MS"/>
              </a:rPr>
              <a:t> </a:t>
            </a:r>
            <a:r>
              <a:rPr sz="2800" i="1" spc="-145" dirty="0">
                <a:latin typeface="Trebuchet MS"/>
                <a:cs typeface="Trebuchet MS"/>
              </a:rPr>
              <a:t>R</a:t>
            </a:r>
            <a:r>
              <a:rPr sz="2800" i="1" spc="-200" dirty="0">
                <a:latin typeface="Trebuchet MS"/>
                <a:cs typeface="Trebuchet MS"/>
              </a:rPr>
              <a:t>EPL</a:t>
            </a:r>
            <a:r>
              <a:rPr sz="2800" i="1" spc="-375" dirty="0">
                <a:latin typeface="Trebuchet MS"/>
                <a:cs typeface="Trebuchet MS"/>
              </a:rPr>
              <a:t>A</a:t>
            </a:r>
            <a:r>
              <a:rPr sz="2800" i="1" spc="-105" dirty="0">
                <a:latin typeface="Trebuchet MS"/>
                <a:cs typeface="Trebuchet MS"/>
              </a:rPr>
              <a:t>CE</a:t>
            </a:r>
            <a:r>
              <a:rPr sz="2800" i="1" spc="-60" dirty="0">
                <a:latin typeface="Trebuchet MS"/>
                <a:cs typeface="Trebuchet MS"/>
              </a:rPr>
              <a:t> </a:t>
            </a:r>
            <a:r>
              <a:rPr sz="2800" i="1" spc="-204" dirty="0">
                <a:latin typeface="Trebuchet MS"/>
                <a:cs typeface="Trebuchet MS"/>
              </a:rPr>
              <a:t>P</a:t>
            </a:r>
            <a:r>
              <a:rPr sz="2800" i="1" spc="-280" dirty="0">
                <a:latin typeface="Trebuchet MS"/>
                <a:cs typeface="Trebuchet MS"/>
              </a:rPr>
              <a:t>R</a:t>
            </a:r>
            <a:r>
              <a:rPr sz="2800" i="1" spc="-95" dirty="0">
                <a:latin typeface="Trebuchet MS"/>
                <a:cs typeface="Trebuchet MS"/>
              </a:rPr>
              <a:t>OC</a:t>
            </a:r>
            <a:r>
              <a:rPr sz="2800" i="1" spc="-75" dirty="0">
                <a:latin typeface="Trebuchet MS"/>
                <a:cs typeface="Trebuchet MS"/>
              </a:rPr>
              <a:t>E</a:t>
            </a:r>
            <a:r>
              <a:rPr sz="2800" i="1" spc="-40" dirty="0">
                <a:latin typeface="Trebuchet MS"/>
                <a:cs typeface="Trebuchet MS"/>
              </a:rPr>
              <a:t>DURE</a:t>
            </a:r>
            <a:r>
              <a:rPr sz="2800" i="1" spc="-45" dirty="0">
                <a:latin typeface="Trebuchet MS"/>
                <a:cs typeface="Trebuchet MS"/>
              </a:rPr>
              <a:t> </a:t>
            </a:r>
            <a:r>
              <a:rPr sz="2800" i="1" spc="-215" dirty="0">
                <a:latin typeface="Trebuchet MS"/>
                <a:cs typeface="Trebuchet MS"/>
              </a:rPr>
              <a:t>aug</a:t>
            </a:r>
            <a:endParaRPr sz="2800">
              <a:latin typeface="Trebuchet MS"/>
              <a:cs typeface="Trebuchet MS"/>
            </a:endParaRPr>
          </a:p>
          <a:p>
            <a:pPr marL="12700" marR="207645">
              <a:lnSpc>
                <a:spcPct val="100000"/>
              </a:lnSpc>
            </a:pPr>
            <a:r>
              <a:rPr sz="2800" i="1" spc="-210" dirty="0">
                <a:latin typeface="Trebuchet MS"/>
                <a:cs typeface="Trebuchet MS"/>
              </a:rPr>
              <a:t>(unDept</a:t>
            </a:r>
            <a:r>
              <a:rPr sz="2800" i="1" spc="-70" dirty="0">
                <a:latin typeface="Trebuchet MS"/>
                <a:cs typeface="Trebuchet MS"/>
              </a:rPr>
              <a:t> </a:t>
            </a:r>
            <a:r>
              <a:rPr sz="2800" i="1" spc="-280" dirty="0">
                <a:latin typeface="Trebuchet MS"/>
                <a:cs typeface="Trebuchet MS"/>
              </a:rPr>
              <a:t>in</a:t>
            </a:r>
            <a:r>
              <a:rPr sz="2800" i="1" spc="-65" dirty="0">
                <a:latin typeface="Trebuchet MS"/>
                <a:cs typeface="Trebuchet MS"/>
              </a:rPr>
              <a:t> </a:t>
            </a:r>
            <a:r>
              <a:rPr sz="2800" i="1" spc="-335" dirty="0">
                <a:latin typeface="Trebuchet MS"/>
                <a:cs typeface="Trebuchet MS"/>
              </a:rPr>
              <a:t>integer,</a:t>
            </a:r>
            <a:r>
              <a:rPr sz="2800" i="1" spc="-325" dirty="0">
                <a:latin typeface="Trebuchet MS"/>
                <a:cs typeface="Trebuchet MS"/>
              </a:rPr>
              <a:t> </a:t>
            </a:r>
            <a:r>
              <a:rPr sz="2800" i="1" spc="-260" dirty="0">
                <a:latin typeface="Trebuchet MS"/>
                <a:cs typeface="Trebuchet MS"/>
              </a:rPr>
              <a:t>pourcentage</a:t>
            </a:r>
            <a:r>
              <a:rPr sz="2800" i="1" spc="-25" dirty="0">
                <a:latin typeface="Trebuchet MS"/>
                <a:cs typeface="Trebuchet MS"/>
              </a:rPr>
              <a:t> </a:t>
            </a:r>
            <a:r>
              <a:rPr sz="2800" i="1" spc="-280" dirty="0">
                <a:latin typeface="Trebuchet MS"/>
                <a:cs typeface="Trebuchet MS"/>
              </a:rPr>
              <a:t>in</a:t>
            </a:r>
            <a:r>
              <a:rPr sz="2800" i="1" spc="-65" dirty="0">
                <a:latin typeface="Trebuchet MS"/>
                <a:cs typeface="Trebuchet MS"/>
              </a:rPr>
              <a:t> </a:t>
            </a:r>
            <a:r>
              <a:rPr sz="2800" i="1" spc="-265" dirty="0">
                <a:latin typeface="Trebuchet MS"/>
                <a:cs typeface="Trebuchet MS"/>
              </a:rPr>
              <a:t>decimal)</a:t>
            </a:r>
            <a:r>
              <a:rPr sz="2800" i="1" spc="-65" dirty="0">
                <a:latin typeface="Trebuchet MS"/>
                <a:cs typeface="Trebuchet MS"/>
              </a:rPr>
              <a:t> </a:t>
            </a:r>
            <a:r>
              <a:rPr sz="2800" i="1" spc="-240" dirty="0">
                <a:latin typeface="Trebuchet MS"/>
                <a:cs typeface="Trebuchet MS"/>
              </a:rPr>
              <a:t>is </a:t>
            </a:r>
            <a:r>
              <a:rPr sz="2800" i="1" spc="-830" dirty="0">
                <a:latin typeface="Trebuchet MS"/>
                <a:cs typeface="Trebuchet MS"/>
              </a:rPr>
              <a:t> </a:t>
            </a:r>
            <a:r>
              <a:rPr sz="2800" i="1" spc="-265" dirty="0">
                <a:latin typeface="Trebuchet MS"/>
                <a:cs typeface="Trebuchet MS"/>
              </a:rPr>
              <a:t>begin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i="1" spc="-235" dirty="0">
                <a:solidFill>
                  <a:srgbClr val="FF0000"/>
                </a:solidFill>
                <a:latin typeface="Trebuchet MS"/>
                <a:cs typeface="Trebuchet MS"/>
              </a:rPr>
              <a:t>up</a:t>
            </a:r>
            <a:r>
              <a:rPr sz="2800" i="1" spc="-24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2800" i="1" spc="-31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2800" i="1" spc="-254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800" i="1" spc="-28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2800" i="1" spc="-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13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2800" i="1" spc="-18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2800" i="1" spc="-280" dirty="0">
                <a:solidFill>
                  <a:srgbClr val="FF0000"/>
                </a:solidFill>
                <a:latin typeface="Trebuchet MS"/>
                <a:cs typeface="Trebuchet MS"/>
              </a:rPr>
              <a:t>la</a:t>
            </a:r>
            <a:r>
              <a:rPr sz="2800" i="1" spc="-22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800" i="1" spc="-310" dirty="0">
                <a:solidFill>
                  <a:srgbClr val="FF0000"/>
                </a:solidFill>
                <a:latin typeface="Trebuchet MS"/>
                <a:cs typeface="Trebuchet MS"/>
              </a:rPr>
              <a:t>ie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2800" i="1" spc="-275" dirty="0">
                <a:solidFill>
                  <a:srgbClr val="FF0000"/>
                </a:solidFill>
                <a:latin typeface="Trebuchet MS"/>
                <a:cs typeface="Trebuchet MS"/>
              </a:rPr>
              <a:t>set</a:t>
            </a:r>
            <a:r>
              <a:rPr sz="2800" i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54" dirty="0">
                <a:solidFill>
                  <a:srgbClr val="FF0000"/>
                </a:solidFill>
                <a:latin typeface="Trebuchet MS"/>
                <a:cs typeface="Trebuchet MS"/>
              </a:rPr>
              <a:t>salaire</a:t>
            </a:r>
            <a:r>
              <a:rPr sz="2800" i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160" dirty="0">
                <a:solidFill>
                  <a:srgbClr val="FF0000"/>
                </a:solidFill>
                <a:latin typeface="Trebuchet MS"/>
                <a:cs typeface="Trebuchet MS"/>
              </a:rPr>
              <a:t>=</a:t>
            </a:r>
            <a:r>
              <a:rPr sz="28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54" dirty="0">
                <a:solidFill>
                  <a:srgbClr val="FF0000"/>
                </a:solidFill>
                <a:latin typeface="Trebuchet MS"/>
                <a:cs typeface="Trebuchet MS"/>
              </a:rPr>
              <a:t>salaire</a:t>
            </a:r>
            <a:r>
              <a:rPr sz="2800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225" dirty="0">
                <a:solidFill>
                  <a:srgbClr val="FF0000"/>
                </a:solidFill>
                <a:latin typeface="Trebuchet MS"/>
                <a:cs typeface="Trebuchet MS"/>
              </a:rPr>
              <a:t>*</a:t>
            </a:r>
            <a:r>
              <a:rPr sz="2800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114" dirty="0">
                <a:solidFill>
                  <a:srgbClr val="FF0000"/>
                </a:solidFill>
                <a:latin typeface="Trebuchet MS"/>
                <a:cs typeface="Trebuchet MS"/>
              </a:rPr>
              <a:t>(1</a:t>
            </a:r>
            <a:r>
              <a:rPr sz="2800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160" dirty="0">
                <a:solidFill>
                  <a:srgbClr val="FF0000"/>
                </a:solidFill>
                <a:latin typeface="Trebuchet MS"/>
                <a:cs typeface="Trebuchet MS"/>
              </a:rPr>
              <a:t>+</a:t>
            </a:r>
            <a:r>
              <a:rPr sz="2800" i="1" spc="-7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60" dirty="0">
                <a:solidFill>
                  <a:srgbClr val="FF0000"/>
                </a:solidFill>
                <a:latin typeface="Trebuchet MS"/>
                <a:cs typeface="Trebuchet MS"/>
              </a:rPr>
              <a:t>pourcentage</a:t>
            </a:r>
            <a:r>
              <a:rPr sz="2800" i="1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685" dirty="0">
                <a:solidFill>
                  <a:srgbClr val="FF0000"/>
                </a:solidFill>
                <a:latin typeface="Trebuchet MS"/>
                <a:cs typeface="Trebuchet MS"/>
              </a:rPr>
              <a:t>/</a:t>
            </a:r>
            <a:r>
              <a:rPr sz="2800" i="1" spc="-5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65" dirty="0">
                <a:solidFill>
                  <a:srgbClr val="FF0000"/>
                </a:solidFill>
                <a:latin typeface="Trebuchet MS"/>
                <a:cs typeface="Trebuchet MS"/>
              </a:rPr>
              <a:t>100) </a:t>
            </a:r>
            <a:r>
              <a:rPr sz="2800" i="1" spc="-8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330" dirty="0">
                <a:solidFill>
                  <a:srgbClr val="FF0000"/>
                </a:solidFill>
                <a:latin typeface="Trebuchet MS"/>
                <a:cs typeface="Trebuchet MS"/>
              </a:rPr>
              <a:t>whe</a:t>
            </a:r>
            <a:r>
              <a:rPr sz="2800" i="1" spc="-254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800" i="1" spc="-280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2800" i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85" dirty="0">
                <a:solidFill>
                  <a:srgbClr val="FF0000"/>
                </a:solidFill>
                <a:latin typeface="Trebuchet MS"/>
                <a:cs typeface="Trebuchet MS"/>
              </a:rPr>
              <a:t>iddept</a:t>
            </a:r>
            <a:r>
              <a:rPr sz="2800" i="1" spc="-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160" dirty="0">
                <a:solidFill>
                  <a:srgbClr val="FF0000"/>
                </a:solidFill>
                <a:latin typeface="Trebuchet MS"/>
                <a:cs typeface="Trebuchet MS"/>
              </a:rPr>
              <a:t>=</a:t>
            </a:r>
            <a:r>
              <a:rPr sz="28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20" dirty="0">
                <a:solidFill>
                  <a:srgbClr val="FF0000"/>
                </a:solidFill>
                <a:latin typeface="Trebuchet MS"/>
                <a:cs typeface="Trebuchet MS"/>
              </a:rPr>
              <a:t>unDep</a:t>
            </a:r>
            <a:r>
              <a:rPr sz="2800" i="1" spc="-170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2800" i="1" spc="-475" dirty="0">
                <a:solidFill>
                  <a:srgbClr val="FF0000"/>
                </a:solidFill>
                <a:latin typeface="Trebuchet MS"/>
                <a:cs typeface="Trebuchet MS"/>
              </a:rPr>
              <a:t>;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i="1" spc="-310" dirty="0">
                <a:latin typeface="Trebuchet MS"/>
                <a:cs typeface="Trebuchet MS"/>
              </a:rPr>
              <a:t>end;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2223441" y="1918641"/>
            <a:ext cx="3260548" cy="186166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13050" y="485775"/>
            <a:ext cx="63309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75" dirty="0">
                <a:latin typeface="Verdana"/>
                <a:cs typeface="Verdana"/>
              </a:rPr>
              <a:t>Param</a:t>
            </a:r>
            <a:r>
              <a:rPr sz="4300" spc="-550" dirty="0">
                <a:latin typeface="Verdana"/>
                <a:cs typeface="Verdana"/>
              </a:rPr>
              <a:t>è</a:t>
            </a:r>
            <a:r>
              <a:rPr sz="4300" spc="-195" dirty="0">
                <a:latin typeface="Verdana"/>
                <a:cs typeface="Verdana"/>
              </a:rPr>
              <a:t>t</a:t>
            </a:r>
            <a:r>
              <a:rPr sz="4300" spc="-300" dirty="0">
                <a:latin typeface="Verdana"/>
                <a:cs typeface="Verdana"/>
              </a:rPr>
              <a:t>r</a:t>
            </a:r>
            <a:r>
              <a:rPr sz="4300" spc="-545" dirty="0">
                <a:latin typeface="Verdana"/>
                <a:cs typeface="Verdana"/>
              </a:rPr>
              <a:t>es</a:t>
            </a:r>
            <a:r>
              <a:rPr sz="4300" spc="-320" dirty="0">
                <a:latin typeface="Verdana"/>
                <a:cs typeface="Verdana"/>
              </a:rPr>
              <a:t> </a:t>
            </a:r>
            <a:r>
              <a:rPr sz="4300" spc="-635" dirty="0">
                <a:latin typeface="Verdana"/>
                <a:cs typeface="Verdana"/>
              </a:rPr>
              <a:t>d‟une</a:t>
            </a:r>
            <a:r>
              <a:rPr sz="4300" spc="-315" dirty="0">
                <a:latin typeface="Verdana"/>
                <a:cs typeface="Verdana"/>
              </a:rPr>
              <a:t> </a:t>
            </a:r>
            <a:r>
              <a:rPr sz="4300" spc="-530" dirty="0">
                <a:latin typeface="Verdana"/>
                <a:cs typeface="Verdana"/>
              </a:rPr>
              <a:t>p</a:t>
            </a:r>
            <a:r>
              <a:rPr sz="4300" spc="-240" dirty="0">
                <a:latin typeface="Verdana"/>
                <a:cs typeface="Verdana"/>
              </a:rPr>
              <a:t>r</a:t>
            </a:r>
            <a:r>
              <a:rPr sz="4300" spc="-405" dirty="0">
                <a:latin typeface="Verdana"/>
                <a:cs typeface="Verdana"/>
              </a:rPr>
              <a:t>océdu</a:t>
            </a:r>
            <a:r>
              <a:rPr sz="4300" spc="-385" dirty="0">
                <a:latin typeface="Verdana"/>
                <a:cs typeface="Verdana"/>
              </a:rPr>
              <a:t>r</a:t>
            </a:r>
            <a:r>
              <a:rPr sz="4300" spc="-505" dirty="0">
                <a:latin typeface="Verdana"/>
                <a:cs typeface="Verdana"/>
              </a:rPr>
              <a:t>e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5940" y="1852929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4" dirty="0"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6266" y="1852929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90" dirty="0">
                <a:latin typeface="Trebuchet MS"/>
                <a:cs typeface="Trebuchet MS"/>
              </a:rPr>
              <a:t>O</a:t>
            </a:r>
            <a:r>
              <a:rPr sz="1800" b="1" spc="270" dirty="0">
                <a:latin typeface="Trebuchet MS"/>
                <a:cs typeface="Trebuchet MS"/>
              </a:rPr>
              <a:t>U</a:t>
            </a:r>
            <a:r>
              <a:rPr sz="1800" b="1" spc="190" dirty="0"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23228" y="1852929"/>
            <a:ext cx="909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4" dirty="0">
                <a:latin typeface="Trebuchet MS"/>
                <a:cs typeface="Trebuchet MS"/>
              </a:rPr>
              <a:t>IN</a:t>
            </a:r>
            <a:r>
              <a:rPr sz="1800" b="1" spc="-114" dirty="0">
                <a:latin typeface="Trebuchet MS"/>
                <a:cs typeface="Trebuchet MS"/>
              </a:rPr>
              <a:t> </a:t>
            </a:r>
            <a:r>
              <a:rPr sz="1800" b="1" spc="245" dirty="0">
                <a:latin typeface="Trebuchet MS"/>
                <a:cs typeface="Trebuchet MS"/>
              </a:rPr>
              <a:t>OUT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940" y="2401951"/>
            <a:ext cx="855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Microsoft Sans Serif"/>
                <a:cs typeface="Microsoft Sans Serif"/>
              </a:rPr>
              <a:t>D</a:t>
            </a:r>
            <a:r>
              <a:rPr sz="1800" spc="-290" dirty="0">
                <a:latin typeface="Microsoft Sans Serif"/>
                <a:cs typeface="Microsoft Sans Serif"/>
              </a:rPr>
              <a:t>E</a:t>
            </a:r>
            <a:r>
              <a:rPr sz="1800" spc="-360" dirty="0">
                <a:latin typeface="Microsoft Sans Serif"/>
                <a:cs typeface="Microsoft Sans Serif"/>
              </a:rPr>
              <a:t>F</a:t>
            </a:r>
            <a:r>
              <a:rPr sz="1800" spc="-40" dirty="0">
                <a:latin typeface="Microsoft Sans Serif"/>
                <a:cs typeface="Microsoft Sans Serif"/>
              </a:rPr>
              <a:t>A</a:t>
            </a:r>
            <a:r>
              <a:rPr sz="1800" spc="-20" dirty="0">
                <a:latin typeface="Microsoft Sans Serif"/>
                <a:cs typeface="Microsoft Sans Serif"/>
              </a:rPr>
              <a:t>UT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83407" y="2401951"/>
            <a:ext cx="118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25" dirty="0">
                <a:latin typeface="Microsoft Sans Serif"/>
                <a:cs typeface="Microsoft Sans Serif"/>
              </a:rPr>
              <a:t>PRECISER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3228" y="2401951"/>
            <a:ext cx="118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25" dirty="0">
                <a:latin typeface="Microsoft Sans Serif"/>
                <a:cs typeface="Microsoft Sans Serif"/>
              </a:rPr>
              <a:t>PRECISER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940" y="2950590"/>
            <a:ext cx="82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latin typeface="Microsoft Sans Serif"/>
                <a:cs typeface="Microsoft Sans Serif"/>
              </a:rPr>
              <a:t>V</a:t>
            </a:r>
            <a:r>
              <a:rPr sz="1800" spc="-60" dirty="0">
                <a:latin typeface="Microsoft Sans Serif"/>
                <a:cs typeface="Microsoft Sans Serif"/>
              </a:rPr>
              <a:t>AL</a:t>
            </a:r>
            <a:r>
              <a:rPr sz="1800" spc="-180" dirty="0">
                <a:latin typeface="Microsoft Sans Serif"/>
                <a:cs typeface="Microsoft Sans Serif"/>
              </a:rPr>
              <a:t>EUR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940" y="3224910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34" dirty="0">
                <a:latin typeface="Microsoft Sans Serif"/>
                <a:cs typeface="Microsoft Sans Serif"/>
              </a:rPr>
              <a:t>P</a:t>
            </a:r>
            <a:r>
              <a:rPr sz="1800" spc="-254" dirty="0">
                <a:latin typeface="Microsoft Sans Serif"/>
                <a:cs typeface="Microsoft Sans Serif"/>
              </a:rPr>
              <a:t>AS</a:t>
            </a:r>
            <a:r>
              <a:rPr sz="1800" spc="-250" dirty="0">
                <a:latin typeface="Microsoft Sans Serif"/>
                <a:cs typeface="Microsoft Sans Serif"/>
              </a:rPr>
              <a:t>S</a:t>
            </a:r>
            <a:r>
              <a:rPr sz="1800" spc="-305" dirty="0">
                <a:latin typeface="Microsoft Sans Serif"/>
                <a:cs typeface="Microsoft Sans Serif"/>
              </a:rPr>
              <a:t>EE</a:t>
            </a:r>
            <a:r>
              <a:rPr sz="1800" spc="-1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UN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3499484"/>
            <a:ext cx="200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latin typeface="Microsoft Sans Serif"/>
                <a:cs typeface="Microsoft Sans Serif"/>
              </a:rPr>
              <a:t>SOUS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90" dirty="0">
                <a:latin typeface="Microsoft Sans Serif"/>
                <a:cs typeface="Microsoft Sans Serif"/>
              </a:rPr>
              <a:t>P</a:t>
            </a:r>
            <a:r>
              <a:rPr sz="1800" spc="-320" dirty="0">
                <a:latin typeface="Microsoft Sans Serif"/>
                <a:cs typeface="Microsoft Sans Serif"/>
              </a:rPr>
              <a:t>R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35" dirty="0">
                <a:latin typeface="Microsoft Sans Serif"/>
                <a:cs typeface="Microsoft Sans Serif"/>
              </a:rPr>
              <a:t>GRAMME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42259" y="2950590"/>
            <a:ext cx="21323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Microsoft Sans Serif"/>
                <a:cs typeface="Microsoft Sans Serif"/>
              </a:rPr>
              <a:t>RE</a:t>
            </a:r>
            <a:r>
              <a:rPr sz="1800" spc="-125" dirty="0">
                <a:latin typeface="Microsoft Sans Serif"/>
                <a:cs typeface="Microsoft Sans Serif"/>
              </a:rPr>
              <a:t>T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50" dirty="0">
                <a:latin typeface="Microsoft Sans Serif"/>
                <a:cs typeface="Microsoft Sans Serif"/>
              </a:rPr>
              <a:t>URNEE</a:t>
            </a:r>
            <a:r>
              <a:rPr sz="1800" spc="-1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120" dirty="0">
                <a:latin typeface="Microsoft Sans Serif"/>
                <a:cs typeface="Microsoft Sans Serif"/>
              </a:rPr>
              <a:t>L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Verdana"/>
                <a:cs typeface="Verdana"/>
              </a:rPr>
              <a:t>‟ENV</a:t>
            </a:r>
            <a:r>
              <a:rPr sz="1800" spc="-150" dirty="0">
                <a:latin typeface="Verdana"/>
                <a:cs typeface="Verdana"/>
              </a:rPr>
              <a:t>I</a:t>
            </a:r>
            <a:r>
              <a:rPr sz="1800" spc="-270" dirty="0">
                <a:latin typeface="Verdana"/>
                <a:cs typeface="Verdana"/>
              </a:rPr>
              <a:t>R</a:t>
            </a:r>
            <a:r>
              <a:rPr sz="1800" spc="55" dirty="0">
                <a:latin typeface="Verdana"/>
                <a:cs typeface="Verdana"/>
              </a:rPr>
              <a:t>O</a:t>
            </a:r>
            <a:r>
              <a:rPr sz="1800" spc="-60" dirty="0">
                <a:latin typeface="Verdana"/>
                <a:cs typeface="Verdana"/>
              </a:rPr>
              <a:t>NNE</a:t>
            </a:r>
            <a:r>
              <a:rPr sz="1800" spc="-75" dirty="0">
                <a:latin typeface="Verdana"/>
                <a:cs typeface="Verdana"/>
              </a:rPr>
              <a:t>M</a:t>
            </a:r>
            <a:r>
              <a:rPr sz="1800" spc="-55" dirty="0">
                <a:latin typeface="Verdana"/>
                <a:cs typeface="Verdana"/>
              </a:rPr>
              <a:t>ENT  </a:t>
            </a:r>
            <a:r>
              <a:rPr sz="1800" spc="50" dirty="0">
                <a:latin typeface="Microsoft Sans Serif"/>
                <a:cs typeface="Microsoft Sans Serif"/>
              </a:rPr>
              <a:t>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Verdana"/>
                <a:cs typeface="Verdana"/>
              </a:rPr>
              <a:t>‟APPEL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23228" y="2950590"/>
            <a:ext cx="20066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34" dirty="0">
                <a:latin typeface="Microsoft Sans Serif"/>
                <a:cs typeface="Microsoft Sans Serif"/>
              </a:rPr>
              <a:t>P</a:t>
            </a:r>
            <a:r>
              <a:rPr sz="1800" spc="-254" dirty="0">
                <a:latin typeface="Microsoft Sans Serif"/>
                <a:cs typeface="Microsoft Sans Serif"/>
              </a:rPr>
              <a:t>AS</a:t>
            </a:r>
            <a:r>
              <a:rPr sz="1800" spc="-250" dirty="0">
                <a:latin typeface="Microsoft Sans Serif"/>
                <a:cs typeface="Microsoft Sans Serif"/>
              </a:rPr>
              <a:t>S</a:t>
            </a:r>
            <a:r>
              <a:rPr sz="1800" spc="-305" dirty="0">
                <a:latin typeface="Microsoft Sans Serif"/>
                <a:cs typeface="Microsoft Sans Serif"/>
              </a:rPr>
              <a:t>EE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UN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175" dirty="0">
                <a:latin typeface="Microsoft Sans Serif"/>
                <a:cs typeface="Microsoft Sans Serif"/>
              </a:rPr>
              <a:t>SOUS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90" dirty="0">
                <a:latin typeface="Microsoft Sans Serif"/>
                <a:cs typeface="Microsoft Sans Serif"/>
              </a:rPr>
              <a:t>P</a:t>
            </a:r>
            <a:r>
              <a:rPr sz="1800" spc="-320" dirty="0">
                <a:latin typeface="Microsoft Sans Serif"/>
                <a:cs typeface="Microsoft Sans Serif"/>
              </a:rPr>
              <a:t>R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14" dirty="0">
                <a:latin typeface="Microsoft Sans Serif"/>
                <a:cs typeface="Microsoft Sans Serif"/>
              </a:rPr>
              <a:t>GRAMME  </a:t>
            </a:r>
            <a:r>
              <a:rPr sz="1800" spc="-160" dirty="0">
                <a:latin typeface="Microsoft Sans Serif"/>
                <a:cs typeface="Microsoft Sans Serif"/>
              </a:rPr>
              <a:t>ET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60" dirty="0">
                <a:latin typeface="Microsoft Sans Serif"/>
                <a:cs typeface="Microsoft Sans Serif"/>
              </a:rPr>
              <a:t>RE</a:t>
            </a:r>
            <a:r>
              <a:rPr sz="1800" spc="-125" dirty="0">
                <a:latin typeface="Microsoft Sans Serif"/>
                <a:cs typeface="Microsoft Sans Serif"/>
              </a:rPr>
              <a:t>T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50" dirty="0">
                <a:latin typeface="Microsoft Sans Serif"/>
                <a:cs typeface="Microsoft Sans Serif"/>
              </a:rPr>
              <a:t>URNEE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940" y="4322445"/>
            <a:ext cx="1303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Microsoft Sans Serif"/>
                <a:cs typeface="Microsoft Sans Serif"/>
              </a:rPr>
              <a:t>LITERAL 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EX</a:t>
            </a:r>
            <a:r>
              <a:rPr sz="1800" spc="-180" dirty="0">
                <a:latin typeface="Microsoft Sans Serif"/>
                <a:cs typeface="Microsoft Sans Serif"/>
              </a:rPr>
              <a:t>P</a:t>
            </a:r>
            <a:r>
              <a:rPr sz="1800" spc="-305" dirty="0">
                <a:latin typeface="Microsoft Sans Serif"/>
                <a:cs typeface="Microsoft Sans Serif"/>
              </a:rPr>
              <a:t>RE</a:t>
            </a:r>
            <a:r>
              <a:rPr sz="1800" spc="-285" dirty="0">
                <a:latin typeface="Microsoft Sans Serif"/>
                <a:cs typeface="Microsoft Sans Serif"/>
              </a:rPr>
              <a:t>S</a:t>
            </a:r>
            <a:r>
              <a:rPr sz="1800" spc="-305" dirty="0">
                <a:latin typeface="Microsoft Sans Serif"/>
                <a:cs typeface="Microsoft Sans Serif"/>
              </a:rPr>
              <a:t>S</a:t>
            </a:r>
            <a:r>
              <a:rPr sz="1800" spc="-125" dirty="0">
                <a:latin typeface="Microsoft Sans Serif"/>
                <a:cs typeface="Microsoft Sans Serif"/>
              </a:rPr>
              <a:t>I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105" dirty="0">
                <a:latin typeface="Microsoft Sans Serif"/>
                <a:cs typeface="Microsoft Sans Serif"/>
              </a:rPr>
              <a:t>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5940" y="4871161"/>
            <a:ext cx="220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Microsoft Sans Serif"/>
                <a:cs typeface="Microsoft Sans Serif"/>
              </a:rPr>
              <a:t>V</a:t>
            </a:r>
            <a:r>
              <a:rPr sz="1800" spc="-110" dirty="0">
                <a:latin typeface="Microsoft Sans Serif"/>
                <a:cs typeface="Microsoft Sans Serif"/>
              </a:rPr>
              <a:t>AR</a:t>
            </a:r>
            <a:r>
              <a:rPr sz="1800" spc="-40" dirty="0">
                <a:latin typeface="Microsoft Sans Serif"/>
                <a:cs typeface="Microsoft Sans Serif"/>
              </a:rPr>
              <a:t>I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-105" dirty="0">
                <a:latin typeface="Microsoft Sans Serif"/>
                <a:cs typeface="Microsoft Sans Serif"/>
              </a:rPr>
              <a:t>B</a:t>
            </a:r>
            <a:r>
              <a:rPr sz="1800" spc="-19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IN</a:t>
            </a:r>
            <a:r>
              <a:rPr sz="1800" spc="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I</a:t>
            </a:r>
            <a:r>
              <a:rPr sz="1800" spc="-70" dirty="0">
                <a:latin typeface="Microsoft Sans Serif"/>
                <a:cs typeface="Microsoft Sans Serif"/>
              </a:rPr>
              <a:t>AL</a:t>
            </a:r>
            <a:r>
              <a:rPr sz="1800" spc="-30" dirty="0">
                <a:latin typeface="Microsoft Sans Serif"/>
                <a:cs typeface="Microsoft Sans Serif"/>
              </a:rPr>
              <a:t>I</a:t>
            </a:r>
            <a:r>
              <a:rPr sz="1800" spc="-325" dirty="0">
                <a:latin typeface="Microsoft Sans Serif"/>
                <a:cs typeface="Microsoft Sans Serif"/>
              </a:rPr>
              <a:t>SEE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72739" y="4871161"/>
            <a:ext cx="1002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Microsoft Sans Serif"/>
                <a:cs typeface="Microsoft Sans Serif"/>
              </a:rPr>
              <a:t>VARIABLE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3228" y="4871161"/>
            <a:ext cx="10020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Microsoft Sans Serif"/>
                <a:cs typeface="Microsoft Sans Serif"/>
              </a:rPr>
              <a:t>VARIABLE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1000" y="1676400"/>
            <a:ext cx="8547100" cy="3670300"/>
            <a:chOff x="374650" y="1746250"/>
            <a:chExt cx="8547100" cy="3670300"/>
          </a:xfrm>
        </p:grpSpPr>
        <p:sp>
          <p:nvSpPr>
            <p:cNvPr id="32" name="object 32"/>
            <p:cNvSpPr/>
            <p:nvPr/>
          </p:nvSpPr>
          <p:spPr>
            <a:xfrm>
              <a:off x="381000" y="1752600"/>
              <a:ext cx="8534400" cy="3657600"/>
            </a:xfrm>
            <a:custGeom>
              <a:avLst/>
              <a:gdLst/>
              <a:ahLst/>
              <a:cxnLst/>
              <a:rect l="l" t="t" r="r" b="b"/>
              <a:pathLst>
                <a:path w="8534400" h="3657600">
                  <a:moveTo>
                    <a:pt x="0" y="3657600"/>
                  </a:moveTo>
                  <a:lnTo>
                    <a:pt x="8534400" y="3657600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3657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1000" y="2362200"/>
              <a:ext cx="8534400" cy="1905000"/>
            </a:xfrm>
            <a:custGeom>
              <a:avLst/>
              <a:gdLst/>
              <a:ahLst/>
              <a:cxnLst/>
              <a:rect l="l" t="t" r="r" b="b"/>
              <a:pathLst>
                <a:path w="8534400" h="1905000">
                  <a:moveTo>
                    <a:pt x="0" y="0"/>
                  </a:moveTo>
                  <a:lnTo>
                    <a:pt x="8534400" y="0"/>
                  </a:lnTo>
                </a:path>
                <a:path w="8534400" h="1905000">
                  <a:moveTo>
                    <a:pt x="0" y="609600"/>
                  </a:moveTo>
                  <a:lnTo>
                    <a:pt x="8534400" y="609600"/>
                  </a:lnTo>
                </a:path>
                <a:path w="8534400" h="1905000">
                  <a:moveTo>
                    <a:pt x="0" y="1905000"/>
                  </a:moveTo>
                  <a:lnTo>
                    <a:pt x="8534400" y="190500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76600" y="1752600"/>
              <a:ext cx="2438400" cy="3657600"/>
            </a:xfrm>
            <a:custGeom>
              <a:avLst/>
              <a:gdLst/>
              <a:ahLst/>
              <a:cxnLst/>
              <a:rect l="l" t="t" r="r" b="b"/>
              <a:pathLst>
                <a:path w="2438400" h="3657600">
                  <a:moveTo>
                    <a:pt x="0" y="0"/>
                  </a:moveTo>
                  <a:lnTo>
                    <a:pt x="0" y="3657600"/>
                  </a:lnTo>
                </a:path>
                <a:path w="2438400" h="3657600">
                  <a:moveTo>
                    <a:pt x="2438400" y="0"/>
                  </a:moveTo>
                  <a:lnTo>
                    <a:pt x="2438400" y="3657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667000" y="152400"/>
            <a:ext cx="26527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35" dirty="0"/>
              <a:t>P</a:t>
            </a:r>
            <a:r>
              <a:rPr sz="4300" spc="-200" dirty="0"/>
              <a:t>l</a:t>
            </a:r>
            <a:r>
              <a:rPr sz="4300" spc="-400" dirty="0"/>
              <a:t>an</a:t>
            </a:r>
            <a:r>
              <a:rPr sz="4300" spc="50" dirty="0"/>
              <a:t> </a:t>
            </a:r>
            <a:r>
              <a:rPr sz="4300" spc="-120" dirty="0"/>
              <a:t>dé</a:t>
            </a:r>
            <a:r>
              <a:rPr sz="4300" spc="-75" dirty="0"/>
              <a:t>t</a:t>
            </a:r>
            <a:r>
              <a:rPr sz="4300" spc="-185" dirty="0"/>
              <a:t>ail</a:t>
            </a:r>
            <a:r>
              <a:rPr sz="4300" spc="-145" dirty="0"/>
              <a:t>l</a:t>
            </a:r>
            <a:r>
              <a:rPr sz="4300" spc="-335" dirty="0"/>
              <a:t>é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596897" y="1389582"/>
            <a:ext cx="6269990" cy="45548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34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55" dirty="0">
                <a:latin typeface="Microsoft Sans Serif"/>
                <a:cs typeface="Microsoft Sans Serif"/>
              </a:rPr>
              <a:t>Architecture</a:t>
            </a:r>
            <a:r>
              <a:rPr sz="3000" spc="30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et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objectifs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d'un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45" dirty="0">
                <a:latin typeface="Microsoft Sans Serif"/>
                <a:cs typeface="Microsoft Sans Serif"/>
              </a:rPr>
              <a:t>SGBD</a:t>
            </a:r>
            <a:endParaRPr sz="30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4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305" dirty="0">
                <a:latin typeface="Microsoft Sans Serif"/>
                <a:cs typeface="Microsoft Sans Serif"/>
              </a:rPr>
              <a:t>Schémas</a:t>
            </a:r>
            <a:r>
              <a:rPr sz="3000" dirty="0">
                <a:latin typeface="Microsoft Sans Serif"/>
                <a:cs typeface="Microsoft Sans Serif"/>
              </a:rPr>
              <a:t> </a:t>
            </a:r>
            <a:r>
              <a:rPr sz="3000" spc="-185" dirty="0">
                <a:latin typeface="Microsoft Sans Serif"/>
                <a:cs typeface="Microsoft Sans Serif"/>
              </a:rPr>
              <a:t>de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85" dirty="0">
                <a:latin typeface="Microsoft Sans Serif"/>
                <a:cs typeface="Microsoft Sans Serif"/>
              </a:rPr>
              <a:t>base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5" dirty="0">
                <a:latin typeface="Microsoft Sans Serif"/>
                <a:cs typeface="Microsoft Sans Serif"/>
              </a:rPr>
              <a:t>d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55" dirty="0">
                <a:latin typeface="Microsoft Sans Serif"/>
                <a:cs typeface="Microsoft Sans Serif"/>
              </a:rPr>
              <a:t>d</a:t>
            </a:r>
            <a:r>
              <a:rPr sz="3000" spc="-195" dirty="0">
                <a:latin typeface="Microsoft Sans Serif"/>
                <a:cs typeface="Microsoft Sans Serif"/>
              </a:rPr>
              <a:t>onnées</a:t>
            </a:r>
            <a:endParaRPr sz="3000" dirty="0">
              <a:latin typeface="Microsoft Sans Serif"/>
              <a:cs typeface="Microsoft Sans Serif"/>
            </a:endParaRPr>
          </a:p>
          <a:p>
            <a:pPr marL="295910" marR="1636395" indent="-283845">
              <a:lnSpc>
                <a:spcPts val="3240"/>
              </a:lnSpc>
              <a:spcBef>
                <a:spcPts val="65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370" dirty="0">
                <a:latin typeface="Microsoft Sans Serif"/>
                <a:cs typeface="Microsoft Sans Serif"/>
              </a:rPr>
              <a:t>Passage</a:t>
            </a:r>
            <a:r>
              <a:rPr sz="3000" spc="-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de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mo</a:t>
            </a:r>
            <a:r>
              <a:rPr sz="3000" spc="-110" dirty="0">
                <a:latin typeface="Microsoft Sans Serif"/>
                <a:cs typeface="Microsoft Sans Serif"/>
              </a:rPr>
              <a:t>d</a:t>
            </a:r>
            <a:r>
              <a:rPr sz="3000" spc="-120" dirty="0">
                <a:latin typeface="Microsoft Sans Serif"/>
                <a:cs typeface="Microsoft Sans Serif"/>
              </a:rPr>
              <a:t>élisation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54" dirty="0">
                <a:latin typeface="Microsoft Sans Serif"/>
                <a:cs typeface="Microsoft Sans Serif"/>
              </a:rPr>
              <a:t>à  </a:t>
            </a:r>
            <a:r>
              <a:rPr sz="3000" spc="-345" dirty="0">
                <a:latin typeface="Verdana"/>
                <a:cs typeface="Verdana"/>
              </a:rPr>
              <a:t>l‟implémentation</a:t>
            </a:r>
            <a:endParaRPr sz="3000" dirty="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spcBef>
                <a:spcPts val="259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30" dirty="0">
                <a:latin typeface="Microsoft Sans Serif"/>
                <a:cs typeface="Microsoft Sans Serif"/>
              </a:rPr>
              <a:t>MCD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350" dirty="0">
                <a:latin typeface="Verdana"/>
                <a:cs typeface="Verdana"/>
              </a:rPr>
              <a:t>–</a:t>
            </a:r>
            <a:r>
              <a:rPr sz="2600" spc="-190" dirty="0">
                <a:latin typeface="Verdana"/>
                <a:cs typeface="Verdana"/>
              </a:rPr>
              <a:t> </a:t>
            </a:r>
            <a:r>
              <a:rPr sz="2600" spc="-180" dirty="0">
                <a:latin typeface="Microsoft Sans Serif"/>
                <a:cs typeface="Microsoft Sans Serif"/>
              </a:rPr>
              <a:t>M</a:t>
            </a:r>
            <a:r>
              <a:rPr sz="2600" spc="-135" dirty="0">
                <a:latin typeface="Microsoft Sans Serif"/>
                <a:cs typeface="Microsoft Sans Serif"/>
              </a:rPr>
              <a:t>L</a:t>
            </a:r>
            <a:r>
              <a:rPr sz="2600" spc="75" dirty="0">
                <a:latin typeface="Microsoft Sans Serif"/>
                <a:cs typeface="Microsoft Sans Serif"/>
              </a:rPr>
              <a:t>D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350" dirty="0">
                <a:latin typeface="Verdana"/>
                <a:cs typeface="Verdana"/>
              </a:rPr>
              <a:t>–</a:t>
            </a:r>
            <a:r>
              <a:rPr sz="2600" spc="-190" dirty="0">
                <a:latin typeface="Verdana"/>
                <a:cs typeface="Verdana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MPD</a:t>
            </a:r>
            <a:endParaRPr sz="26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2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20" dirty="0">
                <a:latin typeface="Microsoft Sans Serif"/>
                <a:cs typeface="Microsoft Sans Serif"/>
              </a:rPr>
              <a:t>L</a:t>
            </a:r>
            <a:r>
              <a:rPr sz="3000" spc="-215" dirty="0">
                <a:latin typeface="Microsoft Sans Serif"/>
                <a:cs typeface="Microsoft Sans Serif"/>
              </a:rPr>
              <a:t>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235" dirty="0">
                <a:latin typeface="Microsoft Sans Serif"/>
                <a:cs typeface="Microsoft Sans Serif"/>
              </a:rPr>
              <a:t>lan</a:t>
            </a:r>
            <a:r>
              <a:rPr sz="3000" spc="-280" dirty="0">
                <a:latin typeface="Microsoft Sans Serif"/>
                <a:cs typeface="Microsoft Sans Serif"/>
              </a:rPr>
              <a:t>g</a:t>
            </a:r>
            <a:r>
              <a:rPr sz="3000" spc="-340" dirty="0">
                <a:latin typeface="Microsoft Sans Serif"/>
                <a:cs typeface="Microsoft Sans Serif"/>
              </a:rPr>
              <a:t>age</a:t>
            </a:r>
            <a:r>
              <a:rPr sz="3000" spc="10" dirty="0">
                <a:latin typeface="Microsoft Sans Serif"/>
                <a:cs typeface="Microsoft Sans Serif"/>
              </a:rPr>
              <a:t> </a:t>
            </a:r>
            <a:r>
              <a:rPr sz="3000" spc="-229" dirty="0">
                <a:latin typeface="Microsoft Sans Serif"/>
                <a:cs typeface="Microsoft Sans Serif"/>
              </a:rPr>
              <a:t>S</a:t>
            </a:r>
            <a:r>
              <a:rPr sz="3000" spc="-260" dirty="0">
                <a:latin typeface="Microsoft Sans Serif"/>
                <a:cs typeface="Microsoft Sans Serif"/>
              </a:rPr>
              <a:t>Q</a:t>
            </a:r>
            <a:r>
              <a:rPr sz="3000" spc="-200" dirty="0">
                <a:latin typeface="Microsoft Sans Serif"/>
                <a:cs typeface="Microsoft Sans Serif"/>
              </a:rPr>
              <a:t>L</a:t>
            </a:r>
            <a:endParaRPr sz="30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110" dirty="0">
                <a:latin typeface="Microsoft Sans Serif"/>
                <a:cs typeface="Microsoft Sans Serif"/>
              </a:rPr>
              <a:t>Manipulation</a:t>
            </a:r>
            <a:r>
              <a:rPr sz="2600" spc="-20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et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Interrogation</a:t>
            </a:r>
            <a:r>
              <a:rPr sz="2600" spc="-10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des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données</a:t>
            </a:r>
            <a:endParaRPr sz="26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140" dirty="0">
                <a:latin typeface="Microsoft Sans Serif"/>
                <a:cs typeface="Microsoft Sans Serif"/>
              </a:rPr>
              <a:t>Jointures</a:t>
            </a:r>
            <a:endParaRPr sz="26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250" dirty="0">
                <a:latin typeface="Microsoft Sans Serif"/>
                <a:cs typeface="Microsoft Sans Serif"/>
              </a:rPr>
              <a:t>Sous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55" dirty="0">
                <a:latin typeface="Microsoft Sans Serif"/>
                <a:cs typeface="Microsoft Sans Serif"/>
              </a:rPr>
              <a:t>i</a:t>
            </a:r>
            <a:r>
              <a:rPr sz="2600" spc="-114" dirty="0">
                <a:latin typeface="Microsoft Sans Serif"/>
                <a:cs typeface="Microsoft Sans Serif"/>
              </a:rPr>
              <a:t>n</a:t>
            </a:r>
            <a:r>
              <a:rPr sz="2600" spc="35" dirty="0">
                <a:latin typeface="Microsoft Sans Serif"/>
                <a:cs typeface="Microsoft Sans Serif"/>
              </a:rPr>
              <a:t>te</a:t>
            </a:r>
            <a:r>
              <a:rPr sz="2600" dirty="0">
                <a:latin typeface="Microsoft Sans Serif"/>
                <a:cs typeface="Microsoft Sans Serif"/>
              </a:rPr>
              <a:t>r</a:t>
            </a:r>
            <a:r>
              <a:rPr sz="2600" spc="105" dirty="0">
                <a:latin typeface="Microsoft Sans Serif"/>
                <a:cs typeface="Microsoft Sans Serif"/>
              </a:rPr>
              <a:t>r</a:t>
            </a:r>
            <a:r>
              <a:rPr sz="2600" spc="-229" dirty="0">
                <a:latin typeface="Microsoft Sans Serif"/>
                <a:cs typeface="Microsoft Sans Serif"/>
              </a:rPr>
              <a:t>og</a:t>
            </a:r>
            <a:r>
              <a:rPr sz="2600" spc="-225" dirty="0">
                <a:latin typeface="Microsoft Sans Serif"/>
                <a:cs typeface="Microsoft Sans Serif"/>
              </a:rPr>
              <a:t>a</a:t>
            </a:r>
            <a:r>
              <a:rPr sz="2600" spc="-10" dirty="0">
                <a:latin typeface="Microsoft Sans Serif"/>
                <a:cs typeface="Microsoft Sans Serif"/>
              </a:rPr>
              <a:t>tion</a:t>
            </a:r>
            <a:endParaRPr sz="26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75" dirty="0">
                <a:latin typeface="Microsoft Sans Serif"/>
                <a:cs typeface="Microsoft Sans Serif"/>
              </a:rPr>
              <a:t>Opérateurs</a:t>
            </a:r>
            <a:r>
              <a:rPr sz="2600" spc="-35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et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fonctions</a:t>
            </a:r>
            <a:endParaRPr sz="26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971800" y="533400"/>
            <a:ext cx="1624013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4" dirty="0"/>
              <a:t>SGBD</a:t>
            </a:r>
            <a:r>
              <a:rPr sz="3200" spc="10" dirty="0"/>
              <a:t> </a:t>
            </a:r>
            <a:r>
              <a:rPr sz="3200" spc="-85" dirty="0"/>
              <a:t>(2)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389" y="1403349"/>
            <a:ext cx="7259955" cy="2686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95910" marR="5080" indent="-283845">
              <a:lnSpc>
                <a:spcPct val="80000"/>
              </a:lnSpc>
              <a:spcBef>
                <a:spcPts val="620"/>
              </a:spcBef>
              <a:buClr>
                <a:srgbClr val="3891A7"/>
              </a:buClr>
              <a:buSzPct val="79545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200" spc="-80" dirty="0">
                <a:latin typeface="Microsoft Sans Serif"/>
                <a:cs typeface="Microsoft Sans Serif"/>
              </a:rPr>
              <a:t>Un</a:t>
            </a:r>
            <a:r>
              <a:rPr sz="2200" spc="-7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SGBD</a:t>
            </a:r>
            <a:r>
              <a:rPr sz="2200" spc="-175" dirty="0">
                <a:latin typeface="Microsoft Sans Serif"/>
                <a:cs typeface="Microsoft Sans Serif"/>
              </a:rPr>
              <a:t> </a:t>
            </a:r>
            <a:r>
              <a:rPr sz="2200" spc="-100" dirty="0">
                <a:latin typeface="Microsoft Sans Serif"/>
                <a:cs typeface="Microsoft Sans Serif"/>
              </a:rPr>
              <a:t>est</a:t>
            </a:r>
            <a:r>
              <a:rPr sz="2200" spc="-9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un</a:t>
            </a:r>
            <a:r>
              <a:rPr sz="2200" spc="-12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intermédiaire</a:t>
            </a:r>
            <a:r>
              <a:rPr sz="2200" spc="-6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entre</a:t>
            </a:r>
            <a:r>
              <a:rPr sz="2200" spc="-50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les</a:t>
            </a:r>
            <a:r>
              <a:rPr sz="2200" spc="-14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utilisateurs</a:t>
            </a:r>
            <a:r>
              <a:rPr sz="2200" spc="-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et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les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85" dirty="0" err="1">
                <a:latin typeface="Microsoft Sans Serif"/>
                <a:cs typeface="Microsoft Sans Serif"/>
              </a:rPr>
              <a:t>fichiers</a:t>
            </a:r>
            <a:r>
              <a:rPr sz="2200" spc="25" dirty="0">
                <a:latin typeface="Microsoft Sans Serif"/>
                <a:cs typeface="Microsoft Sans Serif"/>
              </a:rPr>
              <a:t> </a:t>
            </a:r>
            <a:r>
              <a:rPr sz="2200" spc="-160" dirty="0">
                <a:latin typeface="Microsoft Sans Serif"/>
                <a:cs typeface="Microsoft Sans Serif"/>
              </a:rPr>
              <a:t>physiques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891A7"/>
              </a:buClr>
              <a:buFont typeface="Segoe UI Symbol"/>
              <a:buChar char="⚫"/>
            </a:pPr>
            <a:endParaRPr sz="245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545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200" spc="-90" dirty="0">
                <a:latin typeface="Microsoft Sans Serif"/>
                <a:cs typeface="Microsoft Sans Serif"/>
              </a:rPr>
              <a:t>U</a:t>
            </a:r>
            <a:r>
              <a:rPr sz="2200" spc="-70" dirty="0">
                <a:latin typeface="Microsoft Sans Serif"/>
                <a:cs typeface="Microsoft Sans Serif"/>
              </a:rPr>
              <a:t>n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SGBD</a:t>
            </a:r>
            <a:r>
              <a:rPr sz="2200" spc="30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facilite</a:t>
            </a:r>
            <a:endParaRPr sz="2200" dirty="0">
              <a:latin typeface="Microsoft Sans Serif"/>
              <a:cs typeface="Microsoft Sans Serif"/>
            </a:endParaRPr>
          </a:p>
          <a:p>
            <a:pPr marL="638810" lvl="1" indent="-306705">
              <a:lnSpc>
                <a:spcPct val="100000"/>
              </a:lnSpc>
              <a:spcBef>
                <a:spcPts val="130"/>
              </a:spcBef>
              <a:buClr>
                <a:srgbClr val="3891A7"/>
              </a:buClr>
              <a:buFont typeface="Verdana"/>
              <a:buChar char="◦"/>
              <a:tabLst>
                <a:tab pos="638810" algn="l"/>
                <a:tab pos="639445" algn="l"/>
              </a:tabLst>
            </a:pP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25" dirty="0">
                <a:latin typeface="Microsoft Sans Serif"/>
                <a:cs typeface="Microsoft Sans Serif"/>
              </a:rPr>
              <a:t>ge</a:t>
            </a:r>
            <a:r>
              <a:rPr sz="2000" spc="-210" dirty="0">
                <a:latin typeface="Microsoft Sans Serif"/>
                <a:cs typeface="Microsoft Sans Serif"/>
              </a:rPr>
              <a:t>s</a:t>
            </a:r>
            <a:r>
              <a:rPr sz="2000" spc="50" dirty="0">
                <a:latin typeface="Microsoft Sans Serif"/>
                <a:cs typeface="Microsoft Sans Serif"/>
              </a:rPr>
              <a:t>t</a:t>
            </a:r>
            <a:r>
              <a:rPr sz="2000" spc="45" dirty="0">
                <a:latin typeface="Microsoft Sans Serif"/>
                <a:cs typeface="Microsoft Sans Serif"/>
              </a:rPr>
              <a:t>i</a:t>
            </a:r>
            <a:r>
              <a:rPr sz="2000" spc="-60" dirty="0">
                <a:latin typeface="Microsoft Sans Serif"/>
                <a:cs typeface="Microsoft Sans Serif"/>
              </a:rPr>
              <a:t>on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d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don</a:t>
            </a:r>
            <a:r>
              <a:rPr sz="2000" spc="-75" dirty="0">
                <a:latin typeface="Microsoft Sans Serif"/>
                <a:cs typeface="Microsoft Sans Serif"/>
              </a:rPr>
              <a:t>n</a:t>
            </a:r>
            <a:r>
              <a:rPr sz="2000" spc="-180" dirty="0">
                <a:latin typeface="Microsoft Sans Serif"/>
                <a:cs typeface="Microsoft Sans Serif"/>
              </a:rPr>
              <a:t>ées</a:t>
            </a:r>
            <a:endParaRPr sz="20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10"/>
              </a:spcBef>
              <a:tabLst>
                <a:tab pos="817244" algn="l"/>
              </a:tabLst>
            </a:pPr>
            <a:r>
              <a:rPr sz="1700" spc="-39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700" spc="-110" dirty="0">
                <a:latin typeface="Microsoft Sans Serif"/>
                <a:cs typeface="Microsoft Sans Serif"/>
              </a:rPr>
              <a:t>une</a:t>
            </a:r>
            <a:r>
              <a:rPr sz="1700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représentation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intuitive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spc="-95" dirty="0">
                <a:latin typeface="Microsoft Sans Serif"/>
                <a:cs typeface="Microsoft Sans Serif"/>
              </a:rPr>
              <a:t>simple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125" dirty="0">
                <a:latin typeface="Microsoft Sans Serif"/>
                <a:cs typeface="Microsoft Sans Serif"/>
              </a:rPr>
              <a:t>sous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45" dirty="0">
                <a:latin typeface="Microsoft Sans Serif"/>
                <a:cs typeface="Microsoft Sans Serif"/>
              </a:rPr>
              <a:t>forme</a:t>
            </a:r>
            <a:r>
              <a:rPr sz="1700" spc="2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de</a:t>
            </a:r>
            <a:r>
              <a:rPr sz="1700" spc="2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table</a:t>
            </a:r>
            <a:r>
              <a:rPr sz="1700" spc="20" dirty="0">
                <a:latin typeface="Microsoft Sans Serif"/>
                <a:cs typeface="Microsoft Sans Serif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par</a:t>
            </a:r>
            <a:r>
              <a:rPr sz="1700" spc="20" dirty="0">
                <a:latin typeface="Microsoft Sans Serif"/>
                <a:cs typeface="Microsoft Sans Serif"/>
              </a:rPr>
              <a:t> </a:t>
            </a:r>
            <a:r>
              <a:rPr sz="1700" spc="-95" dirty="0">
                <a:latin typeface="Microsoft Sans Serif"/>
                <a:cs typeface="Microsoft Sans Serif"/>
              </a:rPr>
              <a:t>exemple</a:t>
            </a:r>
            <a:endParaRPr sz="17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11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55" dirty="0">
                <a:latin typeface="Microsoft Sans Serif"/>
                <a:cs typeface="Microsoft Sans Serif"/>
              </a:rPr>
              <a:t>man</a:t>
            </a:r>
            <a:r>
              <a:rPr sz="2000" spc="-50" dirty="0">
                <a:latin typeface="Microsoft Sans Serif"/>
                <a:cs typeface="Microsoft Sans Serif"/>
              </a:rPr>
              <a:t>i</a:t>
            </a:r>
            <a:r>
              <a:rPr sz="2000" spc="-114" dirty="0">
                <a:latin typeface="Microsoft Sans Serif"/>
                <a:cs typeface="Microsoft Sans Serif"/>
              </a:rPr>
              <a:t>p</a:t>
            </a:r>
            <a:r>
              <a:rPr sz="2000" spc="-105" dirty="0">
                <a:latin typeface="Microsoft Sans Serif"/>
                <a:cs typeface="Microsoft Sans Serif"/>
              </a:rPr>
              <a:t>u</a:t>
            </a:r>
            <a:r>
              <a:rPr sz="2000" spc="-55" dirty="0">
                <a:latin typeface="Microsoft Sans Serif"/>
                <a:cs typeface="Microsoft Sans Serif"/>
              </a:rPr>
              <a:t>lat</a:t>
            </a:r>
            <a:r>
              <a:rPr sz="2000" spc="-50" dirty="0">
                <a:latin typeface="Microsoft Sans Serif"/>
                <a:cs typeface="Microsoft Sans Serif"/>
              </a:rPr>
              <a:t>i</a:t>
            </a:r>
            <a:r>
              <a:rPr sz="2000" spc="-60" dirty="0">
                <a:latin typeface="Microsoft Sans Serif"/>
                <a:cs typeface="Microsoft Sans Serif"/>
              </a:rPr>
              <a:t>on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d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don</a:t>
            </a:r>
            <a:r>
              <a:rPr sz="2000" spc="-75" dirty="0">
                <a:latin typeface="Microsoft Sans Serif"/>
                <a:cs typeface="Microsoft Sans Serif"/>
              </a:rPr>
              <a:t>n</a:t>
            </a:r>
            <a:r>
              <a:rPr sz="2000" spc="-180" dirty="0">
                <a:latin typeface="Microsoft Sans Serif"/>
                <a:cs typeface="Microsoft Sans Serif"/>
              </a:rPr>
              <a:t>ées</a:t>
            </a:r>
            <a:endParaRPr sz="2000" dirty="0">
              <a:latin typeface="Microsoft Sans Serif"/>
              <a:cs typeface="Microsoft Sans Serif"/>
            </a:endParaRPr>
          </a:p>
          <a:p>
            <a:pPr marL="817244" marR="5715" indent="-229235">
              <a:lnSpc>
                <a:spcPct val="80000"/>
              </a:lnSpc>
              <a:spcBef>
                <a:spcPts val="420"/>
              </a:spcBef>
              <a:tabLst>
                <a:tab pos="817244" algn="l"/>
              </a:tabLst>
            </a:pPr>
            <a:r>
              <a:rPr sz="1700" spc="-39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700" spc="-10" dirty="0">
                <a:latin typeface="Microsoft Sans Serif"/>
                <a:cs typeface="Microsoft Sans Serif"/>
              </a:rPr>
              <a:t>On</a:t>
            </a:r>
            <a:r>
              <a:rPr sz="1700" spc="110" dirty="0">
                <a:latin typeface="Microsoft Sans Serif"/>
                <a:cs typeface="Microsoft Sans Serif"/>
              </a:rPr>
              <a:t> </a:t>
            </a:r>
            <a:r>
              <a:rPr sz="1700" spc="-60" dirty="0">
                <a:latin typeface="Microsoft Sans Serif"/>
                <a:cs typeface="Microsoft Sans Serif"/>
              </a:rPr>
              <a:t>peut</a:t>
            </a:r>
            <a:r>
              <a:rPr sz="1700" spc="105" dirty="0">
                <a:latin typeface="Microsoft Sans Serif"/>
                <a:cs typeface="Microsoft Sans Serif"/>
              </a:rPr>
              <a:t> </a:t>
            </a:r>
            <a:r>
              <a:rPr sz="1700" spc="-85" dirty="0">
                <a:latin typeface="Microsoft Sans Serif"/>
                <a:cs typeface="Microsoft Sans Serif"/>
              </a:rPr>
              <a:t>insérer,</a:t>
            </a:r>
            <a:r>
              <a:rPr sz="1700" spc="-40" dirty="0">
                <a:latin typeface="Microsoft Sans Serif"/>
                <a:cs typeface="Microsoft Sans Serif"/>
              </a:rPr>
              <a:t> modifier</a:t>
            </a:r>
            <a:r>
              <a:rPr sz="1700" spc="125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les</a:t>
            </a:r>
            <a:r>
              <a:rPr sz="1700" spc="120" dirty="0">
                <a:latin typeface="Microsoft Sans Serif"/>
                <a:cs typeface="Microsoft Sans Serif"/>
              </a:rPr>
              <a:t> </a:t>
            </a:r>
            <a:r>
              <a:rPr sz="1700" spc="-105" dirty="0">
                <a:latin typeface="Microsoft Sans Serif"/>
                <a:cs typeface="Microsoft Sans Serif"/>
              </a:rPr>
              <a:t>données</a:t>
            </a:r>
            <a:r>
              <a:rPr sz="1700" spc="114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et</a:t>
            </a:r>
            <a:r>
              <a:rPr sz="1700" spc="110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les</a:t>
            </a:r>
            <a:r>
              <a:rPr sz="1700" spc="120" dirty="0">
                <a:latin typeface="Microsoft Sans Serif"/>
                <a:cs typeface="Microsoft Sans Serif"/>
              </a:rPr>
              <a:t> </a:t>
            </a:r>
            <a:r>
              <a:rPr sz="1700" spc="-50" dirty="0">
                <a:latin typeface="Microsoft Sans Serif"/>
                <a:cs typeface="Microsoft Sans Serif"/>
              </a:rPr>
              <a:t>structures</a:t>
            </a:r>
            <a:r>
              <a:rPr sz="1700" spc="114" dirty="0">
                <a:latin typeface="Microsoft Sans Serif"/>
                <a:cs typeface="Microsoft Sans Serif"/>
              </a:rPr>
              <a:t> </a:t>
            </a:r>
            <a:r>
              <a:rPr sz="1700" spc="-180" dirty="0">
                <a:latin typeface="Microsoft Sans Serif"/>
                <a:cs typeface="Microsoft Sans Serif"/>
              </a:rPr>
              <a:t>sans</a:t>
            </a:r>
            <a:r>
              <a:rPr sz="1700" spc="-13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modifier</a:t>
            </a:r>
            <a:r>
              <a:rPr sz="1700" spc="120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les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95" dirty="0">
                <a:latin typeface="Microsoft Sans Serif"/>
                <a:cs typeface="Microsoft Sans Serif"/>
              </a:rPr>
              <a:t>programmes</a:t>
            </a:r>
            <a:r>
              <a:rPr sz="1700" spc="5" dirty="0">
                <a:latin typeface="Microsoft Sans Serif"/>
                <a:cs typeface="Microsoft Sans Serif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qui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80" dirty="0">
                <a:latin typeface="Microsoft Sans Serif"/>
                <a:cs typeface="Microsoft Sans Serif"/>
              </a:rPr>
              <a:t>manipulent</a:t>
            </a:r>
            <a:r>
              <a:rPr sz="1700" spc="10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la</a:t>
            </a:r>
            <a:r>
              <a:rPr sz="1700" spc="30" dirty="0">
                <a:latin typeface="Microsoft Sans Serif"/>
                <a:cs typeface="Microsoft Sans Serif"/>
              </a:rPr>
              <a:t> </a:t>
            </a:r>
            <a:r>
              <a:rPr sz="1700" spc="-160" dirty="0">
                <a:latin typeface="Microsoft Sans Serif"/>
                <a:cs typeface="Microsoft Sans Serif"/>
              </a:rPr>
              <a:t>base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de</a:t>
            </a:r>
            <a:r>
              <a:rPr sz="1700" spc="15" dirty="0">
                <a:latin typeface="Microsoft Sans Serif"/>
                <a:cs typeface="Microsoft Sans Serif"/>
              </a:rPr>
              <a:t> </a:t>
            </a:r>
            <a:r>
              <a:rPr sz="1700" spc="-105" dirty="0">
                <a:latin typeface="Microsoft Sans Serif"/>
                <a:cs typeface="Microsoft Sans Serif"/>
              </a:rPr>
              <a:t>données</a:t>
            </a:r>
            <a:endParaRPr sz="170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86127" y="4383023"/>
            <a:ext cx="6720840" cy="2277110"/>
            <a:chOff x="1786127" y="4383023"/>
            <a:chExt cx="6720840" cy="227711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6127" y="4383023"/>
              <a:ext cx="2200655" cy="22768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374" y="4429124"/>
              <a:ext cx="2057400" cy="2133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57374" y="4429124"/>
              <a:ext cx="2057400" cy="2133600"/>
            </a:xfrm>
            <a:custGeom>
              <a:avLst/>
              <a:gdLst/>
              <a:ahLst/>
              <a:cxnLst/>
              <a:rect l="l" t="t" r="r" b="b"/>
              <a:pathLst>
                <a:path w="2057400" h="2133600">
                  <a:moveTo>
                    <a:pt x="2057400" y="355600"/>
                  </a:moveTo>
                  <a:lnTo>
                    <a:pt x="2048738" y="401947"/>
                  </a:lnTo>
                  <a:lnTo>
                    <a:pt x="2023478" y="446495"/>
                  </a:lnTo>
                  <a:lnTo>
                    <a:pt x="1982702" y="488869"/>
                  </a:lnTo>
                  <a:lnTo>
                    <a:pt x="1927494" y="528692"/>
                  </a:lnTo>
                  <a:lnTo>
                    <a:pt x="1858938" y="565590"/>
                  </a:lnTo>
                  <a:lnTo>
                    <a:pt x="1819993" y="582825"/>
                  </a:lnTo>
                  <a:lnTo>
                    <a:pt x="1778118" y="599188"/>
                  </a:lnTo>
                  <a:lnTo>
                    <a:pt x="1733448" y="614632"/>
                  </a:lnTo>
                  <a:lnTo>
                    <a:pt x="1686118" y="629110"/>
                  </a:lnTo>
                  <a:lnTo>
                    <a:pt x="1636263" y="642575"/>
                  </a:lnTo>
                  <a:lnTo>
                    <a:pt x="1584021" y="654980"/>
                  </a:lnTo>
                  <a:lnTo>
                    <a:pt x="1529525" y="666279"/>
                  </a:lnTo>
                  <a:lnTo>
                    <a:pt x="1472911" y="676424"/>
                  </a:lnTo>
                  <a:lnTo>
                    <a:pt x="1414315" y="685369"/>
                  </a:lnTo>
                  <a:lnTo>
                    <a:pt x="1353872" y="693066"/>
                  </a:lnTo>
                  <a:lnTo>
                    <a:pt x="1291718" y="699469"/>
                  </a:lnTo>
                  <a:lnTo>
                    <a:pt x="1227989" y="704531"/>
                  </a:lnTo>
                  <a:lnTo>
                    <a:pt x="1162819" y="708204"/>
                  </a:lnTo>
                  <a:lnTo>
                    <a:pt x="1096344" y="710443"/>
                  </a:lnTo>
                  <a:lnTo>
                    <a:pt x="1028700" y="711200"/>
                  </a:lnTo>
                  <a:lnTo>
                    <a:pt x="961055" y="710443"/>
                  </a:lnTo>
                  <a:lnTo>
                    <a:pt x="894580" y="708204"/>
                  </a:lnTo>
                  <a:lnTo>
                    <a:pt x="829410" y="704531"/>
                  </a:lnTo>
                  <a:lnTo>
                    <a:pt x="765681" y="699469"/>
                  </a:lnTo>
                  <a:lnTo>
                    <a:pt x="703527" y="693066"/>
                  </a:lnTo>
                  <a:lnTo>
                    <a:pt x="643084" y="685369"/>
                  </a:lnTo>
                  <a:lnTo>
                    <a:pt x="584488" y="676424"/>
                  </a:lnTo>
                  <a:lnTo>
                    <a:pt x="527874" y="666279"/>
                  </a:lnTo>
                  <a:lnTo>
                    <a:pt x="473378" y="654980"/>
                  </a:lnTo>
                  <a:lnTo>
                    <a:pt x="421136" y="642575"/>
                  </a:lnTo>
                  <a:lnTo>
                    <a:pt x="371281" y="629110"/>
                  </a:lnTo>
                  <a:lnTo>
                    <a:pt x="323951" y="614632"/>
                  </a:lnTo>
                  <a:lnTo>
                    <a:pt x="279281" y="599188"/>
                  </a:lnTo>
                  <a:lnTo>
                    <a:pt x="237406" y="582825"/>
                  </a:lnTo>
                  <a:lnTo>
                    <a:pt x="198461" y="565590"/>
                  </a:lnTo>
                  <a:lnTo>
                    <a:pt x="162582" y="547530"/>
                  </a:lnTo>
                  <a:lnTo>
                    <a:pt x="100565" y="509123"/>
                  </a:lnTo>
                  <a:lnTo>
                    <a:pt x="52437" y="467977"/>
                  </a:lnTo>
                  <a:lnTo>
                    <a:pt x="19284" y="424469"/>
                  </a:lnTo>
                  <a:lnTo>
                    <a:pt x="2187" y="378975"/>
                  </a:lnTo>
                  <a:lnTo>
                    <a:pt x="0" y="355600"/>
                  </a:lnTo>
                </a:path>
                <a:path w="2057400" h="2133600">
                  <a:moveTo>
                    <a:pt x="0" y="355600"/>
                  </a:moveTo>
                  <a:lnTo>
                    <a:pt x="8663" y="309252"/>
                  </a:lnTo>
                  <a:lnTo>
                    <a:pt x="33929" y="264704"/>
                  </a:lnTo>
                  <a:lnTo>
                    <a:pt x="74714" y="222330"/>
                  </a:lnTo>
                  <a:lnTo>
                    <a:pt x="129931" y="182507"/>
                  </a:lnTo>
                  <a:lnTo>
                    <a:pt x="198497" y="145609"/>
                  </a:lnTo>
                  <a:lnTo>
                    <a:pt x="237447" y="128374"/>
                  </a:lnTo>
                  <a:lnTo>
                    <a:pt x="279327" y="112011"/>
                  </a:lnTo>
                  <a:lnTo>
                    <a:pt x="324001" y="96567"/>
                  </a:lnTo>
                  <a:lnTo>
                    <a:pt x="371334" y="82089"/>
                  </a:lnTo>
                  <a:lnTo>
                    <a:pt x="421190" y="68624"/>
                  </a:lnTo>
                  <a:lnTo>
                    <a:pt x="473435" y="56219"/>
                  </a:lnTo>
                  <a:lnTo>
                    <a:pt x="527931" y="44920"/>
                  </a:lnTo>
                  <a:lnTo>
                    <a:pt x="584543" y="34775"/>
                  </a:lnTo>
                  <a:lnTo>
                    <a:pt x="643137" y="25830"/>
                  </a:lnTo>
                  <a:lnTo>
                    <a:pt x="703575" y="18133"/>
                  </a:lnTo>
                  <a:lnTo>
                    <a:pt x="765724" y="11730"/>
                  </a:lnTo>
                  <a:lnTo>
                    <a:pt x="829446" y="6668"/>
                  </a:lnTo>
                  <a:lnTo>
                    <a:pt x="894606" y="2995"/>
                  </a:lnTo>
                  <a:lnTo>
                    <a:pt x="961069" y="756"/>
                  </a:lnTo>
                  <a:lnTo>
                    <a:pt x="1028700" y="0"/>
                  </a:lnTo>
                  <a:lnTo>
                    <a:pt x="1096344" y="756"/>
                  </a:lnTo>
                  <a:lnTo>
                    <a:pt x="1162819" y="2995"/>
                  </a:lnTo>
                  <a:lnTo>
                    <a:pt x="1227989" y="6668"/>
                  </a:lnTo>
                  <a:lnTo>
                    <a:pt x="1291718" y="11730"/>
                  </a:lnTo>
                  <a:lnTo>
                    <a:pt x="1353872" y="18133"/>
                  </a:lnTo>
                  <a:lnTo>
                    <a:pt x="1414315" y="25830"/>
                  </a:lnTo>
                  <a:lnTo>
                    <a:pt x="1472911" y="34775"/>
                  </a:lnTo>
                  <a:lnTo>
                    <a:pt x="1529525" y="44920"/>
                  </a:lnTo>
                  <a:lnTo>
                    <a:pt x="1584021" y="56219"/>
                  </a:lnTo>
                  <a:lnTo>
                    <a:pt x="1636263" y="68624"/>
                  </a:lnTo>
                  <a:lnTo>
                    <a:pt x="1686118" y="82089"/>
                  </a:lnTo>
                  <a:lnTo>
                    <a:pt x="1733448" y="96567"/>
                  </a:lnTo>
                  <a:lnTo>
                    <a:pt x="1778118" y="112011"/>
                  </a:lnTo>
                  <a:lnTo>
                    <a:pt x="1819993" y="128374"/>
                  </a:lnTo>
                  <a:lnTo>
                    <a:pt x="1858938" y="145609"/>
                  </a:lnTo>
                  <a:lnTo>
                    <a:pt x="1894817" y="163669"/>
                  </a:lnTo>
                  <a:lnTo>
                    <a:pt x="1956834" y="202076"/>
                  </a:lnTo>
                  <a:lnTo>
                    <a:pt x="2004962" y="243222"/>
                  </a:lnTo>
                  <a:lnTo>
                    <a:pt x="2038115" y="286730"/>
                  </a:lnTo>
                  <a:lnTo>
                    <a:pt x="2055212" y="332224"/>
                  </a:lnTo>
                  <a:lnTo>
                    <a:pt x="2057400" y="355600"/>
                  </a:lnTo>
                  <a:lnTo>
                    <a:pt x="2057400" y="1778000"/>
                  </a:lnTo>
                  <a:lnTo>
                    <a:pt x="2055212" y="1801380"/>
                  </a:lnTo>
                  <a:lnTo>
                    <a:pt x="2048738" y="1824357"/>
                  </a:lnTo>
                  <a:lnTo>
                    <a:pt x="2023478" y="1868912"/>
                  </a:lnTo>
                  <a:lnTo>
                    <a:pt x="1982702" y="1911290"/>
                  </a:lnTo>
                  <a:lnTo>
                    <a:pt x="1927494" y="1951115"/>
                  </a:lnTo>
                  <a:lnTo>
                    <a:pt x="1858938" y="1988012"/>
                  </a:lnTo>
                  <a:lnTo>
                    <a:pt x="1819993" y="2005246"/>
                  </a:lnTo>
                  <a:lnTo>
                    <a:pt x="1778118" y="2021608"/>
                  </a:lnTo>
                  <a:lnTo>
                    <a:pt x="1733448" y="2037050"/>
                  </a:lnTo>
                  <a:lnTo>
                    <a:pt x="1686118" y="2051526"/>
                  </a:lnTo>
                  <a:lnTo>
                    <a:pt x="1636263" y="2064989"/>
                  </a:lnTo>
                  <a:lnTo>
                    <a:pt x="1584021" y="2077393"/>
                  </a:lnTo>
                  <a:lnTo>
                    <a:pt x="1529525" y="2088689"/>
                  </a:lnTo>
                  <a:lnTo>
                    <a:pt x="1472911" y="2098833"/>
                  </a:lnTo>
                  <a:lnTo>
                    <a:pt x="1414315" y="2107775"/>
                  </a:lnTo>
                  <a:lnTo>
                    <a:pt x="1353872" y="2115471"/>
                  </a:lnTo>
                  <a:lnTo>
                    <a:pt x="1291718" y="2121872"/>
                  </a:lnTo>
                  <a:lnTo>
                    <a:pt x="1227989" y="2126933"/>
                  </a:lnTo>
                  <a:lnTo>
                    <a:pt x="1162819" y="2130605"/>
                  </a:lnTo>
                  <a:lnTo>
                    <a:pt x="1096344" y="2132843"/>
                  </a:lnTo>
                  <a:lnTo>
                    <a:pt x="1028700" y="2133600"/>
                  </a:lnTo>
                  <a:lnTo>
                    <a:pt x="961055" y="2132843"/>
                  </a:lnTo>
                  <a:lnTo>
                    <a:pt x="894580" y="2130605"/>
                  </a:lnTo>
                  <a:lnTo>
                    <a:pt x="829410" y="2126933"/>
                  </a:lnTo>
                  <a:lnTo>
                    <a:pt x="765681" y="2121872"/>
                  </a:lnTo>
                  <a:lnTo>
                    <a:pt x="703527" y="2115471"/>
                  </a:lnTo>
                  <a:lnTo>
                    <a:pt x="643084" y="2107775"/>
                  </a:lnTo>
                  <a:lnTo>
                    <a:pt x="584488" y="2098833"/>
                  </a:lnTo>
                  <a:lnTo>
                    <a:pt x="527874" y="2088689"/>
                  </a:lnTo>
                  <a:lnTo>
                    <a:pt x="473378" y="2077393"/>
                  </a:lnTo>
                  <a:lnTo>
                    <a:pt x="421136" y="2064989"/>
                  </a:lnTo>
                  <a:lnTo>
                    <a:pt x="371281" y="2051526"/>
                  </a:lnTo>
                  <a:lnTo>
                    <a:pt x="323951" y="2037050"/>
                  </a:lnTo>
                  <a:lnTo>
                    <a:pt x="279281" y="2021608"/>
                  </a:lnTo>
                  <a:lnTo>
                    <a:pt x="237406" y="2005246"/>
                  </a:lnTo>
                  <a:lnTo>
                    <a:pt x="198461" y="1988012"/>
                  </a:lnTo>
                  <a:lnTo>
                    <a:pt x="162582" y="1969953"/>
                  </a:lnTo>
                  <a:lnTo>
                    <a:pt x="100565" y="1931545"/>
                  </a:lnTo>
                  <a:lnTo>
                    <a:pt x="52437" y="1890397"/>
                  </a:lnTo>
                  <a:lnTo>
                    <a:pt x="19284" y="1846884"/>
                  </a:lnTo>
                  <a:lnTo>
                    <a:pt x="2187" y="1801380"/>
                  </a:lnTo>
                  <a:lnTo>
                    <a:pt x="0" y="1778000"/>
                  </a:lnTo>
                  <a:lnTo>
                    <a:pt x="0" y="3556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1527" y="4611623"/>
              <a:ext cx="1591055" cy="6766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5619" y="4678679"/>
              <a:ext cx="1641348" cy="4739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2774" y="4657724"/>
              <a:ext cx="1447800" cy="533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962774" y="4657724"/>
              <a:ext cx="1447800" cy="533400"/>
            </a:xfrm>
            <a:custGeom>
              <a:avLst/>
              <a:gdLst/>
              <a:ahLst/>
              <a:cxnLst/>
              <a:rect l="l" t="t" r="r" b="b"/>
              <a:pathLst>
                <a:path w="1447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358900" y="0"/>
                  </a:lnTo>
                  <a:lnTo>
                    <a:pt x="1393525" y="6979"/>
                  </a:lnTo>
                  <a:lnTo>
                    <a:pt x="1421780" y="26019"/>
                  </a:lnTo>
                  <a:lnTo>
                    <a:pt x="1440820" y="54274"/>
                  </a:lnTo>
                  <a:lnTo>
                    <a:pt x="1447800" y="88900"/>
                  </a:lnTo>
                  <a:lnTo>
                    <a:pt x="1447800" y="444500"/>
                  </a:lnTo>
                  <a:lnTo>
                    <a:pt x="1440820" y="479125"/>
                  </a:lnTo>
                  <a:lnTo>
                    <a:pt x="1421780" y="507380"/>
                  </a:lnTo>
                  <a:lnTo>
                    <a:pt x="1393525" y="526420"/>
                  </a:lnTo>
                  <a:lnTo>
                    <a:pt x="13589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57135" y="4768088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Programme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41819" y="5373623"/>
            <a:ext cx="1641475" cy="676910"/>
            <a:chOff x="6941819" y="5373623"/>
            <a:chExt cx="1641475" cy="67691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5373623"/>
              <a:ext cx="1591055" cy="6766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1819" y="5440679"/>
              <a:ext cx="1641348" cy="4739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8974" y="5419724"/>
              <a:ext cx="1447800" cy="5334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38974" y="5419724"/>
              <a:ext cx="1447800" cy="533400"/>
            </a:xfrm>
            <a:custGeom>
              <a:avLst/>
              <a:gdLst/>
              <a:ahLst/>
              <a:cxnLst/>
              <a:rect l="l" t="t" r="r" b="b"/>
              <a:pathLst>
                <a:path w="14478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358900" y="0"/>
                  </a:lnTo>
                  <a:lnTo>
                    <a:pt x="1393525" y="6979"/>
                  </a:lnTo>
                  <a:lnTo>
                    <a:pt x="1421780" y="26019"/>
                  </a:lnTo>
                  <a:lnTo>
                    <a:pt x="1440820" y="54274"/>
                  </a:lnTo>
                  <a:lnTo>
                    <a:pt x="1447800" y="88900"/>
                  </a:lnTo>
                  <a:lnTo>
                    <a:pt x="1447800" y="444500"/>
                  </a:lnTo>
                  <a:lnTo>
                    <a:pt x="1440820" y="479103"/>
                  </a:lnTo>
                  <a:lnTo>
                    <a:pt x="1421780" y="507361"/>
                  </a:lnTo>
                  <a:lnTo>
                    <a:pt x="1393525" y="526413"/>
                  </a:lnTo>
                  <a:lnTo>
                    <a:pt x="1358900" y="533400"/>
                  </a:lnTo>
                  <a:lnTo>
                    <a:pt x="88900" y="533400"/>
                  </a:lnTo>
                  <a:lnTo>
                    <a:pt x="54274" y="526413"/>
                  </a:lnTo>
                  <a:lnTo>
                    <a:pt x="26019" y="507361"/>
                  </a:lnTo>
                  <a:lnTo>
                    <a:pt x="6979" y="479103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33335" y="5530088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Programme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41819" y="5983223"/>
            <a:ext cx="1641475" cy="676910"/>
            <a:chOff x="6941819" y="5983223"/>
            <a:chExt cx="1641475" cy="6769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7727" y="5983223"/>
              <a:ext cx="1591055" cy="6766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1819" y="6050279"/>
              <a:ext cx="1641348" cy="47396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8974" y="6029324"/>
              <a:ext cx="1447800" cy="533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38974" y="6029324"/>
              <a:ext cx="1447800" cy="533400"/>
            </a:xfrm>
            <a:custGeom>
              <a:avLst/>
              <a:gdLst/>
              <a:ahLst/>
              <a:cxnLst/>
              <a:rect l="l" t="t" r="r" b="b"/>
              <a:pathLst>
                <a:path w="1447800" h="533400">
                  <a:moveTo>
                    <a:pt x="0" y="88900"/>
                  </a:moveTo>
                  <a:lnTo>
                    <a:pt x="6979" y="54296"/>
                  </a:lnTo>
                  <a:lnTo>
                    <a:pt x="26019" y="26038"/>
                  </a:lnTo>
                  <a:lnTo>
                    <a:pt x="54274" y="6986"/>
                  </a:lnTo>
                  <a:lnTo>
                    <a:pt x="88900" y="0"/>
                  </a:lnTo>
                  <a:lnTo>
                    <a:pt x="1358900" y="0"/>
                  </a:lnTo>
                  <a:lnTo>
                    <a:pt x="1393525" y="6986"/>
                  </a:lnTo>
                  <a:lnTo>
                    <a:pt x="1421780" y="26038"/>
                  </a:lnTo>
                  <a:lnTo>
                    <a:pt x="1440820" y="54296"/>
                  </a:lnTo>
                  <a:lnTo>
                    <a:pt x="1447800" y="88900"/>
                  </a:lnTo>
                  <a:lnTo>
                    <a:pt x="1447800" y="444500"/>
                  </a:lnTo>
                  <a:lnTo>
                    <a:pt x="1440820" y="479103"/>
                  </a:lnTo>
                  <a:lnTo>
                    <a:pt x="1421780" y="507361"/>
                  </a:lnTo>
                  <a:lnTo>
                    <a:pt x="1393525" y="526413"/>
                  </a:lnTo>
                  <a:lnTo>
                    <a:pt x="1358900" y="533400"/>
                  </a:lnTo>
                  <a:lnTo>
                    <a:pt x="88900" y="533400"/>
                  </a:lnTo>
                  <a:lnTo>
                    <a:pt x="54274" y="526413"/>
                  </a:lnTo>
                  <a:lnTo>
                    <a:pt x="26019" y="507361"/>
                  </a:lnTo>
                  <a:lnTo>
                    <a:pt x="6979" y="479103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133335" y="6139992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Programme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17135" y="5207508"/>
            <a:ext cx="1380743" cy="69494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894326" y="5377688"/>
            <a:ext cx="634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351532" y="5135879"/>
            <a:ext cx="1222375" cy="1447800"/>
            <a:chOff x="2351532" y="5135879"/>
            <a:chExt cx="1222375" cy="144780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728" y="5145023"/>
              <a:ext cx="1133855" cy="5242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1532" y="5135879"/>
              <a:ext cx="1222247" cy="4739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975" y="5191124"/>
              <a:ext cx="990600" cy="3810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466975" y="5191124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927100" y="0"/>
                  </a:lnTo>
                  <a:lnTo>
                    <a:pt x="951809" y="4992"/>
                  </a:lnTo>
                  <a:lnTo>
                    <a:pt x="971994" y="18605"/>
                  </a:lnTo>
                  <a:lnTo>
                    <a:pt x="985607" y="38790"/>
                  </a:lnTo>
                  <a:lnTo>
                    <a:pt x="990600" y="63500"/>
                  </a:lnTo>
                  <a:lnTo>
                    <a:pt x="990600" y="317500"/>
                  </a:lnTo>
                  <a:lnTo>
                    <a:pt x="985607" y="342209"/>
                  </a:lnTo>
                  <a:lnTo>
                    <a:pt x="971994" y="362394"/>
                  </a:lnTo>
                  <a:lnTo>
                    <a:pt x="951809" y="376007"/>
                  </a:lnTo>
                  <a:lnTo>
                    <a:pt x="927100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728" y="5602223"/>
              <a:ext cx="1133855" cy="5242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1532" y="5593079"/>
              <a:ext cx="1222247" cy="4739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6975" y="5648324"/>
              <a:ext cx="990600" cy="3810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66975" y="5648324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0" y="63500"/>
                  </a:moveTo>
                  <a:lnTo>
                    <a:pt x="4992" y="38785"/>
                  </a:lnTo>
                  <a:lnTo>
                    <a:pt x="18605" y="18600"/>
                  </a:lnTo>
                  <a:lnTo>
                    <a:pt x="38790" y="4990"/>
                  </a:lnTo>
                  <a:lnTo>
                    <a:pt x="63500" y="0"/>
                  </a:lnTo>
                  <a:lnTo>
                    <a:pt x="927100" y="0"/>
                  </a:lnTo>
                  <a:lnTo>
                    <a:pt x="951809" y="4990"/>
                  </a:lnTo>
                  <a:lnTo>
                    <a:pt x="971994" y="18600"/>
                  </a:lnTo>
                  <a:lnTo>
                    <a:pt x="985607" y="38785"/>
                  </a:lnTo>
                  <a:lnTo>
                    <a:pt x="990600" y="63500"/>
                  </a:lnTo>
                  <a:lnTo>
                    <a:pt x="990600" y="317500"/>
                  </a:lnTo>
                  <a:lnTo>
                    <a:pt x="985607" y="342214"/>
                  </a:lnTo>
                  <a:lnTo>
                    <a:pt x="971994" y="362399"/>
                  </a:lnTo>
                  <a:lnTo>
                    <a:pt x="951809" y="376009"/>
                  </a:lnTo>
                  <a:lnTo>
                    <a:pt x="927100" y="381000"/>
                  </a:lnTo>
                  <a:lnTo>
                    <a:pt x="63500" y="381000"/>
                  </a:lnTo>
                  <a:lnTo>
                    <a:pt x="38790" y="376009"/>
                  </a:lnTo>
                  <a:lnTo>
                    <a:pt x="18605" y="362399"/>
                  </a:lnTo>
                  <a:lnTo>
                    <a:pt x="4992" y="342214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728" y="6059423"/>
              <a:ext cx="1133855" cy="5242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1532" y="6050279"/>
              <a:ext cx="1222247" cy="47396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66975" y="6105524"/>
              <a:ext cx="990600" cy="3810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466975" y="6105524"/>
              <a:ext cx="990600" cy="381000"/>
            </a:xfrm>
            <a:custGeom>
              <a:avLst/>
              <a:gdLst/>
              <a:ahLst/>
              <a:cxnLst/>
              <a:rect l="l" t="t" r="r" b="b"/>
              <a:pathLst>
                <a:path w="990600" h="381000">
                  <a:moveTo>
                    <a:pt x="0" y="63500"/>
                  </a:moveTo>
                  <a:lnTo>
                    <a:pt x="4992" y="38785"/>
                  </a:lnTo>
                  <a:lnTo>
                    <a:pt x="18605" y="18600"/>
                  </a:lnTo>
                  <a:lnTo>
                    <a:pt x="38790" y="4990"/>
                  </a:lnTo>
                  <a:lnTo>
                    <a:pt x="63500" y="0"/>
                  </a:lnTo>
                  <a:lnTo>
                    <a:pt x="927100" y="0"/>
                  </a:lnTo>
                  <a:lnTo>
                    <a:pt x="951809" y="4990"/>
                  </a:lnTo>
                  <a:lnTo>
                    <a:pt x="971994" y="18600"/>
                  </a:lnTo>
                  <a:lnTo>
                    <a:pt x="985607" y="38785"/>
                  </a:lnTo>
                  <a:lnTo>
                    <a:pt x="990600" y="63500"/>
                  </a:lnTo>
                  <a:lnTo>
                    <a:pt x="990600" y="317500"/>
                  </a:lnTo>
                  <a:lnTo>
                    <a:pt x="985607" y="342214"/>
                  </a:lnTo>
                  <a:lnTo>
                    <a:pt x="971994" y="362399"/>
                  </a:lnTo>
                  <a:lnTo>
                    <a:pt x="951809" y="376009"/>
                  </a:lnTo>
                  <a:lnTo>
                    <a:pt x="927100" y="381000"/>
                  </a:lnTo>
                  <a:lnTo>
                    <a:pt x="63500" y="381000"/>
                  </a:lnTo>
                  <a:lnTo>
                    <a:pt x="38790" y="376009"/>
                  </a:lnTo>
                  <a:lnTo>
                    <a:pt x="18605" y="362399"/>
                  </a:lnTo>
                  <a:lnTo>
                    <a:pt x="4992" y="342214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542158" y="5225288"/>
            <a:ext cx="84201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Fich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latin typeface="Times New Roman"/>
                <a:cs typeface="Times New Roman"/>
              </a:rPr>
              <a:t>Fich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latin typeface="Times New Roman"/>
                <a:cs typeface="Times New Roman"/>
              </a:rPr>
              <a:t>Fich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958339" y="4480559"/>
            <a:ext cx="5222875" cy="1945005"/>
            <a:chOff x="1958339" y="4480559"/>
            <a:chExt cx="5222875" cy="194500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4700" y="5227319"/>
              <a:ext cx="1242060" cy="32918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457575" y="5309107"/>
              <a:ext cx="957580" cy="114935"/>
            </a:xfrm>
            <a:custGeom>
              <a:avLst/>
              <a:gdLst/>
              <a:ahLst/>
              <a:cxnLst/>
              <a:rect l="l" t="t" r="r" b="b"/>
              <a:pathLst>
                <a:path w="957579" h="114935">
                  <a:moveTo>
                    <a:pt x="882903" y="38480"/>
                  </a:moveTo>
                  <a:lnTo>
                    <a:pt x="881424" y="70135"/>
                  </a:lnTo>
                  <a:lnTo>
                    <a:pt x="894079" y="70738"/>
                  </a:lnTo>
                  <a:lnTo>
                    <a:pt x="893445" y="83438"/>
                  </a:lnTo>
                  <a:lnTo>
                    <a:pt x="880802" y="83438"/>
                  </a:lnTo>
                  <a:lnTo>
                    <a:pt x="879348" y="114553"/>
                  </a:lnTo>
                  <a:lnTo>
                    <a:pt x="949729" y="83438"/>
                  </a:lnTo>
                  <a:lnTo>
                    <a:pt x="893445" y="83438"/>
                  </a:lnTo>
                  <a:lnTo>
                    <a:pt x="880830" y="82837"/>
                  </a:lnTo>
                  <a:lnTo>
                    <a:pt x="951091" y="82837"/>
                  </a:lnTo>
                  <a:lnTo>
                    <a:pt x="957199" y="80136"/>
                  </a:lnTo>
                  <a:lnTo>
                    <a:pt x="882903" y="38480"/>
                  </a:lnTo>
                  <a:close/>
                </a:path>
                <a:path w="957579" h="114935">
                  <a:moveTo>
                    <a:pt x="881424" y="70135"/>
                  </a:moveTo>
                  <a:lnTo>
                    <a:pt x="880830" y="82837"/>
                  </a:lnTo>
                  <a:lnTo>
                    <a:pt x="893445" y="83438"/>
                  </a:lnTo>
                  <a:lnTo>
                    <a:pt x="894079" y="70738"/>
                  </a:lnTo>
                  <a:lnTo>
                    <a:pt x="881424" y="70135"/>
                  </a:lnTo>
                  <a:close/>
                </a:path>
                <a:path w="957579" h="114935">
                  <a:moveTo>
                    <a:pt x="76442" y="31720"/>
                  </a:moveTo>
                  <a:lnTo>
                    <a:pt x="75827" y="44421"/>
                  </a:lnTo>
                  <a:lnTo>
                    <a:pt x="880830" y="82837"/>
                  </a:lnTo>
                  <a:lnTo>
                    <a:pt x="881424" y="70135"/>
                  </a:lnTo>
                  <a:lnTo>
                    <a:pt x="76442" y="31720"/>
                  </a:lnTo>
                  <a:close/>
                </a:path>
                <a:path w="957579" h="114935">
                  <a:moveTo>
                    <a:pt x="77977" y="0"/>
                  </a:moveTo>
                  <a:lnTo>
                    <a:pt x="0" y="34416"/>
                  </a:lnTo>
                  <a:lnTo>
                    <a:pt x="74295" y="76072"/>
                  </a:lnTo>
                  <a:lnTo>
                    <a:pt x="75827" y="44421"/>
                  </a:lnTo>
                  <a:lnTo>
                    <a:pt x="63119" y="43814"/>
                  </a:lnTo>
                  <a:lnTo>
                    <a:pt x="63753" y="31114"/>
                  </a:lnTo>
                  <a:lnTo>
                    <a:pt x="76471" y="31114"/>
                  </a:lnTo>
                  <a:lnTo>
                    <a:pt x="77977" y="0"/>
                  </a:lnTo>
                  <a:close/>
                </a:path>
                <a:path w="957579" h="114935">
                  <a:moveTo>
                    <a:pt x="63753" y="31114"/>
                  </a:moveTo>
                  <a:lnTo>
                    <a:pt x="63119" y="43814"/>
                  </a:lnTo>
                  <a:lnTo>
                    <a:pt x="75827" y="44421"/>
                  </a:lnTo>
                  <a:lnTo>
                    <a:pt x="76442" y="31720"/>
                  </a:lnTo>
                  <a:lnTo>
                    <a:pt x="63753" y="31114"/>
                  </a:lnTo>
                  <a:close/>
                </a:path>
                <a:path w="957579" h="114935">
                  <a:moveTo>
                    <a:pt x="76471" y="31114"/>
                  </a:moveTo>
                  <a:lnTo>
                    <a:pt x="63753" y="31114"/>
                  </a:lnTo>
                  <a:lnTo>
                    <a:pt x="76442" y="31720"/>
                  </a:lnTo>
                  <a:lnTo>
                    <a:pt x="76471" y="31114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4700" y="5532119"/>
              <a:ext cx="1242060" cy="51206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457575" y="5628982"/>
              <a:ext cx="957580" cy="267335"/>
            </a:xfrm>
            <a:custGeom>
              <a:avLst/>
              <a:gdLst/>
              <a:ahLst/>
              <a:cxnLst/>
              <a:rect l="l" t="t" r="r" b="b"/>
              <a:pathLst>
                <a:path w="957579" h="267335">
                  <a:moveTo>
                    <a:pt x="65277" y="193179"/>
                  </a:moveTo>
                  <a:lnTo>
                    <a:pt x="0" y="247942"/>
                  </a:lnTo>
                  <a:lnTo>
                    <a:pt x="82930" y="267296"/>
                  </a:lnTo>
                  <a:lnTo>
                    <a:pt x="76279" y="239369"/>
                  </a:lnTo>
                  <a:lnTo>
                    <a:pt x="63246" y="239369"/>
                  </a:lnTo>
                  <a:lnTo>
                    <a:pt x="60325" y="227012"/>
                  </a:lnTo>
                  <a:lnTo>
                    <a:pt x="72635" y="224072"/>
                  </a:lnTo>
                  <a:lnTo>
                    <a:pt x="65277" y="193179"/>
                  </a:lnTo>
                  <a:close/>
                </a:path>
                <a:path w="957579" h="267335">
                  <a:moveTo>
                    <a:pt x="72635" y="224072"/>
                  </a:moveTo>
                  <a:lnTo>
                    <a:pt x="60325" y="227012"/>
                  </a:lnTo>
                  <a:lnTo>
                    <a:pt x="63246" y="239369"/>
                  </a:lnTo>
                  <a:lnTo>
                    <a:pt x="75578" y="236424"/>
                  </a:lnTo>
                  <a:lnTo>
                    <a:pt x="72635" y="224072"/>
                  </a:lnTo>
                  <a:close/>
                </a:path>
                <a:path w="957579" h="267335">
                  <a:moveTo>
                    <a:pt x="75578" y="236424"/>
                  </a:moveTo>
                  <a:lnTo>
                    <a:pt x="63246" y="239369"/>
                  </a:lnTo>
                  <a:lnTo>
                    <a:pt x="76279" y="239369"/>
                  </a:lnTo>
                  <a:lnTo>
                    <a:pt x="75578" y="236424"/>
                  </a:lnTo>
                  <a:close/>
                </a:path>
                <a:path w="957579" h="267335">
                  <a:moveTo>
                    <a:pt x="881621" y="30872"/>
                  </a:moveTo>
                  <a:lnTo>
                    <a:pt x="72635" y="224072"/>
                  </a:lnTo>
                  <a:lnTo>
                    <a:pt x="75578" y="236424"/>
                  </a:lnTo>
                  <a:lnTo>
                    <a:pt x="884569" y="43252"/>
                  </a:lnTo>
                  <a:lnTo>
                    <a:pt x="881621" y="30872"/>
                  </a:lnTo>
                  <a:close/>
                </a:path>
                <a:path w="957579" h="267335">
                  <a:moveTo>
                    <a:pt x="946980" y="27927"/>
                  </a:moveTo>
                  <a:lnTo>
                    <a:pt x="893952" y="27927"/>
                  </a:lnTo>
                  <a:lnTo>
                    <a:pt x="897001" y="40284"/>
                  </a:lnTo>
                  <a:lnTo>
                    <a:pt x="884569" y="43252"/>
                  </a:lnTo>
                  <a:lnTo>
                    <a:pt x="891921" y="74117"/>
                  </a:lnTo>
                  <a:lnTo>
                    <a:pt x="946980" y="27927"/>
                  </a:lnTo>
                  <a:close/>
                </a:path>
                <a:path w="957579" h="267335">
                  <a:moveTo>
                    <a:pt x="893952" y="27927"/>
                  </a:moveTo>
                  <a:lnTo>
                    <a:pt x="881621" y="30872"/>
                  </a:lnTo>
                  <a:lnTo>
                    <a:pt x="884569" y="43252"/>
                  </a:lnTo>
                  <a:lnTo>
                    <a:pt x="897001" y="40284"/>
                  </a:lnTo>
                  <a:lnTo>
                    <a:pt x="893952" y="27927"/>
                  </a:lnTo>
                  <a:close/>
                </a:path>
                <a:path w="957579" h="267335">
                  <a:moveTo>
                    <a:pt x="874267" y="0"/>
                  </a:moveTo>
                  <a:lnTo>
                    <a:pt x="881621" y="30872"/>
                  </a:lnTo>
                  <a:lnTo>
                    <a:pt x="893952" y="27927"/>
                  </a:lnTo>
                  <a:lnTo>
                    <a:pt x="946980" y="27927"/>
                  </a:lnTo>
                  <a:lnTo>
                    <a:pt x="957199" y="19354"/>
                  </a:lnTo>
                  <a:lnTo>
                    <a:pt x="874267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90900" y="5760719"/>
              <a:ext cx="1275588" cy="66446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533775" y="5868720"/>
              <a:ext cx="990600" cy="397510"/>
            </a:xfrm>
            <a:custGeom>
              <a:avLst/>
              <a:gdLst/>
              <a:ahLst/>
              <a:cxnLst/>
              <a:rect l="l" t="t" r="r" b="b"/>
              <a:pathLst>
                <a:path w="990600" h="397510">
                  <a:moveTo>
                    <a:pt x="57403" y="326288"/>
                  </a:moveTo>
                  <a:lnTo>
                    <a:pt x="0" y="389204"/>
                  </a:lnTo>
                  <a:lnTo>
                    <a:pt x="84836" y="397408"/>
                  </a:lnTo>
                  <a:lnTo>
                    <a:pt x="75166" y="372338"/>
                  </a:lnTo>
                  <a:lnTo>
                    <a:pt x="61595" y="372338"/>
                  </a:lnTo>
                  <a:lnTo>
                    <a:pt x="57023" y="360476"/>
                  </a:lnTo>
                  <a:lnTo>
                    <a:pt x="68838" y="355932"/>
                  </a:lnTo>
                  <a:lnTo>
                    <a:pt x="57403" y="326288"/>
                  </a:lnTo>
                  <a:close/>
                </a:path>
                <a:path w="990600" h="397510">
                  <a:moveTo>
                    <a:pt x="68838" y="355932"/>
                  </a:moveTo>
                  <a:lnTo>
                    <a:pt x="57023" y="360476"/>
                  </a:lnTo>
                  <a:lnTo>
                    <a:pt x="61595" y="372338"/>
                  </a:lnTo>
                  <a:lnTo>
                    <a:pt x="73412" y="367792"/>
                  </a:lnTo>
                  <a:lnTo>
                    <a:pt x="68838" y="355932"/>
                  </a:lnTo>
                  <a:close/>
                </a:path>
                <a:path w="990600" h="397510">
                  <a:moveTo>
                    <a:pt x="73412" y="367792"/>
                  </a:moveTo>
                  <a:lnTo>
                    <a:pt x="61595" y="372338"/>
                  </a:lnTo>
                  <a:lnTo>
                    <a:pt x="75166" y="372338"/>
                  </a:lnTo>
                  <a:lnTo>
                    <a:pt x="73412" y="367792"/>
                  </a:lnTo>
                  <a:close/>
                </a:path>
                <a:path w="990600" h="397510">
                  <a:moveTo>
                    <a:pt x="917187" y="29615"/>
                  </a:moveTo>
                  <a:lnTo>
                    <a:pt x="68838" y="355932"/>
                  </a:lnTo>
                  <a:lnTo>
                    <a:pt x="73412" y="367792"/>
                  </a:lnTo>
                  <a:lnTo>
                    <a:pt x="921757" y="41465"/>
                  </a:lnTo>
                  <a:lnTo>
                    <a:pt x="917187" y="29615"/>
                  </a:lnTo>
                  <a:close/>
                </a:path>
                <a:path w="990600" h="397510">
                  <a:moveTo>
                    <a:pt x="975211" y="25069"/>
                  </a:moveTo>
                  <a:lnTo>
                    <a:pt x="929004" y="25069"/>
                  </a:lnTo>
                  <a:lnTo>
                    <a:pt x="933576" y="36918"/>
                  </a:lnTo>
                  <a:lnTo>
                    <a:pt x="921757" y="41465"/>
                  </a:lnTo>
                  <a:lnTo>
                    <a:pt x="933196" y="71120"/>
                  </a:lnTo>
                  <a:lnTo>
                    <a:pt x="975211" y="25069"/>
                  </a:lnTo>
                  <a:close/>
                </a:path>
                <a:path w="990600" h="397510">
                  <a:moveTo>
                    <a:pt x="929004" y="25069"/>
                  </a:moveTo>
                  <a:lnTo>
                    <a:pt x="917187" y="29615"/>
                  </a:lnTo>
                  <a:lnTo>
                    <a:pt x="921757" y="41465"/>
                  </a:lnTo>
                  <a:lnTo>
                    <a:pt x="933576" y="36918"/>
                  </a:lnTo>
                  <a:lnTo>
                    <a:pt x="929004" y="25069"/>
                  </a:lnTo>
                  <a:close/>
                </a:path>
                <a:path w="990600" h="397510">
                  <a:moveTo>
                    <a:pt x="905763" y="0"/>
                  </a:moveTo>
                  <a:lnTo>
                    <a:pt x="917187" y="29615"/>
                  </a:lnTo>
                  <a:lnTo>
                    <a:pt x="929004" y="25069"/>
                  </a:lnTo>
                  <a:lnTo>
                    <a:pt x="975211" y="25069"/>
                  </a:lnTo>
                  <a:lnTo>
                    <a:pt x="990600" y="8204"/>
                  </a:lnTo>
                  <a:lnTo>
                    <a:pt x="905763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3099" y="4770119"/>
              <a:ext cx="1351788" cy="74066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895974" y="4881371"/>
              <a:ext cx="1066800" cy="467359"/>
            </a:xfrm>
            <a:custGeom>
              <a:avLst/>
              <a:gdLst/>
              <a:ahLst/>
              <a:cxnLst/>
              <a:rect l="l" t="t" r="r" b="b"/>
              <a:pathLst>
                <a:path w="1066800" h="467360">
                  <a:moveTo>
                    <a:pt x="54990" y="397128"/>
                  </a:moveTo>
                  <a:lnTo>
                    <a:pt x="0" y="462152"/>
                  </a:lnTo>
                  <a:lnTo>
                    <a:pt x="85089" y="467105"/>
                  </a:lnTo>
                  <a:lnTo>
                    <a:pt x="74711" y="442975"/>
                  </a:lnTo>
                  <a:lnTo>
                    <a:pt x="60833" y="442975"/>
                  </a:lnTo>
                  <a:lnTo>
                    <a:pt x="55879" y="431291"/>
                  </a:lnTo>
                  <a:lnTo>
                    <a:pt x="67536" y="426296"/>
                  </a:lnTo>
                  <a:lnTo>
                    <a:pt x="54990" y="397128"/>
                  </a:lnTo>
                  <a:close/>
                </a:path>
                <a:path w="1066800" h="467360">
                  <a:moveTo>
                    <a:pt x="67536" y="426296"/>
                  </a:moveTo>
                  <a:lnTo>
                    <a:pt x="55879" y="431291"/>
                  </a:lnTo>
                  <a:lnTo>
                    <a:pt x="60833" y="442975"/>
                  </a:lnTo>
                  <a:lnTo>
                    <a:pt x="72551" y="437954"/>
                  </a:lnTo>
                  <a:lnTo>
                    <a:pt x="67536" y="426296"/>
                  </a:lnTo>
                  <a:close/>
                </a:path>
                <a:path w="1066800" h="467360">
                  <a:moveTo>
                    <a:pt x="72551" y="437954"/>
                  </a:moveTo>
                  <a:lnTo>
                    <a:pt x="60833" y="442975"/>
                  </a:lnTo>
                  <a:lnTo>
                    <a:pt x="74711" y="442975"/>
                  </a:lnTo>
                  <a:lnTo>
                    <a:pt x="72551" y="437954"/>
                  </a:lnTo>
                  <a:close/>
                </a:path>
                <a:path w="1066800" h="467360">
                  <a:moveTo>
                    <a:pt x="994248" y="29151"/>
                  </a:moveTo>
                  <a:lnTo>
                    <a:pt x="67536" y="426296"/>
                  </a:lnTo>
                  <a:lnTo>
                    <a:pt x="72551" y="437954"/>
                  </a:lnTo>
                  <a:lnTo>
                    <a:pt x="999263" y="40809"/>
                  </a:lnTo>
                  <a:lnTo>
                    <a:pt x="994248" y="29151"/>
                  </a:lnTo>
                  <a:close/>
                </a:path>
                <a:path w="1066800" h="467360">
                  <a:moveTo>
                    <a:pt x="1050581" y="24129"/>
                  </a:moveTo>
                  <a:lnTo>
                    <a:pt x="1005967" y="24129"/>
                  </a:lnTo>
                  <a:lnTo>
                    <a:pt x="1010920" y="35813"/>
                  </a:lnTo>
                  <a:lnTo>
                    <a:pt x="999263" y="40809"/>
                  </a:lnTo>
                  <a:lnTo>
                    <a:pt x="1011808" y="69976"/>
                  </a:lnTo>
                  <a:lnTo>
                    <a:pt x="1050581" y="24129"/>
                  </a:lnTo>
                  <a:close/>
                </a:path>
                <a:path w="1066800" h="467360">
                  <a:moveTo>
                    <a:pt x="1005967" y="24129"/>
                  </a:moveTo>
                  <a:lnTo>
                    <a:pt x="994248" y="29151"/>
                  </a:lnTo>
                  <a:lnTo>
                    <a:pt x="999263" y="40809"/>
                  </a:lnTo>
                  <a:lnTo>
                    <a:pt x="1010920" y="35813"/>
                  </a:lnTo>
                  <a:lnTo>
                    <a:pt x="1005967" y="24129"/>
                  </a:lnTo>
                  <a:close/>
                </a:path>
                <a:path w="1066800" h="467360">
                  <a:moveTo>
                    <a:pt x="981709" y="0"/>
                  </a:moveTo>
                  <a:lnTo>
                    <a:pt x="994248" y="29151"/>
                  </a:lnTo>
                  <a:lnTo>
                    <a:pt x="1005967" y="24129"/>
                  </a:lnTo>
                  <a:lnTo>
                    <a:pt x="1050581" y="24129"/>
                  </a:lnTo>
                  <a:lnTo>
                    <a:pt x="1066800" y="4952"/>
                  </a:lnTo>
                  <a:lnTo>
                    <a:pt x="981709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53099" y="5332475"/>
              <a:ext cx="1351788" cy="28498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895974" y="5411723"/>
              <a:ext cx="1066800" cy="76200"/>
            </a:xfrm>
            <a:custGeom>
              <a:avLst/>
              <a:gdLst/>
              <a:ahLst/>
              <a:cxnLst/>
              <a:rect l="l" t="t" r="r" b="b"/>
              <a:pathLst>
                <a:path w="1066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066800" h="76200">
                  <a:moveTo>
                    <a:pt x="990600" y="0"/>
                  </a:moveTo>
                  <a:lnTo>
                    <a:pt x="990600" y="76200"/>
                  </a:lnTo>
                  <a:lnTo>
                    <a:pt x="1054100" y="44450"/>
                  </a:lnTo>
                  <a:lnTo>
                    <a:pt x="1003300" y="44450"/>
                  </a:lnTo>
                  <a:lnTo>
                    <a:pt x="1003300" y="31750"/>
                  </a:lnTo>
                  <a:lnTo>
                    <a:pt x="1054100" y="31750"/>
                  </a:lnTo>
                  <a:lnTo>
                    <a:pt x="990600" y="0"/>
                  </a:lnTo>
                  <a:close/>
                </a:path>
                <a:path w="1066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066800" h="76200">
                  <a:moveTo>
                    <a:pt x="9906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990600" y="44450"/>
                  </a:lnTo>
                  <a:lnTo>
                    <a:pt x="990600" y="31750"/>
                  </a:lnTo>
                  <a:close/>
                </a:path>
                <a:path w="1066800" h="76200">
                  <a:moveTo>
                    <a:pt x="1054100" y="31750"/>
                  </a:moveTo>
                  <a:lnTo>
                    <a:pt x="1003300" y="31750"/>
                  </a:lnTo>
                  <a:lnTo>
                    <a:pt x="1003300" y="44450"/>
                  </a:lnTo>
                  <a:lnTo>
                    <a:pt x="1054100" y="44450"/>
                  </a:lnTo>
                  <a:lnTo>
                    <a:pt x="1066800" y="38100"/>
                  </a:lnTo>
                  <a:lnTo>
                    <a:pt x="1054100" y="3175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44539" y="5745479"/>
              <a:ext cx="1336547" cy="67970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86399" y="5853772"/>
              <a:ext cx="1052830" cy="413384"/>
            </a:xfrm>
            <a:custGeom>
              <a:avLst/>
              <a:gdLst/>
              <a:ahLst/>
              <a:cxnLst/>
              <a:rect l="l" t="t" r="r" b="b"/>
              <a:pathLst>
                <a:path w="1052829" h="413385">
                  <a:moveTo>
                    <a:pt x="979024" y="383326"/>
                  </a:moveTo>
                  <a:lnTo>
                    <a:pt x="967867" y="413029"/>
                  </a:lnTo>
                  <a:lnTo>
                    <a:pt x="1052576" y="404152"/>
                  </a:lnTo>
                  <a:lnTo>
                    <a:pt x="1037385" y="387769"/>
                  </a:lnTo>
                  <a:lnTo>
                    <a:pt x="990853" y="387769"/>
                  </a:lnTo>
                  <a:lnTo>
                    <a:pt x="979024" y="383326"/>
                  </a:lnTo>
                  <a:close/>
                </a:path>
                <a:path w="1052829" h="413385">
                  <a:moveTo>
                    <a:pt x="983487" y="371445"/>
                  </a:moveTo>
                  <a:lnTo>
                    <a:pt x="979024" y="383326"/>
                  </a:lnTo>
                  <a:lnTo>
                    <a:pt x="990853" y="387769"/>
                  </a:lnTo>
                  <a:lnTo>
                    <a:pt x="995299" y="375881"/>
                  </a:lnTo>
                  <a:lnTo>
                    <a:pt x="983487" y="371445"/>
                  </a:lnTo>
                  <a:close/>
                </a:path>
                <a:path w="1052829" h="413385">
                  <a:moveTo>
                    <a:pt x="994664" y="341693"/>
                  </a:moveTo>
                  <a:lnTo>
                    <a:pt x="983487" y="371445"/>
                  </a:lnTo>
                  <a:lnTo>
                    <a:pt x="995299" y="375881"/>
                  </a:lnTo>
                  <a:lnTo>
                    <a:pt x="990853" y="387769"/>
                  </a:lnTo>
                  <a:lnTo>
                    <a:pt x="1037385" y="387769"/>
                  </a:lnTo>
                  <a:lnTo>
                    <a:pt x="994664" y="341693"/>
                  </a:lnTo>
                  <a:close/>
                </a:path>
                <a:path w="1052829" h="413385">
                  <a:moveTo>
                    <a:pt x="73662" y="29744"/>
                  </a:moveTo>
                  <a:lnTo>
                    <a:pt x="69199" y="41625"/>
                  </a:lnTo>
                  <a:lnTo>
                    <a:pt x="979024" y="383326"/>
                  </a:lnTo>
                  <a:lnTo>
                    <a:pt x="983487" y="371445"/>
                  </a:lnTo>
                  <a:lnTo>
                    <a:pt x="73662" y="29744"/>
                  </a:lnTo>
                  <a:close/>
                </a:path>
                <a:path w="1052829" h="413385">
                  <a:moveTo>
                    <a:pt x="84836" y="0"/>
                  </a:moveTo>
                  <a:lnTo>
                    <a:pt x="0" y="8877"/>
                  </a:lnTo>
                  <a:lnTo>
                    <a:pt x="58038" y="71335"/>
                  </a:lnTo>
                  <a:lnTo>
                    <a:pt x="69199" y="41625"/>
                  </a:lnTo>
                  <a:lnTo>
                    <a:pt x="57276" y="37147"/>
                  </a:lnTo>
                  <a:lnTo>
                    <a:pt x="61722" y="25260"/>
                  </a:lnTo>
                  <a:lnTo>
                    <a:pt x="75347" y="25260"/>
                  </a:lnTo>
                  <a:lnTo>
                    <a:pt x="84836" y="0"/>
                  </a:lnTo>
                  <a:close/>
                </a:path>
                <a:path w="1052829" h="413385">
                  <a:moveTo>
                    <a:pt x="61722" y="25260"/>
                  </a:moveTo>
                  <a:lnTo>
                    <a:pt x="57276" y="37147"/>
                  </a:lnTo>
                  <a:lnTo>
                    <a:pt x="69199" y="41625"/>
                  </a:lnTo>
                  <a:lnTo>
                    <a:pt x="73662" y="29744"/>
                  </a:lnTo>
                  <a:lnTo>
                    <a:pt x="61722" y="25260"/>
                  </a:lnTo>
                  <a:close/>
                </a:path>
                <a:path w="1052829" h="413385">
                  <a:moveTo>
                    <a:pt x="75347" y="25260"/>
                  </a:moveTo>
                  <a:lnTo>
                    <a:pt x="61722" y="25260"/>
                  </a:lnTo>
                  <a:lnTo>
                    <a:pt x="73662" y="29744"/>
                  </a:lnTo>
                  <a:lnTo>
                    <a:pt x="75347" y="2526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7963" y="4497323"/>
              <a:ext cx="1851660" cy="51053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58339" y="4480559"/>
              <a:ext cx="1927860" cy="47396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70099" y="4543361"/>
              <a:ext cx="1708150" cy="366712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2070100" y="4543361"/>
            <a:ext cx="1708150" cy="367030"/>
          </a:xfrm>
          <a:prstGeom prst="rect">
            <a:avLst/>
          </a:prstGeom>
          <a:ln w="12700">
            <a:solidFill>
              <a:srgbClr val="3891A7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800" spc="-5" dirty="0">
                <a:latin typeface="Times New Roman"/>
                <a:cs typeface="Times New Roman"/>
              </a:rPr>
              <a:t>Base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1" name="Picture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72" name="Picture 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52650" y="485775"/>
            <a:ext cx="69913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680" dirty="0"/>
              <a:t>P</a:t>
            </a:r>
            <a:r>
              <a:rPr sz="4300" spc="-785" dirty="0"/>
              <a:t>R</a:t>
            </a:r>
            <a:r>
              <a:rPr sz="4300" spc="-180" dirty="0"/>
              <a:t>OCEDU</a:t>
            </a:r>
            <a:r>
              <a:rPr sz="4300" spc="-190" dirty="0"/>
              <a:t>R</a:t>
            </a:r>
            <a:r>
              <a:rPr sz="4300" spc="-810" dirty="0"/>
              <a:t>ES</a:t>
            </a:r>
            <a:r>
              <a:rPr sz="4300" spc="100" dirty="0"/>
              <a:t> </a:t>
            </a:r>
            <a:r>
              <a:rPr sz="4300" spc="10" dirty="0"/>
              <a:t>/</a:t>
            </a:r>
            <a:r>
              <a:rPr sz="4300" spc="50" dirty="0"/>
              <a:t> </a:t>
            </a:r>
            <a:r>
              <a:rPr sz="4300" spc="-1030" dirty="0"/>
              <a:t>P</a:t>
            </a:r>
            <a:r>
              <a:rPr sz="4300" spc="-405" dirty="0"/>
              <a:t>ARAMETRES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069644" y="2005406"/>
            <a:ext cx="5259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SQL&gt;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CREATE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REPLACE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PROCEDURE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query_emp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6136" y="2280030"/>
            <a:ext cx="32550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77010" algn="l"/>
                <a:tab pos="150812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(v_id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FF0000"/>
                </a:solidFill>
                <a:latin typeface="Microsoft Sans Serif"/>
                <a:cs typeface="Microsoft Sans Serif"/>
              </a:rPr>
              <a:t>emp.empno%TYPE</a:t>
            </a:r>
            <a:r>
              <a:rPr sz="1800" spc="-145" dirty="0">
                <a:latin typeface="Microsoft Sans Serif"/>
                <a:cs typeface="Microsoft Sans Serif"/>
              </a:rPr>
              <a:t>, 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v_</a:t>
            </a:r>
            <a:r>
              <a:rPr sz="1800" spc="-150" dirty="0">
                <a:latin typeface="Microsoft Sans Serif"/>
                <a:cs typeface="Microsoft Sans Serif"/>
              </a:rPr>
              <a:t>name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UT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	</a:t>
            </a:r>
            <a:r>
              <a:rPr sz="1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em</a:t>
            </a:r>
            <a:r>
              <a:rPr sz="1800" spc="-155" dirty="0">
                <a:solidFill>
                  <a:srgbClr val="FF0000"/>
                </a:solidFill>
                <a:latin typeface="Microsoft Sans Serif"/>
                <a:cs typeface="Microsoft Sans Serif"/>
              </a:rPr>
              <a:t>p</a:t>
            </a:r>
            <a:r>
              <a:rPr sz="1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.ena</a:t>
            </a:r>
            <a:r>
              <a:rPr sz="1800" spc="-204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1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800" spc="-225" dirty="0">
                <a:solidFill>
                  <a:srgbClr val="FF0000"/>
                </a:solidFill>
                <a:latin typeface="Microsoft Sans Serif"/>
                <a:cs typeface="Microsoft Sans Serif"/>
              </a:rPr>
              <a:t>%TYP</a:t>
            </a:r>
            <a:r>
              <a:rPr sz="1800" spc="-21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,  </a:t>
            </a:r>
            <a:r>
              <a:rPr sz="1800" spc="-95" dirty="0">
                <a:latin typeface="Microsoft Sans Serif"/>
                <a:cs typeface="Microsoft Sans Serif"/>
              </a:rPr>
              <a:t>v_salary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OUT		</a:t>
            </a:r>
            <a:r>
              <a:rPr sz="1800" spc="-170" dirty="0">
                <a:solidFill>
                  <a:srgbClr val="FF0000"/>
                </a:solidFill>
                <a:latin typeface="Microsoft Sans Serif"/>
                <a:cs typeface="Microsoft Sans Serif"/>
              </a:rPr>
              <a:t>emp.sal%TYPE</a:t>
            </a:r>
            <a:r>
              <a:rPr sz="1800" spc="-170" dirty="0">
                <a:latin typeface="Microsoft Sans Serif"/>
                <a:cs typeface="Microsoft Sans Serif"/>
              </a:rPr>
              <a:t>,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8210" y="3102990"/>
            <a:ext cx="240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285" algn="l"/>
              </a:tabLst>
            </a:pPr>
            <a:r>
              <a:rPr sz="1800" spc="7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800" spc="-20" dirty="0">
                <a:solidFill>
                  <a:srgbClr val="FF0000"/>
                </a:solidFill>
                <a:latin typeface="Microsoft Sans Serif"/>
                <a:cs typeface="Microsoft Sans Serif"/>
              </a:rPr>
              <a:t>UT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	</a:t>
            </a:r>
            <a:r>
              <a:rPr sz="1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em</a:t>
            </a:r>
            <a:r>
              <a:rPr sz="1800" spc="-155" dirty="0">
                <a:solidFill>
                  <a:srgbClr val="FF0000"/>
                </a:solidFill>
                <a:latin typeface="Microsoft Sans Serif"/>
                <a:cs typeface="Microsoft Sans Serif"/>
              </a:rPr>
              <a:t>p</a:t>
            </a:r>
            <a:r>
              <a:rPr sz="18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.</a:t>
            </a:r>
            <a:r>
              <a:rPr sz="1800" spc="-140" dirty="0">
                <a:solidFill>
                  <a:srgbClr val="FF0000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8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r>
              <a:rPr sz="1800" spc="-225" dirty="0">
                <a:solidFill>
                  <a:srgbClr val="FF0000"/>
                </a:solidFill>
                <a:latin typeface="Microsoft Sans Serif"/>
                <a:cs typeface="Microsoft Sans Serif"/>
              </a:rPr>
              <a:t>%TYP</a:t>
            </a:r>
            <a:r>
              <a:rPr sz="1800" spc="-215" dirty="0">
                <a:solidFill>
                  <a:srgbClr val="FF0000"/>
                </a:solidFill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6136" y="3102990"/>
            <a:ext cx="83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Microsoft Sans Serif"/>
                <a:cs typeface="Microsoft Sans Serif"/>
              </a:rPr>
              <a:t>v_co</a:t>
            </a:r>
            <a:r>
              <a:rPr sz="1800" spc="-75" dirty="0">
                <a:latin typeface="Microsoft Sans Serif"/>
                <a:cs typeface="Microsoft Sans Serif"/>
              </a:rPr>
              <a:t>mm  </a:t>
            </a:r>
            <a:r>
              <a:rPr sz="1800" spc="-210" dirty="0">
                <a:latin typeface="Microsoft Sans Serif"/>
                <a:cs typeface="Microsoft Sans Serif"/>
              </a:rPr>
              <a:t>IS 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BEGIN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83994" y="3926204"/>
            <a:ext cx="30460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5" dirty="0">
                <a:latin typeface="Microsoft Sans Serif"/>
                <a:cs typeface="Microsoft Sans Serif"/>
              </a:rPr>
              <a:t>SE</a:t>
            </a:r>
            <a:r>
              <a:rPr sz="1800" spc="-229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ECT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enam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-165" dirty="0">
                <a:latin typeface="Microsoft Sans Serif"/>
                <a:cs typeface="Microsoft Sans Serif"/>
              </a:rPr>
              <a:t>,sa</a:t>
            </a:r>
            <a:r>
              <a:rPr sz="1800" spc="-85" dirty="0">
                <a:latin typeface="Microsoft Sans Serif"/>
                <a:cs typeface="Microsoft Sans Serif"/>
              </a:rPr>
              <a:t>l,</a:t>
            </a:r>
            <a:r>
              <a:rPr sz="1800" spc="-140" dirty="0">
                <a:latin typeface="Microsoft Sans Serif"/>
                <a:cs typeface="Microsoft Sans Serif"/>
              </a:rPr>
              <a:t>c</a:t>
            </a:r>
            <a:r>
              <a:rPr sz="1800" spc="-50" dirty="0">
                <a:latin typeface="Microsoft Sans Serif"/>
                <a:cs typeface="Microsoft Sans Serif"/>
              </a:rPr>
              <a:t>o</a:t>
            </a:r>
            <a:r>
              <a:rPr sz="1800" spc="-70" dirty="0">
                <a:latin typeface="Microsoft Sans Serif"/>
                <a:cs typeface="Microsoft Sans Serif"/>
              </a:rPr>
              <a:t>m</a:t>
            </a:r>
            <a:r>
              <a:rPr sz="1800" spc="-114" dirty="0">
                <a:latin typeface="Microsoft Sans Serif"/>
                <a:cs typeface="Microsoft Sans Serif"/>
              </a:rPr>
              <a:t>m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18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I</a:t>
            </a:r>
            <a:r>
              <a:rPr sz="1800" spc="105" dirty="0">
                <a:solidFill>
                  <a:srgbClr val="FF0000"/>
                </a:solidFill>
                <a:latin typeface="Microsoft Sans Serif"/>
                <a:cs typeface="Microsoft Sans Serif"/>
              </a:rPr>
              <a:t>N</a:t>
            </a:r>
            <a:r>
              <a:rPr sz="1800" spc="-135" dirty="0">
                <a:solidFill>
                  <a:srgbClr val="FF0000"/>
                </a:solidFill>
                <a:latin typeface="Microsoft Sans Serif"/>
                <a:cs typeface="Microsoft Sans Serif"/>
              </a:rPr>
              <a:t>T</a:t>
            </a:r>
            <a:r>
              <a:rPr sz="1800" spc="80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800" spc="1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v_</a:t>
            </a:r>
            <a:r>
              <a:rPr sz="1800" spc="-155" dirty="0">
                <a:latin typeface="Microsoft Sans Serif"/>
                <a:cs typeface="Microsoft Sans Serif"/>
              </a:rPr>
              <a:t>nam</a:t>
            </a:r>
            <a:r>
              <a:rPr sz="1800" spc="-85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r>
              <a:rPr sz="1800" spc="-60" dirty="0">
                <a:latin typeface="Microsoft Sans Serif"/>
                <a:cs typeface="Microsoft Sans Serif"/>
              </a:rPr>
              <a:t>v_</a:t>
            </a:r>
            <a:r>
              <a:rPr sz="1800" spc="-125" dirty="0">
                <a:latin typeface="Microsoft Sans Serif"/>
                <a:cs typeface="Microsoft Sans Serif"/>
              </a:rPr>
              <a:t>sala</a:t>
            </a:r>
            <a:r>
              <a:rPr sz="1800" spc="-45" dirty="0">
                <a:latin typeface="Microsoft Sans Serif"/>
                <a:cs typeface="Microsoft Sans Serif"/>
              </a:rPr>
              <a:t>r</a:t>
            </a:r>
            <a:r>
              <a:rPr sz="1800" spc="-254" dirty="0">
                <a:latin typeface="Microsoft Sans Serif"/>
                <a:cs typeface="Microsoft Sans Serif"/>
              </a:rPr>
              <a:t>y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v_co</a:t>
            </a:r>
            <a:r>
              <a:rPr sz="1800" spc="-75" dirty="0">
                <a:latin typeface="Microsoft Sans Serif"/>
                <a:cs typeface="Microsoft Sans Serif"/>
              </a:rPr>
              <a:t>mm  </a:t>
            </a:r>
            <a:r>
              <a:rPr sz="1800" spc="-260" dirty="0">
                <a:latin typeface="Microsoft Sans Serif"/>
                <a:cs typeface="Microsoft Sans Serif"/>
              </a:rPr>
              <a:t>F</a:t>
            </a:r>
            <a:r>
              <a:rPr sz="1800" spc="-325" dirty="0">
                <a:latin typeface="Microsoft Sans Serif"/>
                <a:cs typeface="Microsoft Sans Serif"/>
              </a:rPr>
              <a:t>R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95" dirty="0">
                <a:latin typeface="Microsoft Sans Serif"/>
                <a:cs typeface="Microsoft Sans Serif"/>
              </a:rPr>
              <a:t>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em</a:t>
            </a:r>
            <a:r>
              <a:rPr sz="1800" spc="-105" dirty="0">
                <a:latin typeface="Microsoft Sans Serif"/>
                <a:cs typeface="Microsoft Sans Serif"/>
              </a:rPr>
              <a:t>p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165" dirty="0">
                <a:latin typeface="Microsoft Sans Serif"/>
                <a:cs typeface="Microsoft Sans Serif"/>
              </a:rPr>
              <a:t>W</a:t>
            </a:r>
            <a:r>
              <a:rPr sz="1800" dirty="0">
                <a:latin typeface="Microsoft Sans Serif"/>
                <a:cs typeface="Microsoft Sans Serif"/>
              </a:rPr>
              <a:t>H</a:t>
            </a:r>
            <a:r>
              <a:rPr sz="1800" spc="-270" dirty="0">
                <a:latin typeface="Microsoft Sans Serif"/>
                <a:cs typeface="Microsoft Sans Serif"/>
              </a:rPr>
              <a:t>ERE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empno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v_i</a:t>
            </a:r>
            <a:r>
              <a:rPr sz="1800" spc="-70" dirty="0">
                <a:latin typeface="Microsoft Sans Serif"/>
                <a:cs typeface="Microsoft Sans Serif"/>
              </a:rPr>
              <a:t>d</a:t>
            </a:r>
            <a:r>
              <a:rPr sz="1800" spc="-90" dirty="0">
                <a:latin typeface="Microsoft Sans Serif"/>
                <a:cs typeface="Microsoft Sans Serif"/>
              </a:rPr>
              <a:t>;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9644" y="5023866"/>
            <a:ext cx="179323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Sans Serif"/>
                <a:cs typeface="Microsoft Sans Serif"/>
              </a:rPr>
              <a:t>END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que</a:t>
            </a:r>
            <a:r>
              <a:rPr sz="1800" dirty="0">
                <a:latin typeface="Microsoft Sans Serif"/>
                <a:cs typeface="Microsoft Sans Serif"/>
              </a:rPr>
              <a:t>r</a:t>
            </a:r>
            <a:r>
              <a:rPr sz="1800" spc="-60" dirty="0">
                <a:latin typeface="Microsoft Sans Serif"/>
                <a:cs typeface="Microsoft Sans Serif"/>
              </a:rPr>
              <a:t>y_</a:t>
            </a:r>
            <a:r>
              <a:rPr sz="1800" spc="-130" dirty="0">
                <a:latin typeface="Microsoft Sans Serif"/>
                <a:cs typeface="Microsoft Sans Serif"/>
              </a:rPr>
              <a:t>em</a:t>
            </a:r>
            <a:r>
              <a:rPr sz="1800" spc="-100" dirty="0">
                <a:latin typeface="Microsoft Sans Serif"/>
                <a:cs typeface="Microsoft Sans Serif"/>
              </a:rPr>
              <a:t>p</a:t>
            </a:r>
            <a:r>
              <a:rPr sz="1800" spc="-90" dirty="0">
                <a:latin typeface="Microsoft Sans Serif"/>
                <a:cs typeface="Microsoft Sans Serif"/>
              </a:rPr>
              <a:t>;</a:t>
            </a:r>
            <a:endParaRPr sz="1800">
              <a:latin typeface="Microsoft Sans Serif"/>
              <a:cs typeface="Microsoft Sans Serif"/>
            </a:endParaRPr>
          </a:p>
          <a:p>
            <a:pPr marL="74930">
              <a:lnSpc>
                <a:spcPct val="100000"/>
              </a:lnSpc>
            </a:pPr>
            <a:r>
              <a:rPr sz="1800" spc="5" dirty="0">
                <a:latin typeface="Microsoft Sans Serif"/>
                <a:cs typeface="Microsoft Sans Serif"/>
              </a:rPr>
              <a:t>/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290" dirty="0">
                <a:latin typeface="Microsoft Sans Serif"/>
                <a:cs typeface="Microsoft Sans Serif"/>
              </a:rPr>
              <a:t>P</a:t>
            </a:r>
            <a:r>
              <a:rPr sz="1800" spc="55" dirty="0">
                <a:latin typeface="Microsoft Sans Serif"/>
                <a:cs typeface="Microsoft Sans Serif"/>
              </a:rPr>
              <a:t>r</a:t>
            </a:r>
            <a:r>
              <a:rPr sz="1800" spc="-60" dirty="0">
                <a:latin typeface="Microsoft Sans Serif"/>
                <a:cs typeface="Microsoft Sans Serif"/>
              </a:rPr>
              <a:t>ocedu</a:t>
            </a:r>
            <a:r>
              <a:rPr sz="1800" spc="-80" dirty="0">
                <a:latin typeface="Microsoft Sans Serif"/>
                <a:cs typeface="Microsoft Sans Serif"/>
              </a:rPr>
              <a:t>r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 c</a:t>
            </a:r>
            <a:r>
              <a:rPr sz="1800" spc="-40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eate</a:t>
            </a:r>
            <a:r>
              <a:rPr sz="1800" spc="-114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99332" y="2295144"/>
            <a:ext cx="5179060" cy="1088390"/>
            <a:chOff x="3799332" y="2295144"/>
            <a:chExt cx="5179060" cy="10883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9332" y="2295144"/>
              <a:ext cx="2295143" cy="3337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9904" y="2325624"/>
              <a:ext cx="2887979" cy="10576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2783" y="2362200"/>
              <a:ext cx="2578608" cy="9235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2421" y="2371979"/>
              <a:ext cx="2743200" cy="9144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162421" y="2371979"/>
            <a:ext cx="2743200" cy="914400"/>
          </a:xfrm>
          <a:prstGeom prst="rect">
            <a:avLst/>
          </a:prstGeom>
          <a:ln w="12700">
            <a:solidFill>
              <a:srgbClr val="3891A7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98450" marR="290830" algn="ctr">
              <a:lnSpc>
                <a:spcPct val="100000"/>
              </a:lnSpc>
              <a:spcBef>
                <a:spcPts val="660"/>
              </a:spcBef>
            </a:pPr>
            <a:r>
              <a:rPr sz="1600" spc="-85" dirty="0">
                <a:latin typeface="Microsoft Sans Serif"/>
                <a:cs typeface="Microsoft Sans Serif"/>
              </a:rPr>
              <a:t>Une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variable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en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entrée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du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200" dirty="0">
                <a:latin typeface="Verdana"/>
                <a:cs typeface="Verdana"/>
              </a:rPr>
              <a:t>ê</a:t>
            </a:r>
            <a:r>
              <a:rPr sz="1600" spc="-315" dirty="0">
                <a:latin typeface="Verdana"/>
                <a:cs typeface="Verdana"/>
              </a:rPr>
              <a:t>m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40" dirty="0">
                <a:latin typeface="Verdana"/>
                <a:cs typeface="Verdana"/>
              </a:rPr>
              <a:t>t</a:t>
            </a:r>
            <a:r>
              <a:rPr sz="1600" spc="-220" dirty="0">
                <a:latin typeface="Verdana"/>
                <a:cs typeface="Verdana"/>
              </a:rPr>
              <a:t>y</a:t>
            </a:r>
            <a:r>
              <a:rPr sz="1600" spc="-200" dirty="0">
                <a:latin typeface="Verdana"/>
                <a:cs typeface="Verdana"/>
              </a:rPr>
              <a:t>p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q</a:t>
            </a:r>
            <a:r>
              <a:rPr sz="1600" spc="-215" dirty="0">
                <a:latin typeface="Verdana"/>
                <a:cs typeface="Verdana"/>
              </a:rPr>
              <a:t>u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l‟at</a:t>
            </a:r>
            <a:r>
              <a:rPr sz="1600" spc="-190" dirty="0">
                <a:latin typeface="Verdana"/>
                <a:cs typeface="Verdana"/>
              </a:rPr>
              <a:t>t</a:t>
            </a:r>
            <a:r>
              <a:rPr sz="1600" spc="-90" dirty="0">
                <a:latin typeface="Verdana"/>
                <a:cs typeface="Verdana"/>
              </a:rPr>
              <a:t>ri</a:t>
            </a:r>
            <a:r>
              <a:rPr sz="1600" spc="-155" dirty="0">
                <a:latin typeface="Verdana"/>
                <a:cs typeface="Verdana"/>
              </a:rPr>
              <a:t>b</a:t>
            </a:r>
            <a:r>
              <a:rPr sz="1600" spc="-215" dirty="0">
                <a:latin typeface="Verdana"/>
                <a:cs typeface="Verdana"/>
              </a:rPr>
              <a:t>u</a:t>
            </a:r>
            <a:r>
              <a:rPr sz="1600" spc="-95" dirty="0">
                <a:latin typeface="Verdana"/>
                <a:cs typeface="Verdana"/>
              </a:rPr>
              <a:t>t 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empno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86200" y="3360420"/>
            <a:ext cx="5177155" cy="1537970"/>
            <a:chOff x="3886200" y="3360420"/>
            <a:chExt cx="5177155" cy="153797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200" y="3360420"/>
              <a:ext cx="2729483" cy="6126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6772" y="3840480"/>
              <a:ext cx="2886455" cy="10576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5560" y="3877056"/>
              <a:ext cx="2523743" cy="9235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8400" y="3886200"/>
              <a:ext cx="2743200" cy="9144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248400" y="3886200"/>
            <a:ext cx="2743200" cy="914400"/>
          </a:xfrm>
          <a:prstGeom prst="rect">
            <a:avLst/>
          </a:prstGeom>
          <a:ln w="12700">
            <a:solidFill>
              <a:srgbClr val="3891A7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325755" marR="318770" algn="ctr">
              <a:lnSpc>
                <a:spcPct val="100000"/>
              </a:lnSpc>
              <a:spcBef>
                <a:spcPts val="660"/>
              </a:spcBef>
            </a:pPr>
            <a:r>
              <a:rPr sz="1600" spc="-85" dirty="0">
                <a:latin typeface="Microsoft Sans Serif"/>
                <a:cs typeface="Microsoft Sans Serif"/>
              </a:rPr>
              <a:t>Une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variable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sortie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85" dirty="0">
                <a:latin typeface="Microsoft Sans Serif"/>
                <a:cs typeface="Microsoft Sans Serif"/>
              </a:rPr>
              <a:t>du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30" dirty="0">
                <a:latin typeface="Verdana"/>
                <a:cs typeface="Verdana"/>
              </a:rPr>
              <a:t>m</a:t>
            </a:r>
            <a:r>
              <a:rPr sz="1600" spc="-200" dirty="0">
                <a:latin typeface="Verdana"/>
                <a:cs typeface="Verdana"/>
              </a:rPr>
              <a:t>ê</a:t>
            </a:r>
            <a:r>
              <a:rPr sz="1600" spc="-315" dirty="0">
                <a:latin typeface="Verdana"/>
                <a:cs typeface="Verdana"/>
              </a:rPr>
              <a:t>m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40" dirty="0">
                <a:latin typeface="Verdana"/>
                <a:cs typeface="Verdana"/>
              </a:rPr>
              <a:t>t</a:t>
            </a:r>
            <a:r>
              <a:rPr sz="1600" spc="-220" dirty="0">
                <a:latin typeface="Verdana"/>
                <a:cs typeface="Verdana"/>
              </a:rPr>
              <a:t>y</a:t>
            </a:r>
            <a:r>
              <a:rPr sz="1600" spc="-200" dirty="0">
                <a:latin typeface="Verdana"/>
                <a:cs typeface="Verdana"/>
              </a:rPr>
              <a:t>p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q</a:t>
            </a:r>
            <a:r>
              <a:rPr sz="1600" spc="-215" dirty="0">
                <a:latin typeface="Verdana"/>
                <a:cs typeface="Verdana"/>
              </a:rPr>
              <a:t>u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l‟at</a:t>
            </a:r>
            <a:r>
              <a:rPr sz="1600" spc="-190" dirty="0">
                <a:latin typeface="Verdana"/>
                <a:cs typeface="Verdana"/>
              </a:rPr>
              <a:t>t</a:t>
            </a:r>
            <a:r>
              <a:rPr sz="1600" spc="-90" dirty="0">
                <a:latin typeface="Verdana"/>
                <a:cs typeface="Verdana"/>
              </a:rPr>
              <a:t>ri</a:t>
            </a:r>
            <a:r>
              <a:rPr sz="1600" spc="-155" dirty="0">
                <a:latin typeface="Verdana"/>
                <a:cs typeface="Verdana"/>
              </a:rPr>
              <a:t>b</a:t>
            </a:r>
            <a:r>
              <a:rPr sz="1600" spc="-215" dirty="0">
                <a:latin typeface="Verdana"/>
                <a:cs typeface="Verdana"/>
              </a:rPr>
              <a:t>u</a:t>
            </a:r>
            <a:r>
              <a:rPr sz="1600" spc="-95" dirty="0">
                <a:latin typeface="Verdana"/>
                <a:cs typeface="Verdana"/>
              </a:rPr>
              <a:t>t  </a:t>
            </a:r>
            <a:r>
              <a:rPr sz="1600" i="1" spc="-140" dirty="0">
                <a:solidFill>
                  <a:srgbClr val="FF0000"/>
                </a:solidFill>
                <a:latin typeface="Trebuchet MS"/>
                <a:cs typeface="Trebuchet MS"/>
              </a:rPr>
              <a:t>comm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4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6" name="Picture 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52650" y="485775"/>
            <a:ext cx="69913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680" dirty="0"/>
              <a:t>P</a:t>
            </a:r>
            <a:r>
              <a:rPr sz="4300" spc="-785" dirty="0"/>
              <a:t>R</a:t>
            </a:r>
            <a:r>
              <a:rPr sz="4300" spc="-180" dirty="0"/>
              <a:t>OCEDU</a:t>
            </a:r>
            <a:r>
              <a:rPr sz="4300" spc="-190" dirty="0"/>
              <a:t>R</a:t>
            </a:r>
            <a:r>
              <a:rPr sz="4300" spc="-810" dirty="0"/>
              <a:t>ES</a:t>
            </a:r>
            <a:r>
              <a:rPr sz="4300" spc="100" dirty="0"/>
              <a:t> </a:t>
            </a:r>
            <a:r>
              <a:rPr sz="4300" spc="10" dirty="0"/>
              <a:t>/</a:t>
            </a:r>
            <a:r>
              <a:rPr sz="4300" spc="50" dirty="0"/>
              <a:t> </a:t>
            </a:r>
            <a:r>
              <a:rPr sz="4300" spc="-1030" dirty="0"/>
              <a:t>P</a:t>
            </a:r>
            <a:r>
              <a:rPr sz="4300" spc="-405" dirty="0"/>
              <a:t>ARAMETRES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916938" y="1467358"/>
            <a:ext cx="65792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95"/>
              </a:spcBef>
              <a:buClr>
                <a:srgbClr val="3891A7"/>
              </a:buClr>
              <a:buFont typeface="Verdana"/>
              <a:buChar char="◦"/>
              <a:tabLst>
                <a:tab pos="250825" algn="l"/>
                <a:tab pos="1215390" algn="l"/>
              </a:tabLst>
            </a:pPr>
            <a:r>
              <a:rPr sz="2800" spc="-235" dirty="0">
                <a:latin typeface="Microsoft Sans Serif"/>
                <a:cs typeface="Microsoft Sans Serif"/>
              </a:rPr>
              <a:t>T</a:t>
            </a:r>
            <a:r>
              <a:rPr sz="2800" spc="-254" dirty="0">
                <a:latin typeface="Microsoft Sans Serif"/>
                <a:cs typeface="Microsoft Sans Serif"/>
              </a:rPr>
              <a:t>E</a:t>
            </a:r>
            <a:r>
              <a:rPr sz="2800" spc="-305" dirty="0">
                <a:latin typeface="Microsoft Sans Serif"/>
                <a:cs typeface="Microsoft Sans Serif"/>
              </a:rPr>
              <a:t>ST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465" dirty="0">
                <a:latin typeface="Microsoft Sans Serif"/>
                <a:cs typeface="Microsoft Sans Serif"/>
              </a:rPr>
              <a:t>E</a:t>
            </a:r>
            <a:r>
              <a:rPr sz="2800" spc="-25" dirty="0">
                <a:latin typeface="Microsoft Sans Serif"/>
                <a:cs typeface="Microsoft Sans Serif"/>
              </a:rPr>
              <a:t>T</a:t>
            </a:r>
            <a:r>
              <a:rPr sz="2800" spc="-409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VIS</a:t>
            </a:r>
            <a:r>
              <a:rPr sz="2800" spc="-345" dirty="0">
                <a:latin typeface="Microsoft Sans Serif"/>
                <a:cs typeface="Microsoft Sans Serif"/>
              </a:rPr>
              <a:t>U</a:t>
            </a:r>
            <a:r>
              <a:rPr sz="2800" spc="-110" dirty="0">
                <a:latin typeface="Microsoft Sans Serif"/>
                <a:cs typeface="Microsoft Sans Serif"/>
              </a:rPr>
              <a:t>AL</a:t>
            </a:r>
            <a:r>
              <a:rPr sz="2800" spc="-65" dirty="0">
                <a:latin typeface="Microsoft Sans Serif"/>
                <a:cs typeface="Microsoft Sans Serif"/>
              </a:rPr>
              <a:t>I</a:t>
            </a:r>
            <a:r>
              <a:rPr sz="2800" spc="-590" dirty="0">
                <a:latin typeface="Microsoft Sans Serif"/>
                <a:cs typeface="Microsoft Sans Serif"/>
              </a:rPr>
              <a:t>S</a:t>
            </a:r>
            <a:r>
              <a:rPr sz="2800" spc="-285" dirty="0">
                <a:latin typeface="Microsoft Sans Serif"/>
                <a:cs typeface="Microsoft Sans Serif"/>
              </a:rPr>
              <a:t>A</a:t>
            </a:r>
            <a:r>
              <a:rPr sz="2800" spc="45" dirty="0">
                <a:latin typeface="Microsoft Sans Serif"/>
                <a:cs typeface="Microsoft Sans Serif"/>
              </a:rPr>
              <a:t>TION</a:t>
            </a:r>
            <a:r>
              <a:rPr sz="2800" spc="60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SOUS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SQLPLUS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2994" y="2767710"/>
            <a:ext cx="22682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SQL&gt; </a:t>
            </a:r>
            <a:r>
              <a:rPr sz="1800" spc="-95" dirty="0">
                <a:latin typeface="Microsoft Sans Serif"/>
                <a:cs typeface="Microsoft Sans Serif"/>
              </a:rPr>
              <a:t>variable </a:t>
            </a:r>
            <a:r>
              <a:rPr sz="1800" spc="-140" dirty="0">
                <a:latin typeface="Microsoft Sans Serif"/>
                <a:cs typeface="Microsoft Sans Serif"/>
              </a:rPr>
              <a:t>g_name </a:t>
            </a:r>
            <a:r>
              <a:rPr sz="1800" spc="-13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SQL&gt; </a:t>
            </a:r>
            <a:r>
              <a:rPr sz="1800" spc="-95" dirty="0">
                <a:latin typeface="Microsoft Sans Serif"/>
                <a:cs typeface="Microsoft Sans Serif"/>
              </a:rPr>
              <a:t>variable </a:t>
            </a:r>
            <a:r>
              <a:rPr sz="1800" spc="-110" dirty="0">
                <a:latin typeface="Microsoft Sans Serif"/>
                <a:cs typeface="Microsoft Sans Serif"/>
              </a:rPr>
              <a:t>g_salary </a:t>
            </a:r>
            <a:r>
              <a:rPr sz="1800" spc="-105" dirty="0">
                <a:latin typeface="Microsoft Sans Serif"/>
                <a:cs typeface="Microsoft Sans Serif"/>
              </a:rPr>
              <a:t> SQL&gt;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variable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g_comm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6575" y="2767710"/>
            <a:ext cx="11995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Microsoft Sans Serif"/>
                <a:cs typeface="Microsoft Sans Serif"/>
              </a:rPr>
              <a:t>va</a:t>
            </a:r>
            <a:r>
              <a:rPr sz="1800" spc="-114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char2</a:t>
            </a:r>
            <a:r>
              <a:rPr sz="1800" spc="-65" dirty="0">
                <a:latin typeface="Microsoft Sans Serif"/>
                <a:cs typeface="Microsoft Sans Serif"/>
              </a:rPr>
              <a:t>(15)  </a:t>
            </a:r>
            <a:r>
              <a:rPr sz="1800" spc="-80" dirty="0">
                <a:latin typeface="Microsoft Sans Serif"/>
                <a:cs typeface="Microsoft Sans Serif"/>
              </a:rPr>
              <a:t>number </a:t>
            </a:r>
            <a:r>
              <a:rPr sz="1800" spc="-75" dirty="0">
                <a:latin typeface="Microsoft Sans Serif"/>
                <a:cs typeface="Microsoft Sans Serif"/>
              </a:rPr>
              <a:t> number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2994" y="3987165"/>
            <a:ext cx="59969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Microsoft Sans Serif"/>
                <a:cs typeface="Microsoft Sans Serif"/>
              </a:rPr>
              <a:t>SQL&gt;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EXECUTE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query_emp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(7389,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:</a:t>
            </a:r>
            <a:r>
              <a:rPr sz="1800" spc="-114" dirty="0">
                <a:latin typeface="Microsoft Sans Serif"/>
                <a:cs typeface="Microsoft Sans Serif"/>
              </a:rPr>
              <a:t>g_name,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:</a:t>
            </a:r>
            <a:r>
              <a:rPr sz="1800" spc="-114" dirty="0">
                <a:latin typeface="Microsoft Sans Serif"/>
                <a:cs typeface="Microsoft Sans Serif"/>
              </a:rPr>
              <a:t>g_salary,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:</a:t>
            </a:r>
            <a:r>
              <a:rPr sz="1800" spc="-114" dirty="0">
                <a:latin typeface="Microsoft Sans Serif"/>
                <a:cs typeface="Microsoft Sans Serif"/>
              </a:rPr>
              <a:t>g_comm)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5" dirty="0">
                <a:latin typeface="Microsoft Sans Serif"/>
                <a:cs typeface="Microsoft Sans Serif"/>
              </a:rPr>
              <a:t>SQL&gt;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PRINT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g_name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19400" y="304800"/>
            <a:ext cx="248920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40" dirty="0"/>
              <a:t>Re</a:t>
            </a:r>
            <a:r>
              <a:rPr sz="4300" spc="-455" dirty="0"/>
              <a:t>m</a:t>
            </a:r>
            <a:r>
              <a:rPr sz="4300" spc="-560" dirty="0"/>
              <a:t>a</a:t>
            </a:r>
            <a:r>
              <a:rPr sz="4300" spc="160" dirty="0"/>
              <a:t>r</a:t>
            </a:r>
            <a:r>
              <a:rPr sz="4300" spc="-330" dirty="0"/>
              <a:t>ques</a:t>
            </a:r>
            <a:endParaRPr sz="4300" dirty="0"/>
          </a:p>
        </p:txBody>
      </p:sp>
      <p:sp>
        <p:nvSpPr>
          <p:cNvPr id="20" name="object 20"/>
          <p:cNvSpPr txBox="1">
            <a:spLocks noGrp="1"/>
          </p:cNvSpPr>
          <p:nvPr>
            <p:ph type="body" idx="4294967295"/>
          </p:nvPr>
        </p:nvSpPr>
        <p:spPr>
          <a:xfrm>
            <a:off x="1885950" y="2439988"/>
            <a:ext cx="7258050" cy="3975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12140" algn="ctr">
              <a:lnSpc>
                <a:spcPct val="100000"/>
              </a:lnSpc>
              <a:spcBef>
                <a:spcPts val="105"/>
              </a:spcBef>
            </a:pPr>
            <a:r>
              <a:rPr spc="-105" dirty="0"/>
              <a:t>procédure</a:t>
            </a:r>
            <a:r>
              <a:rPr spc="-20" dirty="0"/>
              <a:t> </a:t>
            </a:r>
            <a:r>
              <a:rPr spc="-140" dirty="0"/>
              <a:t>stockée</a:t>
            </a:r>
            <a:r>
              <a:rPr spc="35" dirty="0"/>
              <a:t> </a:t>
            </a:r>
            <a:r>
              <a:rPr spc="-130" dirty="0"/>
              <a:t>par</a:t>
            </a:r>
            <a:r>
              <a:rPr spc="15" dirty="0"/>
              <a:t> </a:t>
            </a:r>
            <a:r>
              <a:rPr spc="-220" dirty="0"/>
              <a:t>la</a:t>
            </a:r>
            <a:r>
              <a:rPr spc="20" dirty="0"/>
              <a:t> </a:t>
            </a:r>
            <a:r>
              <a:rPr spc="-200" dirty="0"/>
              <a:t>commande</a:t>
            </a:r>
          </a:p>
          <a:p>
            <a:pPr marR="514350" algn="ctr">
              <a:lnSpc>
                <a:spcPct val="100000"/>
              </a:lnSpc>
              <a:spcBef>
                <a:spcPts val="2640"/>
              </a:spcBef>
            </a:pPr>
            <a:r>
              <a:rPr sz="2800" i="1" spc="-40" dirty="0">
                <a:solidFill>
                  <a:srgbClr val="FF0000"/>
                </a:solidFill>
                <a:latin typeface="Trebuchet MS"/>
                <a:cs typeface="Trebuchet MS"/>
              </a:rPr>
              <a:t>DESC</a:t>
            </a:r>
            <a:r>
              <a:rPr sz="2800" i="1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270" dirty="0">
                <a:solidFill>
                  <a:srgbClr val="FF0000"/>
                </a:solidFill>
                <a:latin typeface="Trebuchet MS"/>
                <a:cs typeface="Trebuchet MS"/>
              </a:rPr>
              <a:t>nom-procédure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rebuchet MS"/>
              <a:cs typeface="Trebuchet MS"/>
            </a:endParaRPr>
          </a:p>
          <a:p>
            <a:pPr marL="295910" marR="5080" indent="-283845" algn="just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pc="-275" dirty="0"/>
              <a:t>Les</a:t>
            </a:r>
            <a:r>
              <a:rPr spc="-270" dirty="0"/>
              <a:t> </a:t>
            </a:r>
            <a:r>
              <a:rPr spc="-75" dirty="0"/>
              <a:t>erreurs</a:t>
            </a:r>
            <a:r>
              <a:rPr spc="-70" dirty="0"/>
              <a:t> </a:t>
            </a:r>
            <a:r>
              <a:rPr spc="-200" dirty="0"/>
              <a:t>de</a:t>
            </a:r>
            <a:r>
              <a:rPr spc="-195" dirty="0"/>
              <a:t> </a:t>
            </a:r>
            <a:r>
              <a:rPr spc="-105" dirty="0"/>
              <a:t>compilation</a:t>
            </a:r>
            <a:r>
              <a:rPr spc="645" dirty="0"/>
              <a:t> </a:t>
            </a:r>
            <a:r>
              <a:rPr spc="-254" dirty="0"/>
              <a:t>des </a:t>
            </a:r>
            <a:r>
              <a:rPr spc="-250" dirty="0"/>
              <a:t> </a:t>
            </a:r>
            <a:r>
              <a:rPr spc="-135" dirty="0"/>
              <a:t>procédures</a:t>
            </a:r>
            <a:r>
              <a:rPr spc="-130" dirty="0"/>
              <a:t> </a:t>
            </a:r>
            <a:r>
              <a:rPr spc="-170" dirty="0"/>
              <a:t>stockées</a:t>
            </a:r>
            <a:r>
              <a:rPr spc="-165" dirty="0"/>
              <a:t> </a:t>
            </a:r>
            <a:r>
              <a:rPr spc="-160" dirty="0"/>
              <a:t>peuvent</a:t>
            </a:r>
            <a:r>
              <a:rPr spc="-155" dirty="0"/>
              <a:t> </a:t>
            </a:r>
            <a:r>
              <a:rPr spc="-50" dirty="0"/>
              <a:t>être</a:t>
            </a:r>
            <a:r>
              <a:rPr spc="-45" dirty="0"/>
              <a:t> </a:t>
            </a:r>
            <a:r>
              <a:rPr spc="-250" dirty="0"/>
              <a:t>vues </a:t>
            </a:r>
            <a:r>
              <a:rPr spc="-245" dirty="0"/>
              <a:t> </a:t>
            </a:r>
            <a:r>
              <a:rPr spc="-235" dirty="0"/>
              <a:t>sous</a:t>
            </a:r>
            <a:r>
              <a:rPr spc="20" dirty="0"/>
              <a:t> </a:t>
            </a:r>
            <a:r>
              <a:rPr spc="-70" dirty="0"/>
              <a:t>Orac</a:t>
            </a:r>
            <a:r>
              <a:rPr spc="-25" dirty="0"/>
              <a:t>l</a:t>
            </a:r>
            <a:r>
              <a:rPr spc="-245" dirty="0"/>
              <a:t>e</a:t>
            </a:r>
            <a:r>
              <a:rPr spc="25" dirty="0"/>
              <a:t> </a:t>
            </a:r>
            <a:r>
              <a:rPr spc="-130" dirty="0"/>
              <a:t>par</a:t>
            </a:r>
            <a:r>
              <a:rPr spc="20" dirty="0"/>
              <a:t> </a:t>
            </a:r>
            <a:r>
              <a:rPr spc="-125" dirty="0"/>
              <a:t>l</a:t>
            </a:r>
            <a:r>
              <a:rPr spc="-315" dirty="0"/>
              <a:t>a</a:t>
            </a:r>
            <a:r>
              <a:rPr spc="25" dirty="0"/>
              <a:t> </a:t>
            </a:r>
            <a:r>
              <a:rPr spc="-200" dirty="0"/>
              <a:t>commande</a:t>
            </a:r>
          </a:p>
          <a:p>
            <a:pPr marR="86360" algn="ctr">
              <a:lnSpc>
                <a:spcPct val="100000"/>
              </a:lnSpc>
              <a:spcBef>
                <a:spcPts val="2900"/>
              </a:spcBef>
            </a:pPr>
            <a:r>
              <a:rPr sz="2800" i="1" spc="-16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2800" i="1" spc="-245" dirty="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sz="2800" i="1" spc="-31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2800" i="1" spc="-365" dirty="0">
                <a:solidFill>
                  <a:srgbClr val="FF0000"/>
                </a:solidFill>
                <a:latin typeface="Trebuchet MS"/>
                <a:cs typeface="Trebuchet MS"/>
              </a:rPr>
              <a:t>w</a:t>
            </a:r>
            <a:r>
              <a:rPr sz="2800" i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i="1" spc="-300" dirty="0">
                <a:solidFill>
                  <a:srgbClr val="FF0000"/>
                </a:solidFill>
                <a:latin typeface="Trebuchet MS"/>
                <a:cs typeface="Trebuchet MS"/>
              </a:rPr>
              <a:t>er</a:t>
            </a:r>
            <a:r>
              <a:rPr sz="2800" i="1" spc="-33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800" i="1" spc="-31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2800" i="1" spc="-19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2800" i="1" spc="-145" dirty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sz="2800" i="1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245" dirty="0"/>
              <a:t>dans</a:t>
            </a:r>
            <a:r>
              <a:rPr sz="2800" spc="35" dirty="0"/>
              <a:t> </a:t>
            </a:r>
            <a:r>
              <a:rPr sz="2800" spc="-229" dirty="0"/>
              <a:t>SQL*PLUS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27933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  <a:tab pos="1551940" algn="l"/>
              </a:tabLst>
            </a:pPr>
            <a:r>
              <a:rPr sz="3200" spc="-310" dirty="0">
                <a:latin typeface="Microsoft Sans Serif"/>
                <a:cs typeface="Microsoft Sans Serif"/>
              </a:rPr>
              <a:t>Sous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95" dirty="0">
                <a:latin typeface="Microsoft Sans Serif"/>
                <a:cs typeface="Microsoft Sans Serif"/>
              </a:rPr>
              <a:t>Oracl</a:t>
            </a:r>
            <a:r>
              <a:rPr sz="3200" spc="-45" dirty="0">
                <a:latin typeface="Microsoft Sans Serif"/>
                <a:cs typeface="Microsoft Sans Serif"/>
              </a:rPr>
              <a:t>e</a:t>
            </a:r>
            <a:r>
              <a:rPr sz="3200" spc="-190" dirty="0">
                <a:latin typeface="Microsoft Sans Serif"/>
                <a:cs typeface="Microsoft Sans Serif"/>
              </a:rPr>
              <a:t>,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8601" y="1464309"/>
            <a:ext cx="29629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5194" algn="l"/>
                <a:tab pos="2147570" algn="l"/>
              </a:tabLst>
            </a:pPr>
            <a:r>
              <a:rPr sz="3200" spc="-100" dirty="0">
                <a:latin typeface="Microsoft Sans Serif"/>
                <a:cs typeface="Microsoft Sans Serif"/>
              </a:rPr>
              <a:t>o</a:t>
            </a:r>
            <a:r>
              <a:rPr sz="3200" spc="-95" dirty="0">
                <a:latin typeface="Microsoft Sans Serif"/>
                <a:cs typeface="Microsoft Sans Serif"/>
              </a:rPr>
              <a:t>n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110" dirty="0">
                <a:latin typeface="Microsoft Sans Serif"/>
                <a:cs typeface="Microsoft Sans Serif"/>
              </a:rPr>
              <a:t>peut</a:t>
            </a:r>
            <a:r>
              <a:rPr sz="3200" dirty="0">
                <a:latin typeface="Microsoft Sans Serif"/>
                <a:cs typeface="Microsoft Sans Serif"/>
              </a:rPr>
              <a:t>	</a:t>
            </a:r>
            <a:r>
              <a:rPr sz="3200" spc="-535" dirty="0">
                <a:latin typeface="Microsoft Sans Serif"/>
                <a:cs typeface="Microsoft Sans Serif"/>
              </a:rPr>
              <a:t>a</a:t>
            </a:r>
            <a:r>
              <a:rPr sz="3200" spc="-275" dirty="0">
                <a:latin typeface="Microsoft Sans Serif"/>
                <a:cs typeface="Microsoft Sans Serif"/>
              </a:rPr>
              <a:t>v</a:t>
            </a:r>
            <a:r>
              <a:rPr sz="3200" spc="-30" dirty="0">
                <a:latin typeface="Microsoft Sans Serif"/>
                <a:cs typeface="Microsoft Sans Serif"/>
              </a:rPr>
              <a:t>o</a:t>
            </a:r>
            <a:r>
              <a:rPr sz="3200" spc="-25" dirty="0">
                <a:latin typeface="Microsoft Sans Serif"/>
                <a:cs typeface="Microsoft Sans Serif"/>
              </a:rPr>
              <a:t>i</a:t>
            </a:r>
            <a:r>
              <a:rPr sz="3200" spc="200" dirty="0">
                <a:latin typeface="Microsoft Sans Serif"/>
                <a:cs typeface="Microsoft Sans Serif"/>
              </a:rPr>
              <a:t>r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0361" y="1952066"/>
            <a:ext cx="54876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57450" algn="l"/>
                <a:tab pos="3616960" algn="l"/>
              </a:tabLst>
            </a:pPr>
            <a:r>
              <a:rPr sz="3200" spc="-95" dirty="0">
                <a:latin typeface="Microsoft Sans Serif"/>
                <a:cs typeface="Microsoft Sans Serif"/>
              </a:rPr>
              <a:t>description	</a:t>
            </a:r>
            <a:r>
              <a:rPr sz="3200" spc="-260" dirty="0">
                <a:latin typeface="Microsoft Sans Serif"/>
                <a:cs typeface="Microsoft Sans Serif"/>
              </a:rPr>
              <a:t>des	</a:t>
            </a:r>
            <a:r>
              <a:rPr sz="3200" spc="-160" dirty="0">
                <a:latin typeface="Microsoft Sans Serif"/>
                <a:cs typeface="Microsoft Sans Serif"/>
              </a:rPr>
              <a:t>paramètres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3850" y="1464309"/>
            <a:ext cx="91249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6385">
              <a:lnSpc>
                <a:spcPct val="100000"/>
              </a:lnSpc>
              <a:spcBef>
                <a:spcPts val="105"/>
              </a:spcBef>
            </a:pPr>
            <a:r>
              <a:rPr sz="3200" spc="-170" dirty="0">
                <a:latin typeface="Microsoft Sans Serif"/>
                <a:cs typeface="Microsoft Sans Serif"/>
              </a:rPr>
              <a:t>une  </a:t>
            </a:r>
            <a:r>
              <a:rPr sz="3200" spc="-150" dirty="0">
                <a:latin typeface="Microsoft Sans Serif"/>
                <a:cs typeface="Microsoft Sans Serif"/>
              </a:rPr>
              <a:t>d'une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480" y="3048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14600" y="381000"/>
            <a:ext cx="387350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60" dirty="0"/>
              <a:t>Fonction</a:t>
            </a:r>
            <a:r>
              <a:rPr sz="4300" spc="-25" dirty="0"/>
              <a:t> </a:t>
            </a:r>
            <a:r>
              <a:rPr sz="4300" spc="-245" dirty="0"/>
              <a:t>Stockée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394"/>
            <a:ext cx="7260590" cy="44462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5910" marR="6350" indent="-283845" algn="just">
              <a:lnSpc>
                <a:spcPct val="80000"/>
              </a:lnSpc>
              <a:spcBef>
                <a:spcPts val="82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95" dirty="0">
                <a:latin typeface="Microsoft Sans Serif"/>
                <a:cs typeface="Microsoft Sans Serif"/>
              </a:rPr>
              <a:t>La</a:t>
            </a:r>
            <a:r>
              <a:rPr sz="3000" spc="-29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différence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70" dirty="0">
                <a:latin typeface="Microsoft Sans Serif"/>
                <a:cs typeface="Microsoft Sans Serif"/>
              </a:rPr>
              <a:t>entre</a:t>
            </a:r>
            <a:r>
              <a:rPr sz="3000" spc="-65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une</a:t>
            </a:r>
            <a:r>
              <a:rPr sz="3000" spc="420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fonction</a:t>
            </a:r>
            <a:r>
              <a:rPr sz="3000" spc="-60" dirty="0">
                <a:latin typeface="Microsoft Sans Serif"/>
                <a:cs typeface="Microsoft Sans Serif"/>
              </a:rPr>
              <a:t> </a:t>
            </a:r>
            <a:r>
              <a:rPr sz="3000" spc="-35" dirty="0">
                <a:latin typeface="Microsoft Sans Serif"/>
                <a:cs typeface="Microsoft Sans Serif"/>
              </a:rPr>
              <a:t>et</a:t>
            </a:r>
            <a:r>
              <a:rPr sz="3000" spc="-30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une 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procédure</a:t>
            </a:r>
            <a:r>
              <a:rPr sz="3000" spc="-100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qu'une</a:t>
            </a:r>
            <a:r>
              <a:rPr sz="3000" spc="-155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fonction </a:t>
            </a:r>
            <a:r>
              <a:rPr sz="3000" spc="-125" dirty="0">
                <a:latin typeface="Microsoft Sans Serif"/>
                <a:cs typeface="Microsoft Sans Serif"/>
              </a:rPr>
              <a:t>renvoie</a:t>
            </a:r>
            <a:r>
              <a:rPr sz="3000" spc="-120" dirty="0">
                <a:latin typeface="Microsoft Sans Serif"/>
                <a:cs typeface="Microsoft Sans Serif"/>
              </a:rPr>
              <a:t> </a:t>
            </a:r>
            <a:r>
              <a:rPr sz="3000" spc="-190" dirty="0">
                <a:latin typeface="Microsoft Sans Serif"/>
                <a:cs typeface="Microsoft Sans Serif"/>
              </a:rPr>
              <a:t>une </a:t>
            </a:r>
            <a:r>
              <a:rPr sz="3000" spc="-18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valeur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3600">
              <a:latin typeface="Microsoft Sans Serif"/>
              <a:cs typeface="Microsoft Sans Serif"/>
            </a:endParaRPr>
          </a:p>
          <a:p>
            <a:pPr marL="295910" marR="5715" indent="-283845" algn="just">
              <a:lnSpc>
                <a:spcPct val="80000"/>
              </a:lnSpc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15" dirty="0">
                <a:latin typeface="Microsoft Sans Serif"/>
                <a:cs typeface="Microsoft Sans Serif"/>
              </a:rPr>
              <a:t>Le</a:t>
            </a:r>
            <a:r>
              <a:rPr sz="3000" spc="-210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code</a:t>
            </a:r>
            <a:r>
              <a:rPr sz="3000" spc="-145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est</a:t>
            </a:r>
            <a:r>
              <a:rPr sz="3000" spc="520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semblable</a:t>
            </a:r>
            <a:r>
              <a:rPr sz="3000" spc="-195" dirty="0">
                <a:latin typeface="Microsoft Sans Serif"/>
                <a:cs typeface="Microsoft Sans Serif"/>
              </a:rPr>
              <a:t> </a:t>
            </a:r>
            <a:r>
              <a:rPr sz="3000" spc="-280" dirty="0">
                <a:latin typeface="Microsoft Sans Serif"/>
                <a:cs typeface="Microsoft Sans Serif"/>
              </a:rPr>
              <a:t>au</a:t>
            </a:r>
            <a:r>
              <a:rPr sz="3000" spc="-275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code</a:t>
            </a:r>
            <a:r>
              <a:rPr sz="3000" spc="-145" dirty="0">
                <a:latin typeface="Microsoft Sans Serif"/>
                <a:cs typeface="Microsoft Sans Serif"/>
              </a:rPr>
              <a:t> d'une </a:t>
            </a:r>
            <a:r>
              <a:rPr sz="3000" spc="-140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procédure </a:t>
            </a:r>
            <a:r>
              <a:rPr sz="3000" spc="-130" dirty="0">
                <a:latin typeface="Microsoft Sans Serif"/>
                <a:cs typeface="Microsoft Sans Serif"/>
              </a:rPr>
              <a:t>stockée </a:t>
            </a:r>
            <a:r>
              <a:rPr sz="3000" spc="-240" dirty="0">
                <a:latin typeface="Microsoft Sans Serif"/>
                <a:cs typeface="Microsoft Sans Serif"/>
              </a:rPr>
              <a:t>mais</a:t>
            </a:r>
            <a:r>
              <a:rPr sz="3000" spc="-235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-204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déclaration </a:t>
            </a:r>
            <a:r>
              <a:rPr sz="3000" spc="-190" dirty="0">
                <a:latin typeface="Microsoft Sans Serif"/>
                <a:cs typeface="Microsoft Sans Serif"/>
              </a:rPr>
              <a:t>de </a:t>
            </a:r>
            <a:r>
              <a:rPr sz="3000" spc="-210" dirty="0">
                <a:latin typeface="Microsoft Sans Serif"/>
                <a:cs typeface="Microsoft Sans Serif"/>
              </a:rPr>
              <a:t>la </a:t>
            </a:r>
            <a:r>
              <a:rPr sz="3000" spc="-204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fonction</a:t>
            </a:r>
            <a:r>
              <a:rPr sz="3000" spc="670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indique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le</a:t>
            </a:r>
            <a:r>
              <a:rPr sz="3000" spc="-125" dirty="0">
                <a:latin typeface="Microsoft Sans Serif"/>
                <a:cs typeface="Microsoft Sans Serif"/>
              </a:rPr>
              <a:t> </a:t>
            </a:r>
            <a:r>
              <a:rPr sz="3000" spc="-105" dirty="0">
                <a:latin typeface="Microsoft Sans Serif"/>
                <a:cs typeface="Microsoft Sans Serif"/>
              </a:rPr>
              <a:t>type</a:t>
            </a:r>
            <a:r>
              <a:rPr sz="3000" spc="-100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210" dirty="0">
                <a:latin typeface="Microsoft Sans Serif"/>
                <a:cs typeface="Microsoft Sans Serif"/>
              </a:rPr>
              <a:t>la</a:t>
            </a:r>
            <a:r>
              <a:rPr sz="3000" spc="-204" dirty="0">
                <a:latin typeface="Microsoft Sans Serif"/>
                <a:cs typeface="Microsoft Sans Serif"/>
              </a:rPr>
              <a:t> </a:t>
            </a:r>
            <a:r>
              <a:rPr sz="3000" spc="-140" dirty="0">
                <a:latin typeface="Microsoft Sans Serif"/>
                <a:cs typeface="Microsoft Sans Serif"/>
              </a:rPr>
              <a:t>valeur </a:t>
            </a:r>
            <a:r>
              <a:rPr sz="3000" spc="-135" dirty="0">
                <a:latin typeface="Microsoft Sans Serif"/>
                <a:cs typeface="Microsoft Sans Serif"/>
              </a:rPr>
              <a:t> </a:t>
            </a:r>
            <a:r>
              <a:rPr sz="3000" spc="-65" dirty="0">
                <a:latin typeface="Microsoft Sans Serif"/>
                <a:cs typeface="Microsoft Sans Serif"/>
              </a:rPr>
              <a:t>retournée</a:t>
            </a:r>
            <a:endParaRPr sz="3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360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80000"/>
              </a:lnSpc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280" dirty="0">
                <a:latin typeface="Microsoft Sans Serif"/>
                <a:cs typeface="Microsoft Sans Serif"/>
              </a:rPr>
              <a:t>Seuls</a:t>
            </a:r>
            <a:r>
              <a:rPr sz="3000" spc="-275" dirty="0">
                <a:latin typeface="Microsoft Sans Serif"/>
                <a:cs typeface="Microsoft Sans Serif"/>
              </a:rPr>
              <a:t> </a:t>
            </a:r>
            <a:r>
              <a:rPr sz="3000" spc="-204" dirty="0">
                <a:latin typeface="Microsoft Sans Serif"/>
                <a:cs typeface="Microsoft Sans Serif"/>
              </a:rPr>
              <a:t>les</a:t>
            </a:r>
            <a:r>
              <a:rPr sz="3000" spc="-200" dirty="0">
                <a:latin typeface="Microsoft Sans Serif"/>
                <a:cs typeface="Microsoft Sans Serif"/>
              </a:rPr>
              <a:t> </a:t>
            </a:r>
            <a:r>
              <a:rPr sz="3000" spc="-150" dirty="0">
                <a:latin typeface="Microsoft Sans Serif"/>
                <a:cs typeface="Microsoft Sans Serif"/>
              </a:rPr>
              <a:t>paramètres</a:t>
            </a:r>
            <a:r>
              <a:rPr sz="3000" spc="-145" dirty="0">
                <a:latin typeface="Microsoft Sans Serif"/>
                <a:cs typeface="Microsoft Sans Serif"/>
              </a:rPr>
              <a:t> </a:t>
            </a:r>
            <a:r>
              <a:rPr sz="3000" spc="-195" dirty="0">
                <a:latin typeface="Microsoft Sans Serif"/>
                <a:cs typeface="Microsoft Sans Serif"/>
              </a:rPr>
              <a:t>de</a:t>
            </a:r>
            <a:r>
              <a:rPr sz="3000" spc="-190" dirty="0">
                <a:latin typeface="Microsoft Sans Serif"/>
                <a:cs typeface="Microsoft Sans Serif"/>
              </a:rPr>
              <a:t> </a:t>
            </a:r>
            <a:r>
              <a:rPr sz="3000" spc="-110" dirty="0">
                <a:latin typeface="Microsoft Sans Serif"/>
                <a:cs typeface="Microsoft Sans Serif"/>
              </a:rPr>
              <a:t>type</a:t>
            </a:r>
            <a:r>
              <a:rPr sz="3000" spc="-105" dirty="0">
                <a:latin typeface="Microsoft Sans Serif"/>
                <a:cs typeface="Microsoft Sans Serif"/>
              </a:rPr>
              <a:t> </a:t>
            </a:r>
            <a:r>
              <a:rPr sz="3000" spc="50" dirty="0">
                <a:latin typeface="Microsoft Sans Serif"/>
                <a:cs typeface="Microsoft Sans Serif"/>
              </a:rPr>
              <a:t>IN </a:t>
            </a:r>
            <a:r>
              <a:rPr sz="3000" spc="55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sont </a:t>
            </a:r>
            <a:r>
              <a:rPr sz="3000" spc="-90" dirty="0">
                <a:latin typeface="Microsoft Sans Serif"/>
                <a:cs typeface="Microsoft Sans Serif"/>
              </a:rPr>
              <a:t> </a:t>
            </a:r>
            <a:r>
              <a:rPr sz="3000" spc="-200" dirty="0">
                <a:latin typeface="Microsoft Sans Serif"/>
                <a:cs typeface="Microsoft Sans Serif"/>
              </a:rPr>
              <a:t>acceptés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911475" y="485775"/>
            <a:ext cx="62325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0" dirty="0"/>
              <a:t>FONCTIONS</a:t>
            </a:r>
            <a:r>
              <a:rPr sz="4300" spc="35" dirty="0"/>
              <a:t> </a:t>
            </a:r>
            <a:r>
              <a:rPr sz="4300" spc="10" dirty="0"/>
              <a:t>/</a:t>
            </a:r>
            <a:r>
              <a:rPr sz="4300" spc="20" dirty="0"/>
              <a:t> </a:t>
            </a:r>
            <a:r>
              <a:rPr sz="4300" spc="-180" dirty="0"/>
              <a:t>CREATION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145844" y="2462910"/>
            <a:ext cx="62693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100"/>
              </a:spcBef>
              <a:tabLst>
                <a:tab pos="4286250" algn="l"/>
              </a:tabLst>
            </a:pPr>
            <a:r>
              <a:rPr sz="1800" i="1" spc="-125" dirty="0">
                <a:latin typeface="Trebuchet MS"/>
                <a:cs typeface="Trebuchet MS"/>
              </a:rPr>
              <a:t>CREATE</a:t>
            </a:r>
            <a:r>
              <a:rPr sz="1800" i="1" spc="-80" dirty="0">
                <a:latin typeface="Trebuchet MS"/>
                <a:cs typeface="Trebuchet MS"/>
              </a:rPr>
              <a:t> </a:t>
            </a:r>
            <a:r>
              <a:rPr sz="1800" i="1" spc="-65" dirty="0">
                <a:latin typeface="Trebuchet MS"/>
                <a:cs typeface="Trebuchet MS"/>
              </a:rPr>
              <a:t>OR</a:t>
            </a:r>
            <a:r>
              <a:rPr sz="1800" i="1" spc="-40" dirty="0">
                <a:latin typeface="Trebuchet MS"/>
                <a:cs typeface="Trebuchet MS"/>
              </a:rPr>
              <a:t> </a:t>
            </a:r>
            <a:r>
              <a:rPr sz="1800" i="1" spc="-120" dirty="0">
                <a:latin typeface="Trebuchet MS"/>
                <a:cs typeface="Trebuchet MS"/>
              </a:rPr>
              <a:t>REPLACE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50" dirty="0">
                <a:latin typeface="Trebuchet MS"/>
                <a:cs typeface="Trebuchet MS"/>
              </a:rPr>
              <a:t>FUNCTION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155" dirty="0">
                <a:latin typeface="Trebuchet MS"/>
                <a:cs typeface="Trebuchet MS"/>
              </a:rPr>
              <a:t>get_sal</a:t>
            </a:r>
            <a:r>
              <a:rPr sz="1800" i="1" spc="465" dirty="0">
                <a:latin typeface="Trebuchet MS"/>
                <a:cs typeface="Trebuchet MS"/>
              </a:rPr>
              <a:t> </a:t>
            </a:r>
            <a:r>
              <a:rPr sz="1800" i="1" spc="-155" dirty="0">
                <a:latin typeface="Trebuchet MS"/>
                <a:cs typeface="Trebuchet MS"/>
              </a:rPr>
              <a:t>(v_id	</a:t>
            </a:r>
            <a:r>
              <a:rPr sz="1800" i="1" spc="5" dirty="0">
                <a:latin typeface="Trebuchet MS"/>
                <a:cs typeface="Trebuchet MS"/>
              </a:rPr>
              <a:t>IN</a:t>
            </a:r>
            <a:r>
              <a:rPr sz="1800" i="1" spc="-90" dirty="0">
                <a:latin typeface="Trebuchet MS"/>
                <a:cs typeface="Trebuchet MS"/>
              </a:rPr>
              <a:t> </a:t>
            </a:r>
            <a:r>
              <a:rPr sz="1800" i="1" spc="-135" dirty="0">
                <a:latin typeface="Trebuchet MS"/>
                <a:cs typeface="Trebuchet MS"/>
              </a:rPr>
              <a:t>emp.empno%TYPE) </a:t>
            </a:r>
            <a:r>
              <a:rPr sz="1800" i="1" spc="-530" dirty="0">
                <a:latin typeface="Trebuchet MS"/>
                <a:cs typeface="Trebuchet MS"/>
              </a:rPr>
              <a:t> </a:t>
            </a:r>
            <a:r>
              <a:rPr sz="1800" i="1" spc="-90" dirty="0">
                <a:latin typeface="Trebuchet MS"/>
                <a:cs typeface="Trebuchet MS"/>
              </a:rPr>
              <a:t>RE</a:t>
            </a:r>
            <a:r>
              <a:rPr sz="1800" i="1" spc="-105" dirty="0">
                <a:latin typeface="Trebuchet MS"/>
                <a:cs typeface="Trebuchet MS"/>
              </a:rPr>
              <a:t>T</a:t>
            </a:r>
            <a:r>
              <a:rPr sz="1800" i="1" spc="-10" dirty="0">
                <a:latin typeface="Trebuchet MS"/>
                <a:cs typeface="Trebuchet MS"/>
              </a:rPr>
              <a:t>URN</a:t>
            </a:r>
            <a:r>
              <a:rPr sz="1800" i="1" spc="-80" dirty="0">
                <a:latin typeface="Trebuchet MS"/>
                <a:cs typeface="Trebuchet MS"/>
              </a:rPr>
              <a:t> </a:t>
            </a:r>
            <a:r>
              <a:rPr sz="1800" i="1" spc="30" dirty="0">
                <a:latin typeface="Trebuchet MS"/>
                <a:cs typeface="Trebuchet MS"/>
              </a:rPr>
              <a:t>N</a:t>
            </a:r>
            <a:r>
              <a:rPr sz="1800" i="1" spc="20" dirty="0">
                <a:latin typeface="Trebuchet MS"/>
                <a:cs typeface="Trebuchet MS"/>
              </a:rPr>
              <a:t>U</a:t>
            </a:r>
            <a:r>
              <a:rPr sz="1800" i="1" spc="-5" dirty="0">
                <a:latin typeface="Trebuchet MS"/>
                <a:cs typeface="Trebuchet MS"/>
              </a:rPr>
              <a:t>M</a:t>
            </a:r>
            <a:r>
              <a:rPr sz="1800" i="1" spc="-15" dirty="0">
                <a:latin typeface="Trebuchet MS"/>
                <a:cs typeface="Trebuchet MS"/>
              </a:rPr>
              <a:t>B</a:t>
            </a:r>
            <a:r>
              <a:rPr sz="1800" i="1" spc="-55" dirty="0">
                <a:latin typeface="Trebuchet MS"/>
                <a:cs typeface="Trebuchet MS"/>
              </a:rPr>
              <a:t>E</a:t>
            </a:r>
            <a:r>
              <a:rPr sz="1800" i="1" spc="-95" dirty="0"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  <a:p>
            <a:pPr marL="74930">
              <a:lnSpc>
                <a:spcPct val="100000"/>
              </a:lnSpc>
            </a:pPr>
            <a:r>
              <a:rPr sz="1800" i="1" spc="-60" dirty="0">
                <a:latin typeface="Trebuchet MS"/>
                <a:cs typeface="Trebuchet MS"/>
              </a:rPr>
              <a:t>IS</a:t>
            </a:r>
            <a:endParaRPr sz="1800">
              <a:latin typeface="Trebuchet MS"/>
              <a:cs typeface="Trebuchet MS"/>
            </a:endParaRPr>
          </a:p>
          <a:p>
            <a:pPr marL="139065" marR="3487420">
              <a:lnSpc>
                <a:spcPct val="100000"/>
              </a:lnSpc>
              <a:tabLst>
                <a:tab pos="970915" algn="l"/>
                <a:tab pos="2366645" algn="l"/>
              </a:tabLst>
            </a:pPr>
            <a:r>
              <a:rPr sz="1800" i="1" spc="-110" dirty="0">
                <a:latin typeface="Trebuchet MS"/>
                <a:cs typeface="Trebuchet MS"/>
              </a:rPr>
              <a:t>v_s</a:t>
            </a:r>
            <a:r>
              <a:rPr sz="1800" i="1" spc="-130" dirty="0">
                <a:latin typeface="Trebuchet MS"/>
                <a:cs typeface="Trebuchet MS"/>
              </a:rPr>
              <a:t>al</a:t>
            </a:r>
            <a:r>
              <a:rPr sz="1800" i="1" spc="-225" dirty="0">
                <a:latin typeface="Trebuchet MS"/>
                <a:cs typeface="Trebuchet MS"/>
              </a:rPr>
              <a:t>a</a:t>
            </a:r>
            <a:r>
              <a:rPr sz="1800" i="1" spc="-120" dirty="0">
                <a:latin typeface="Trebuchet MS"/>
                <a:cs typeface="Trebuchet MS"/>
              </a:rPr>
              <a:t>r</a:t>
            </a:r>
            <a:r>
              <a:rPr sz="1800" i="1" spc="-215" dirty="0">
                <a:latin typeface="Trebuchet MS"/>
                <a:cs typeface="Trebuchet MS"/>
              </a:rPr>
              <a:t>y</a:t>
            </a:r>
            <a:r>
              <a:rPr sz="1800" i="1" dirty="0">
                <a:latin typeface="Trebuchet MS"/>
                <a:cs typeface="Trebuchet MS"/>
              </a:rPr>
              <a:t>	</a:t>
            </a:r>
            <a:r>
              <a:rPr sz="1800" i="1" spc="-165" dirty="0">
                <a:latin typeface="Trebuchet MS"/>
                <a:cs typeface="Trebuchet MS"/>
              </a:rPr>
              <a:t>em</a:t>
            </a:r>
            <a:r>
              <a:rPr sz="1800" i="1" spc="-130" dirty="0">
                <a:latin typeface="Trebuchet MS"/>
                <a:cs typeface="Trebuchet MS"/>
              </a:rPr>
              <a:t>p</a:t>
            </a:r>
            <a:r>
              <a:rPr sz="1800" i="1" spc="-105" dirty="0">
                <a:latin typeface="Trebuchet MS"/>
                <a:cs typeface="Trebuchet MS"/>
              </a:rPr>
              <a:t>.sal</a:t>
            </a:r>
            <a:r>
              <a:rPr sz="1800" i="1" spc="-160" dirty="0">
                <a:latin typeface="Trebuchet MS"/>
                <a:cs typeface="Trebuchet MS"/>
              </a:rPr>
              <a:t>%</a:t>
            </a:r>
            <a:r>
              <a:rPr sz="1800" i="1" spc="-135" dirty="0">
                <a:latin typeface="Trebuchet MS"/>
                <a:cs typeface="Trebuchet MS"/>
              </a:rPr>
              <a:t>T</a:t>
            </a:r>
            <a:r>
              <a:rPr sz="1800" i="1" spc="-145" dirty="0">
                <a:latin typeface="Trebuchet MS"/>
                <a:cs typeface="Trebuchet MS"/>
              </a:rPr>
              <a:t>Y</a:t>
            </a:r>
            <a:r>
              <a:rPr sz="1800" i="1" spc="-114" dirty="0">
                <a:latin typeface="Trebuchet MS"/>
                <a:cs typeface="Trebuchet MS"/>
              </a:rPr>
              <a:t>P</a:t>
            </a:r>
            <a:r>
              <a:rPr sz="1800" i="1" spc="-110" dirty="0">
                <a:latin typeface="Trebuchet MS"/>
                <a:cs typeface="Trebuchet MS"/>
              </a:rPr>
              <a:t>E</a:t>
            </a:r>
            <a:r>
              <a:rPr sz="1800" i="1" dirty="0">
                <a:latin typeface="Trebuchet MS"/>
                <a:cs typeface="Trebuchet MS"/>
              </a:rPr>
              <a:t>	</a:t>
            </a:r>
            <a:r>
              <a:rPr sz="1800" i="1" spc="-300" dirty="0">
                <a:latin typeface="Trebuchet MS"/>
                <a:cs typeface="Trebuchet MS"/>
              </a:rPr>
              <a:t>:</a:t>
            </a:r>
            <a:r>
              <a:rPr sz="1800" i="1" spc="105" dirty="0">
                <a:latin typeface="Trebuchet MS"/>
                <a:cs typeface="Trebuchet MS"/>
              </a:rPr>
              <a:t>=</a:t>
            </a:r>
            <a:r>
              <a:rPr sz="1800" i="1" spc="-45" dirty="0">
                <a:latin typeface="Trebuchet MS"/>
                <a:cs typeface="Trebuchet MS"/>
              </a:rPr>
              <a:t> </a:t>
            </a:r>
            <a:r>
              <a:rPr sz="1800" i="1" spc="-20" dirty="0">
                <a:latin typeface="Trebuchet MS"/>
                <a:cs typeface="Trebuchet MS"/>
              </a:rPr>
              <a:t>0</a:t>
            </a:r>
            <a:r>
              <a:rPr sz="1800" i="1" spc="-270" dirty="0">
                <a:latin typeface="Trebuchet MS"/>
                <a:cs typeface="Trebuchet MS"/>
              </a:rPr>
              <a:t>;  </a:t>
            </a:r>
            <a:r>
              <a:rPr sz="1800" i="1" spc="-55" dirty="0">
                <a:latin typeface="Trebuchet MS"/>
                <a:cs typeface="Trebuchet MS"/>
              </a:rPr>
              <a:t>BEGIN</a:t>
            </a:r>
            <a:endParaRPr sz="1800">
              <a:latin typeface="Trebuchet MS"/>
              <a:cs typeface="Trebuchet MS"/>
            </a:endParaRPr>
          </a:p>
          <a:p>
            <a:pPr marL="926465" marR="4102735">
              <a:lnSpc>
                <a:spcPct val="100000"/>
              </a:lnSpc>
            </a:pPr>
            <a:r>
              <a:rPr sz="1800" i="1" spc="-85" dirty="0">
                <a:latin typeface="Trebuchet MS"/>
                <a:cs typeface="Trebuchet MS"/>
              </a:rPr>
              <a:t>SELECT s</a:t>
            </a:r>
            <a:r>
              <a:rPr sz="1800" i="1" spc="-120" dirty="0">
                <a:latin typeface="Trebuchet MS"/>
                <a:cs typeface="Trebuchet MS"/>
              </a:rPr>
              <a:t>a</a:t>
            </a:r>
            <a:r>
              <a:rPr sz="1800" i="1" spc="-229" dirty="0">
                <a:latin typeface="Trebuchet MS"/>
                <a:cs typeface="Trebuchet MS"/>
              </a:rPr>
              <a:t>l  </a:t>
            </a:r>
            <a:r>
              <a:rPr sz="1800" i="1" spc="-40" dirty="0">
                <a:latin typeface="Trebuchet MS"/>
                <a:cs typeface="Trebuchet MS"/>
              </a:rPr>
              <a:t>IN</a:t>
            </a:r>
            <a:r>
              <a:rPr sz="1800" i="1" spc="-140" dirty="0">
                <a:latin typeface="Trebuchet MS"/>
                <a:cs typeface="Trebuchet MS"/>
              </a:rPr>
              <a:t>T</a:t>
            </a:r>
            <a:r>
              <a:rPr sz="1800" i="1" spc="-35" dirty="0">
                <a:latin typeface="Trebuchet MS"/>
                <a:cs typeface="Trebuchet MS"/>
              </a:rPr>
              <a:t>O</a:t>
            </a:r>
            <a:r>
              <a:rPr sz="1800" i="1" spc="-55" dirty="0">
                <a:latin typeface="Trebuchet MS"/>
                <a:cs typeface="Trebuchet MS"/>
              </a:rPr>
              <a:t> </a:t>
            </a:r>
            <a:r>
              <a:rPr sz="1800" i="1" spc="-110" dirty="0">
                <a:latin typeface="Trebuchet MS"/>
                <a:cs typeface="Trebuchet MS"/>
              </a:rPr>
              <a:t>v_s</a:t>
            </a:r>
            <a:r>
              <a:rPr sz="1800" i="1" spc="-130" dirty="0">
                <a:latin typeface="Trebuchet MS"/>
                <a:cs typeface="Trebuchet MS"/>
              </a:rPr>
              <a:t>al</a:t>
            </a:r>
            <a:r>
              <a:rPr sz="1800" i="1" spc="-225" dirty="0">
                <a:latin typeface="Trebuchet MS"/>
                <a:cs typeface="Trebuchet MS"/>
              </a:rPr>
              <a:t>a</a:t>
            </a:r>
            <a:r>
              <a:rPr sz="1800" i="1" spc="-120" dirty="0">
                <a:latin typeface="Trebuchet MS"/>
                <a:cs typeface="Trebuchet MS"/>
              </a:rPr>
              <a:t>r</a:t>
            </a:r>
            <a:r>
              <a:rPr sz="1800" i="1" spc="-160" dirty="0">
                <a:latin typeface="Trebuchet MS"/>
                <a:cs typeface="Trebuchet MS"/>
              </a:rPr>
              <a:t>y  </a:t>
            </a:r>
            <a:r>
              <a:rPr sz="1800" i="1" spc="-140" dirty="0">
                <a:latin typeface="Trebuchet MS"/>
                <a:cs typeface="Trebuchet MS"/>
              </a:rPr>
              <a:t>F</a:t>
            </a:r>
            <a:r>
              <a:rPr sz="1800" i="1" spc="-185" dirty="0">
                <a:latin typeface="Trebuchet MS"/>
                <a:cs typeface="Trebuchet MS"/>
              </a:rPr>
              <a:t>R</a:t>
            </a:r>
            <a:r>
              <a:rPr sz="1800" i="1" spc="30" dirty="0">
                <a:latin typeface="Trebuchet MS"/>
                <a:cs typeface="Trebuchet MS"/>
              </a:rPr>
              <a:t>OM</a:t>
            </a:r>
            <a:r>
              <a:rPr sz="1800" i="1" spc="-80" dirty="0">
                <a:latin typeface="Trebuchet MS"/>
                <a:cs typeface="Trebuchet MS"/>
              </a:rPr>
              <a:t> </a:t>
            </a:r>
            <a:r>
              <a:rPr sz="1800" i="1" spc="-155" dirty="0">
                <a:latin typeface="Trebuchet MS"/>
                <a:cs typeface="Trebuchet MS"/>
              </a:rPr>
              <a:t>emp</a:t>
            </a:r>
            <a:endParaRPr sz="1800">
              <a:latin typeface="Trebuchet MS"/>
              <a:cs typeface="Trebuchet MS"/>
            </a:endParaRPr>
          </a:p>
          <a:p>
            <a:pPr marL="139065" marR="3299460" indent="787400">
              <a:lnSpc>
                <a:spcPct val="100000"/>
              </a:lnSpc>
            </a:pPr>
            <a:r>
              <a:rPr sz="1800" i="1" spc="5" dirty="0">
                <a:latin typeface="Trebuchet MS"/>
                <a:cs typeface="Trebuchet MS"/>
              </a:rPr>
              <a:t>WHERE</a:t>
            </a:r>
            <a:r>
              <a:rPr sz="1800" i="1" spc="-70" dirty="0">
                <a:latin typeface="Trebuchet MS"/>
                <a:cs typeface="Trebuchet MS"/>
              </a:rPr>
              <a:t> </a:t>
            </a:r>
            <a:r>
              <a:rPr sz="1800" i="1" spc="-165" dirty="0">
                <a:latin typeface="Trebuchet MS"/>
                <a:cs typeface="Trebuchet MS"/>
              </a:rPr>
              <a:t>em</a:t>
            </a:r>
            <a:r>
              <a:rPr sz="1800" i="1" spc="-130" dirty="0">
                <a:latin typeface="Trebuchet MS"/>
                <a:cs typeface="Trebuchet MS"/>
              </a:rPr>
              <a:t>p</a:t>
            </a:r>
            <a:r>
              <a:rPr sz="1800" i="1" spc="-160" dirty="0">
                <a:latin typeface="Trebuchet MS"/>
                <a:cs typeface="Trebuchet MS"/>
              </a:rPr>
              <a:t>n</a:t>
            </a:r>
            <a:r>
              <a:rPr sz="1800" i="1" spc="-150" dirty="0">
                <a:latin typeface="Trebuchet MS"/>
                <a:cs typeface="Trebuchet MS"/>
              </a:rPr>
              <a:t>o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i="1" spc="105" dirty="0">
                <a:latin typeface="Trebuchet MS"/>
                <a:cs typeface="Trebuchet MS"/>
              </a:rPr>
              <a:t>=</a:t>
            </a:r>
            <a:r>
              <a:rPr sz="1800" i="1" spc="-50" dirty="0">
                <a:latin typeface="Trebuchet MS"/>
                <a:cs typeface="Trebuchet MS"/>
              </a:rPr>
              <a:t> </a:t>
            </a:r>
            <a:r>
              <a:rPr sz="1800" i="1" spc="-180" dirty="0">
                <a:latin typeface="Trebuchet MS"/>
                <a:cs typeface="Trebuchet MS"/>
              </a:rPr>
              <a:t>v_</a:t>
            </a:r>
            <a:r>
              <a:rPr sz="1800" i="1" spc="-120" dirty="0">
                <a:latin typeface="Trebuchet MS"/>
                <a:cs typeface="Trebuchet MS"/>
              </a:rPr>
              <a:t>i</a:t>
            </a:r>
            <a:r>
              <a:rPr sz="1800" i="1" spc="-165" dirty="0">
                <a:latin typeface="Trebuchet MS"/>
                <a:cs typeface="Trebuchet MS"/>
              </a:rPr>
              <a:t>d</a:t>
            </a:r>
            <a:r>
              <a:rPr sz="1800" i="1" spc="-270" dirty="0">
                <a:latin typeface="Trebuchet MS"/>
                <a:cs typeface="Trebuchet MS"/>
              </a:rPr>
              <a:t>;  </a:t>
            </a:r>
            <a:r>
              <a:rPr sz="1800" i="1" spc="-90" dirty="0">
                <a:latin typeface="Trebuchet MS"/>
                <a:cs typeface="Trebuchet MS"/>
              </a:rPr>
              <a:t>RE</a:t>
            </a:r>
            <a:r>
              <a:rPr sz="1800" i="1" spc="-105" dirty="0">
                <a:latin typeface="Trebuchet MS"/>
                <a:cs typeface="Trebuchet MS"/>
              </a:rPr>
              <a:t>T</a:t>
            </a:r>
            <a:r>
              <a:rPr sz="1800" i="1" spc="-10" dirty="0">
                <a:latin typeface="Trebuchet MS"/>
                <a:cs typeface="Trebuchet MS"/>
              </a:rPr>
              <a:t>URN</a:t>
            </a:r>
            <a:r>
              <a:rPr sz="1800" i="1" spc="-80" dirty="0">
                <a:latin typeface="Trebuchet MS"/>
                <a:cs typeface="Trebuchet MS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(</a:t>
            </a:r>
            <a:r>
              <a:rPr sz="1800" i="1" spc="-110" dirty="0">
                <a:latin typeface="Trebuchet MS"/>
                <a:cs typeface="Trebuchet MS"/>
              </a:rPr>
              <a:t>v_s</a:t>
            </a:r>
            <a:r>
              <a:rPr sz="1800" i="1" spc="-130" dirty="0">
                <a:latin typeface="Trebuchet MS"/>
                <a:cs typeface="Trebuchet MS"/>
              </a:rPr>
              <a:t>al</a:t>
            </a:r>
            <a:r>
              <a:rPr sz="1800" i="1" spc="-225" dirty="0">
                <a:latin typeface="Trebuchet MS"/>
                <a:cs typeface="Trebuchet MS"/>
              </a:rPr>
              <a:t>a</a:t>
            </a:r>
            <a:r>
              <a:rPr sz="1800" i="1" spc="-120" dirty="0">
                <a:latin typeface="Trebuchet MS"/>
                <a:cs typeface="Trebuchet MS"/>
              </a:rPr>
              <a:t>r</a:t>
            </a:r>
            <a:r>
              <a:rPr sz="1800" i="1" spc="-215" dirty="0">
                <a:latin typeface="Trebuchet MS"/>
                <a:cs typeface="Trebuchet MS"/>
              </a:rPr>
              <a:t>y</a:t>
            </a:r>
            <a:r>
              <a:rPr sz="1800" i="1" spc="-220" dirty="0">
                <a:latin typeface="Trebuchet MS"/>
                <a:cs typeface="Trebuchet MS"/>
              </a:rPr>
              <a:t>);</a:t>
            </a:r>
            <a:endParaRPr sz="1800">
              <a:latin typeface="Trebuchet MS"/>
              <a:cs typeface="Trebuchet MS"/>
            </a:endParaRPr>
          </a:p>
          <a:p>
            <a:pPr marL="139065">
              <a:lnSpc>
                <a:spcPct val="100000"/>
              </a:lnSpc>
              <a:spcBef>
                <a:spcPts val="5"/>
              </a:spcBef>
            </a:pPr>
            <a:r>
              <a:rPr sz="1800" i="1" spc="35" dirty="0">
                <a:latin typeface="Trebuchet MS"/>
                <a:cs typeface="Trebuchet MS"/>
              </a:rPr>
              <a:t>END</a:t>
            </a:r>
            <a:r>
              <a:rPr sz="1800" i="1" spc="-95" dirty="0">
                <a:latin typeface="Trebuchet MS"/>
                <a:cs typeface="Trebuchet MS"/>
              </a:rPr>
              <a:t> </a:t>
            </a:r>
            <a:r>
              <a:rPr sz="1800" i="1" spc="-175" dirty="0">
                <a:latin typeface="Trebuchet MS"/>
                <a:cs typeface="Trebuchet MS"/>
              </a:rPr>
              <a:t>get_sal;</a:t>
            </a:r>
            <a:endParaRPr sz="1800">
              <a:latin typeface="Trebuchet MS"/>
              <a:cs typeface="Trebuchet MS"/>
            </a:endParaRPr>
          </a:p>
          <a:p>
            <a:pPr marL="139065">
              <a:lnSpc>
                <a:spcPct val="100000"/>
              </a:lnSpc>
            </a:pPr>
            <a:r>
              <a:rPr sz="1800" i="1" spc="-440" dirty="0">
                <a:latin typeface="Trebuchet MS"/>
                <a:cs typeface="Trebuchet MS"/>
              </a:rPr>
              <a:t>/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0739" y="1471929"/>
            <a:ext cx="821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latin typeface="Microsoft Sans Serif"/>
                <a:cs typeface="Microsoft Sans Serif"/>
              </a:rPr>
              <a:t>CREATE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REPLACE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&lt;nom&gt;[(parametres)]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RETURN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&lt;type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du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resultat&gt;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290991"/>
            <a:ext cx="507860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 dirty="0" err="1">
                <a:solidFill>
                  <a:srgbClr val="000000"/>
                </a:solidFill>
                <a:latin typeface="Roboto Bold"/>
              </a:rPr>
              <a:t>Retrouvez</a:t>
            </a:r>
            <a:r>
              <a:rPr lang="en-US" sz="2850" dirty="0">
                <a:solidFill>
                  <a:srgbClr val="000000"/>
                </a:solidFill>
                <a:latin typeface="Roboto Bold"/>
              </a:rPr>
              <a:t>-nous sur </a:t>
            </a:r>
            <a:r>
              <a:rPr lang="en-US" sz="2850" dirty="0" err="1">
                <a:solidFill>
                  <a:srgbClr val="000000"/>
                </a:solidFill>
                <a:latin typeface="Roboto Bold"/>
              </a:rPr>
              <a:t>nos</a:t>
            </a:r>
            <a:r>
              <a:rPr lang="en-US" sz="2850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Roboto Bold"/>
              </a:rPr>
              <a:t>réseaux</a:t>
            </a:r>
            <a:r>
              <a:rPr lang="en-US" sz="2850" dirty="0">
                <a:solidFill>
                  <a:srgbClr val="000000"/>
                </a:solidFill>
                <a:latin typeface="Roboto Bold"/>
              </a:rPr>
              <a:t> 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716772" y="4668979"/>
            <a:ext cx="4182974" cy="23883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6538163" y="-191327"/>
            <a:ext cx="4182974" cy="23883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4501" y="2464710"/>
            <a:ext cx="1914999" cy="19285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67621" y="4486734"/>
            <a:ext cx="280875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Roboto Bold Italics"/>
              </a:rPr>
              <a:t>SCANNEZ LE QR CODE </a:t>
            </a:r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A846F6B6-4739-78E2-E751-217E56B497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/>
              <a:t>NOM INTERVENANT </a:t>
            </a:r>
            <a:endParaRPr lang="en-US" dirty="0"/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D23CDE5-4D99-111A-AC6F-77A01C206E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205</a:t>
            </a:fld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52756D2-A718-0D98-25BD-D6F7685D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857250"/>
            <a:ext cx="1522991" cy="8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94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57250"/>
            <a:ext cx="4572000" cy="4960937"/>
          </a:xfrm>
          <a:prstGeom prst="rect">
            <a:avLst/>
          </a:prstGeom>
          <a:solidFill>
            <a:srgbClr val="22ABE4"/>
          </a:solidFill>
        </p:spPr>
      </p:sp>
      <p:grpSp>
        <p:nvGrpSpPr>
          <p:cNvPr id="3" name="Group 3"/>
          <p:cNvGrpSpPr/>
          <p:nvPr/>
        </p:nvGrpSpPr>
        <p:grpSpPr>
          <a:xfrm>
            <a:off x="514350" y="2662178"/>
            <a:ext cx="3601582" cy="1307712"/>
            <a:chOff x="0" y="-35137"/>
            <a:chExt cx="9604218" cy="3487229"/>
          </a:xfrm>
        </p:grpSpPr>
        <p:sp>
          <p:nvSpPr>
            <p:cNvPr id="4" name="TextBox 4"/>
            <p:cNvSpPr txBox="1"/>
            <p:nvPr/>
          </p:nvSpPr>
          <p:spPr>
            <a:xfrm>
              <a:off x="0" y="1947408"/>
              <a:ext cx="9604218" cy="1504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78"/>
                </a:lnSpc>
              </a:pPr>
              <a:r>
                <a:rPr lang="en-US" sz="1675">
                  <a:solidFill>
                    <a:srgbClr val="FFFFFF"/>
                  </a:solidFill>
                  <a:latin typeface="Hammersmith One"/>
                </a:rPr>
                <a:t>Contactez-nous pour des préoccupations et des clarification.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5137"/>
              <a:ext cx="9604218" cy="1778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4"/>
                </a:lnSpc>
              </a:pPr>
              <a:r>
                <a:rPr lang="en-US" sz="3987" spc="-80">
                  <a:solidFill>
                    <a:srgbClr val="FFFFFF"/>
                  </a:solidFill>
                  <a:latin typeface="Roboto"/>
                </a:rPr>
                <a:t>Des questions 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88722" y="1729414"/>
            <a:ext cx="2345323" cy="558145"/>
            <a:chOff x="0" y="-76200"/>
            <a:chExt cx="6254195" cy="1488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6254195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Roboto Bold"/>
                </a:rPr>
                <a:t>Numéro de téléphone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6635"/>
              <a:ext cx="6254195" cy="61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sz="1250" dirty="0">
                  <a:solidFill>
                    <a:srgbClr val="0070C0"/>
                  </a:solidFill>
                  <a:latin typeface="Roboto"/>
                  <a:hlinkClick r:id="rId2" tooltip="https://docs.google.com/spreadsheets/d/1DUF2isFWsqVSYhbaACYtbgcLi_YjDqpE3GLQIVgkKQg/edit#gid=698511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01 89 16 90 08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88722" y="3191862"/>
            <a:ext cx="2345323" cy="558145"/>
            <a:chOff x="0" y="-76200"/>
            <a:chExt cx="6254195" cy="14883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6254195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Roboto Bold"/>
                </a:rPr>
                <a:t>Adresse e-mail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96635"/>
              <a:ext cx="6254195" cy="61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sz="1250" u="sng" dirty="0">
                  <a:solidFill>
                    <a:srgbClr val="0070C0"/>
                  </a:solidFill>
                  <a:latin typeface="Roboto"/>
                </a:rPr>
                <a:t>contact@caplogy.com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88722" y="4564338"/>
            <a:ext cx="2345323" cy="558145"/>
            <a:chOff x="0" y="-76200"/>
            <a:chExt cx="6254195" cy="148838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6254195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Roboto Bold"/>
                </a:rPr>
                <a:t>Site Web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6635"/>
              <a:ext cx="6254195" cy="61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sz="1250" u="sng" dirty="0">
                  <a:solidFill>
                    <a:srgbClr val="0070C0"/>
                  </a:solidFill>
                  <a:latin typeface="Roboto"/>
                  <a:hlinkClick r:id="rId3" tooltip="https://www.caplogy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www.caplogy.com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5388722" y="2745765"/>
            <a:ext cx="2755339" cy="0"/>
          </a:xfrm>
          <a:prstGeom prst="line">
            <a:avLst/>
          </a:prstGeom>
          <a:ln w="28575" cap="rnd">
            <a:solidFill>
              <a:srgbClr val="22AB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388722" y="4210344"/>
            <a:ext cx="2755339" cy="0"/>
          </a:xfrm>
          <a:prstGeom prst="line">
            <a:avLst/>
          </a:prstGeom>
          <a:ln w="28575" cap="rnd">
            <a:solidFill>
              <a:srgbClr val="22AB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57250"/>
            <a:ext cx="1963240" cy="1060315"/>
          </a:xfrm>
          <a:prstGeom prst="rect">
            <a:avLst/>
          </a:prstGeom>
        </p:spPr>
      </p:pic>
      <p:sp>
        <p:nvSpPr>
          <p:cNvPr id="32" name="Espace réservé du pied de page 31">
            <a:extLst>
              <a:ext uri="{FF2B5EF4-FFF2-40B4-BE49-F238E27FC236}">
                <a16:creationId xmlns:a16="http://schemas.microsoft.com/office/drawing/2014/main" id="{55F7673E-AC5C-C767-DF40-24E843C2ED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/>
              <a:t>NOM INTERVENANT </a:t>
            </a:r>
            <a:endParaRPr lang="en-US" dirty="0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728AB175-BFBF-BFD4-6C4C-B99E4D1DBE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896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819" r="39315"/>
          <a:stretch>
            <a:fillRect/>
          </a:stretch>
        </p:blipFill>
        <p:spPr>
          <a:xfrm>
            <a:off x="4790829" y="335519"/>
            <a:ext cx="4572000" cy="54577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7406218" y="857250"/>
            <a:ext cx="2001755" cy="5143500"/>
            <a:chOff x="0" y="0"/>
            <a:chExt cx="5831019" cy="149827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31019" cy="14982775"/>
            </a:xfrm>
            <a:custGeom>
              <a:avLst/>
              <a:gdLst/>
              <a:ahLst/>
              <a:cxnLst/>
              <a:rect l="l" t="t" r="r" b="b"/>
              <a:pathLst>
                <a:path w="5831019" h="14982775">
                  <a:moveTo>
                    <a:pt x="5831019" y="14982775"/>
                  </a:moveTo>
                  <a:lnTo>
                    <a:pt x="0" y="14982775"/>
                  </a:lnTo>
                  <a:lnTo>
                    <a:pt x="0" y="0"/>
                  </a:lnTo>
                  <a:lnTo>
                    <a:pt x="5831019" y="14982775"/>
                  </a:lnTo>
                  <a:close/>
                </a:path>
              </a:pathLst>
            </a:custGeom>
            <a:solidFill>
              <a:srgbClr val="4F4E6B"/>
            </a:solidFill>
          </p:spPr>
          <p:txBody>
            <a:bodyPr/>
            <a:lstStyle/>
            <a:p>
              <a:endParaRPr lang="fr-FR" sz="900" dirty="0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907358" y="2292610"/>
            <a:ext cx="2382782" cy="4618449"/>
            <a:chOff x="0" y="0"/>
            <a:chExt cx="4381320" cy="68308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22ABE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14350" y="2616915"/>
            <a:ext cx="3840127" cy="1627808"/>
            <a:chOff x="0" y="-7408"/>
            <a:chExt cx="10240338" cy="43408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7408"/>
              <a:ext cx="10240338" cy="229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60"/>
                </a:lnSpc>
                <a:spcBef>
                  <a:spcPct val="0"/>
                </a:spcBef>
              </a:pPr>
              <a:r>
                <a:rPr lang="en-US" sz="5550">
                  <a:solidFill>
                    <a:srgbClr val="191919"/>
                  </a:solidFill>
                  <a:latin typeface="Roboto"/>
                </a:rPr>
                <a:t>Merci 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65519"/>
              <a:ext cx="7538810" cy="136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83"/>
                </a:lnSpc>
                <a:spcBef>
                  <a:spcPct val="0"/>
                </a:spcBef>
              </a:pPr>
              <a:r>
                <a:rPr lang="en-US" sz="1525">
                  <a:solidFill>
                    <a:srgbClr val="191919"/>
                  </a:solidFill>
                  <a:latin typeface="Public Sans"/>
                </a:rPr>
                <a:t>N'hésitez pas à nous suivre sur nos réseaux sociaux.</a:t>
              </a:r>
            </a:p>
          </p:txBody>
        </p:sp>
      </p:grp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AC9AC668-EDF5-30CD-29EC-F63FDBAA0D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/>
              <a:t>NOM INTERVENANT 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8AC74004-59EA-F21D-B56B-A2700D351E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207</a:t>
            </a:fld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632C375-3072-AE10-9F31-AFDD30C7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857250"/>
            <a:ext cx="1522991" cy="8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64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286000" y="533400"/>
            <a:ext cx="3892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Ob</a:t>
            </a:r>
            <a:r>
              <a:rPr sz="3200" spc="-5" dirty="0"/>
              <a:t>j</a:t>
            </a:r>
            <a:r>
              <a:rPr sz="3200" spc="-125" dirty="0"/>
              <a:t>ectifs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0" dirty="0"/>
              <a:t> </a:t>
            </a:r>
            <a:r>
              <a:rPr sz="3200" spc="-260" dirty="0"/>
              <a:t>SGBD</a:t>
            </a:r>
            <a:r>
              <a:rPr sz="3200" spc="20" dirty="0"/>
              <a:t> </a:t>
            </a:r>
            <a:r>
              <a:rPr sz="3200" spc="-85" dirty="0"/>
              <a:t>(</a:t>
            </a:r>
            <a:r>
              <a:rPr sz="3200" spc="-125" dirty="0"/>
              <a:t>1</a:t>
            </a:r>
            <a:r>
              <a:rPr sz="3200" spc="-30" dirty="0"/>
              <a:t>)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1596897" y="1424686"/>
            <a:ext cx="7259320" cy="25914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5910" marR="5080" indent="-283845">
              <a:lnSpc>
                <a:spcPts val="3030"/>
              </a:lnSpc>
              <a:spcBef>
                <a:spcPts val="4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  <a:tab pos="1597660" algn="l"/>
                <a:tab pos="1992630" algn="l"/>
                <a:tab pos="4274185" algn="l"/>
                <a:tab pos="4728210" algn="l"/>
                <a:tab pos="5120005" algn="l"/>
                <a:tab pos="6897370" algn="l"/>
              </a:tabLst>
            </a:pPr>
            <a:r>
              <a:rPr sz="2800" spc="-405" dirty="0">
                <a:latin typeface="Microsoft Sans Serif"/>
                <a:cs typeface="Microsoft Sans Serif"/>
              </a:rPr>
              <a:t>F</a:t>
            </a:r>
            <a:r>
              <a:rPr sz="2800" spc="-375" dirty="0">
                <a:latin typeface="Microsoft Sans Serif"/>
                <a:cs typeface="Microsoft Sans Serif"/>
              </a:rPr>
              <a:t>a</a:t>
            </a:r>
            <a:r>
              <a:rPr sz="2800" spc="-140" dirty="0">
                <a:latin typeface="Microsoft Sans Serif"/>
                <a:cs typeface="Microsoft Sans Serif"/>
              </a:rPr>
              <a:t>c</a:t>
            </a:r>
            <a:r>
              <a:rPr sz="2800" spc="-60" dirty="0">
                <a:latin typeface="Microsoft Sans Serif"/>
                <a:cs typeface="Microsoft Sans Serif"/>
              </a:rPr>
              <a:t>i</a:t>
            </a:r>
            <a:r>
              <a:rPr sz="2800" spc="-30" dirty="0">
                <a:latin typeface="Microsoft Sans Serif"/>
                <a:cs typeface="Microsoft Sans Serif"/>
              </a:rPr>
              <a:t>lit</a:t>
            </a:r>
            <a:r>
              <a:rPr sz="2800" spc="-50" dirty="0">
                <a:latin typeface="Microsoft Sans Serif"/>
                <a:cs typeface="Microsoft Sans Serif"/>
              </a:rPr>
              <a:t>e</a:t>
            </a:r>
            <a:r>
              <a:rPr sz="2800" spc="170" dirty="0">
                <a:latin typeface="Microsoft Sans Serif"/>
                <a:cs typeface="Microsoft Sans Serif"/>
              </a:rPr>
              <a:t>r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p</a:t>
            </a:r>
            <a:r>
              <a:rPr sz="2800" spc="-135" dirty="0">
                <a:latin typeface="Microsoft Sans Serif"/>
                <a:cs typeface="Microsoft Sans Serif"/>
              </a:rPr>
              <a:t>résent</a:t>
            </a:r>
            <a:r>
              <a:rPr sz="2800" spc="-170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ti</a:t>
            </a:r>
            <a:r>
              <a:rPr sz="2800" spc="60" dirty="0">
                <a:latin typeface="Microsoft Sans Serif"/>
                <a:cs typeface="Microsoft Sans Serif"/>
              </a:rPr>
              <a:t>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3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235" dirty="0">
                <a:latin typeface="Microsoft Sans Serif"/>
                <a:cs typeface="Microsoft Sans Serif"/>
              </a:rPr>
              <a:t>de</a:t>
            </a:r>
            <a:r>
              <a:rPr sz="2800" spc="-204" dirty="0">
                <a:latin typeface="Microsoft Sans Serif"/>
                <a:cs typeface="Microsoft Sans Serif"/>
              </a:rPr>
              <a:t>s</a:t>
            </a:r>
            <a:r>
              <a:rPr sz="2800" spc="-10" dirty="0">
                <a:latin typeface="Microsoft Sans Serif"/>
                <a:cs typeface="Microsoft Sans Serif"/>
              </a:rPr>
              <a:t>criptio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40" dirty="0">
                <a:latin typeface="Microsoft Sans Serif"/>
                <a:cs typeface="Microsoft Sans Serif"/>
              </a:rPr>
              <a:t>de  </a:t>
            </a:r>
            <a:r>
              <a:rPr sz="2800" spc="-175" dirty="0">
                <a:latin typeface="Microsoft Sans Serif"/>
                <a:cs typeface="Microsoft Sans Serif"/>
              </a:rPr>
              <a:t>données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55" dirty="0">
                <a:latin typeface="Microsoft Sans Serif"/>
                <a:cs typeface="Microsoft Sans Serif"/>
              </a:rPr>
              <a:t>Indépendance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p</a:t>
            </a:r>
            <a:r>
              <a:rPr sz="2400" spc="-220" dirty="0">
                <a:latin typeface="Microsoft Sans Serif"/>
                <a:cs typeface="Microsoft Sans Serif"/>
              </a:rPr>
              <a:t>h</a:t>
            </a:r>
            <a:r>
              <a:rPr sz="2400" spc="-150" dirty="0">
                <a:latin typeface="Microsoft Sans Serif"/>
                <a:cs typeface="Microsoft Sans Serif"/>
              </a:rPr>
              <a:t>ysi</a:t>
            </a:r>
            <a:r>
              <a:rPr sz="2400" spc="-155" dirty="0">
                <a:latin typeface="Microsoft Sans Serif"/>
                <a:cs typeface="Microsoft Sans Serif"/>
              </a:rPr>
              <a:t>que</a:t>
            </a:r>
            <a:endParaRPr sz="2400">
              <a:latin typeface="Microsoft Sans Serif"/>
              <a:cs typeface="Microsoft Sans Serif"/>
            </a:endParaRPr>
          </a:p>
          <a:p>
            <a:pPr marL="817244" marR="5080" indent="-228600" algn="just">
              <a:lnSpc>
                <a:spcPts val="1939"/>
              </a:lnSpc>
              <a:spcBef>
                <a:spcPts val="484"/>
              </a:spcBef>
            </a:pPr>
            <a:r>
              <a:rPr sz="1800" spc="-420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1800" spc="-34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Plus</a:t>
            </a:r>
            <a:r>
              <a:rPr sz="1800" spc="15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besoin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24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travailler directement </a:t>
            </a:r>
            <a:r>
              <a:rPr sz="1800" spc="-65" dirty="0">
                <a:latin typeface="Microsoft Sans Serif"/>
                <a:cs typeface="Microsoft Sans Serif"/>
              </a:rPr>
              <a:t>sur </a:t>
            </a:r>
            <a:r>
              <a:rPr sz="1800" spc="-130" dirty="0">
                <a:latin typeface="Microsoft Sans Serif"/>
                <a:cs typeface="Microsoft Sans Serif"/>
              </a:rPr>
              <a:t>les</a:t>
            </a:r>
            <a:r>
              <a:rPr sz="1800" spc="2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fichiers </a:t>
            </a:r>
            <a:r>
              <a:rPr sz="1800" spc="-130" dirty="0">
                <a:latin typeface="Microsoft Sans Serif"/>
                <a:cs typeface="Microsoft Sans Serif"/>
              </a:rPr>
              <a:t>physiques</a:t>
            </a:r>
            <a:r>
              <a:rPr sz="1800" spc="2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(tels 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Verdana"/>
                <a:cs typeface="Verdana"/>
              </a:rPr>
              <a:t>qu‟il</a:t>
            </a:r>
            <a:r>
              <a:rPr sz="1800" spc="-250" dirty="0">
                <a:latin typeface="Verdana"/>
                <a:cs typeface="Verdana"/>
              </a:rPr>
              <a:t>s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so</a:t>
            </a:r>
            <a:r>
              <a:rPr sz="1800" spc="-5" dirty="0">
                <a:latin typeface="Microsoft Sans Serif"/>
                <a:cs typeface="Microsoft Sans Serif"/>
              </a:rPr>
              <a:t>nt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en</a:t>
            </a:r>
            <a:r>
              <a:rPr sz="1800" spc="-70" dirty="0">
                <a:latin typeface="Microsoft Sans Serif"/>
                <a:cs typeface="Microsoft Sans Serif"/>
              </a:rPr>
              <a:t>r</a:t>
            </a:r>
            <a:r>
              <a:rPr sz="1800" spc="-150" dirty="0">
                <a:latin typeface="Microsoft Sans Serif"/>
                <a:cs typeface="Microsoft Sans Serif"/>
              </a:rPr>
              <a:t>egis</a:t>
            </a:r>
            <a:r>
              <a:rPr sz="1800" spc="-35" dirty="0">
                <a:latin typeface="Microsoft Sans Serif"/>
                <a:cs typeface="Microsoft Sans Serif"/>
              </a:rPr>
              <a:t>trés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isqu</a:t>
            </a:r>
            <a:r>
              <a:rPr sz="1800" spc="-130" dirty="0">
                <a:latin typeface="Microsoft Sans Serif"/>
                <a:cs typeface="Microsoft Sans Serif"/>
              </a:rPr>
              <a:t>e</a:t>
            </a:r>
            <a:r>
              <a:rPr sz="1800" spc="-25" dirty="0">
                <a:latin typeface="Microsoft Sans Serif"/>
                <a:cs typeface="Microsoft Sans Serif"/>
              </a:rPr>
              <a:t>)</a:t>
            </a:r>
            <a:r>
              <a:rPr sz="1800" spc="-1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817244" marR="5715" indent="-228600" algn="just">
              <a:lnSpc>
                <a:spcPts val="1939"/>
              </a:lnSpc>
              <a:spcBef>
                <a:spcPts val="440"/>
              </a:spcBef>
            </a:pPr>
            <a:r>
              <a:rPr sz="1800" spc="-420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1800" spc="-34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parle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24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description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logique</a:t>
            </a:r>
            <a:r>
              <a:rPr sz="1800" spc="28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</a:t>
            </a:r>
            <a:r>
              <a:rPr sz="1800" spc="37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conceptuelle</a:t>
            </a:r>
            <a:r>
              <a:rPr sz="1800" spc="31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</a:t>
            </a:r>
            <a:r>
              <a:rPr sz="1800" spc="3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encore</a:t>
            </a:r>
            <a:r>
              <a:rPr sz="1800" spc="33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de 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schéma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logique </a:t>
            </a:r>
            <a:r>
              <a:rPr sz="1800" spc="-75" dirty="0">
                <a:latin typeface="Microsoft Sans Serif"/>
                <a:cs typeface="Microsoft Sans Serif"/>
              </a:rPr>
              <a:t>par </a:t>
            </a:r>
            <a:r>
              <a:rPr sz="1800" spc="-100" dirty="0">
                <a:latin typeface="Microsoft Sans Serif"/>
                <a:cs typeface="Microsoft Sans Serif"/>
              </a:rPr>
              <a:t>exemple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le </a:t>
            </a:r>
            <a:r>
              <a:rPr sz="1800" spc="-85" dirty="0">
                <a:latin typeface="Microsoft Sans Serif"/>
                <a:cs typeface="Microsoft Sans Serif"/>
              </a:rPr>
              <a:t>modèle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tables, </a:t>
            </a:r>
            <a:r>
              <a:rPr sz="1800" spc="-125" dirty="0">
                <a:latin typeface="Microsoft Sans Serif"/>
                <a:cs typeface="Microsoft Sans Serif"/>
              </a:rPr>
              <a:t>appelé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le </a:t>
            </a:r>
            <a:r>
              <a:rPr sz="1800" spc="-90" dirty="0">
                <a:latin typeface="Microsoft Sans Serif"/>
                <a:cs typeface="Microsoft Sans Serif"/>
              </a:rPr>
              <a:t>modèle 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relationnel.)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62571" y="5288279"/>
            <a:ext cx="1362710" cy="1286510"/>
            <a:chOff x="6862571" y="5288279"/>
            <a:chExt cx="1362710" cy="128651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571" y="5288279"/>
              <a:ext cx="1362455" cy="12862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0859" y="5617463"/>
              <a:ext cx="1322831" cy="7482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9" y="5333999"/>
              <a:ext cx="1219200" cy="1143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34199" y="5333999"/>
              <a:ext cx="1219200" cy="1143000"/>
            </a:xfrm>
            <a:custGeom>
              <a:avLst/>
              <a:gdLst/>
              <a:ahLst/>
              <a:cxnLst/>
              <a:rect l="l" t="t" r="r" b="b"/>
              <a:pathLst>
                <a:path w="1219200" h="1143000">
                  <a:moveTo>
                    <a:pt x="1219200" y="190500"/>
                  </a:moveTo>
                  <a:lnTo>
                    <a:pt x="1203100" y="234178"/>
                  </a:lnTo>
                  <a:lnTo>
                    <a:pt x="1157240" y="274275"/>
                  </a:lnTo>
                  <a:lnTo>
                    <a:pt x="1085279" y="309646"/>
                  </a:lnTo>
                  <a:lnTo>
                    <a:pt x="1040653" y="325202"/>
                  </a:lnTo>
                  <a:lnTo>
                    <a:pt x="990875" y="339148"/>
                  </a:lnTo>
                  <a:lnTo>
                    <a:pt x="936401" y="351340"/>
                  </a:lnTo>
                  <a:lnTo>
                    <a:pt x="877688" y="361636"/>
                  </a:lnTo>
                  <a:lnTo>
                    <a:pt x="815194" y="369893"/>
                  </a:lnTo>
                  <a:lnTo>
                    <a:pt x="749377" y="375968"/>
                  </a:lnTo>
                  <a:lnTo>
                    <a:pt x="680693" y="379718"/>
                  </a:lnTo>
                  <a:lnTo>
                    <a:pt x="609600" y="381000"/>
                  </a:lnTo>
                  <a:lnTo>
                    <a:pt x="538506" y="379718"/>
                  </a:lnTo>
                  <a:lnTo>
                    <a:pt x="469822" y="375968"/>
                  </a:lnTo>
                  <a:lnTo>
                    <a:pt x="404005" y="369893"/>
                  </a:lnTo>
                  <a:lnTo>
                    <a:pt x="341511" y="361636"/>
                  </a:lnTo>
                  <a:lnTo>
                    <a:pt x="282798" y="351340"/>
                  </a:lnTo>
                  <a:lnTo>
                    <a:pt x="228324" y="339148"/>
                  </a:lnTo>
                  <a:lnTo>
                    <a:pt x="178546" y="325202"/>
                  </a:lnTo>
                  <a:lnTo>
                    <a:pt x="133920" y="309646"/>
                  </a:lnTo>
                  <a:lnTo>
                    <a:pt x="94906" y="292623"/>
                  </a:lnTo>
                  <a:lnTo>
                    <a:pt x="35538" y="254746"/>
                  </a:lnTo>
                  <a:lnTo>
                    <a:pt x="4101" y="212715"/>
                  </a:lnTo>
                  <a:lnTo>
                    <a:pt x="0" y="190500"/>
                  </a:lnTo>
                </a:path>
                <a:path w="1219200" h="1143000">
                  <a:moveTo>
                    <a:pt x="0" y="190500"/>
                  </a:moveTo>
                  <a:lnTo>
                    <a:pt x="16099" y="146837"/>
                  </a:lnTo>
                  <a:lnTo>
                    <a:pt x="61959" y="106746"/>
                  </a:lnTo>
                  <a:lnTo>
                    <a:pt x="133920" y="71374"/>
                  </a:lnTo>
                  <a:lnTo>
                    <a:pt x="178546" y="55816"/>
                  </a:lnTo>
                  <a:lnTo>
                    <a:pt x="228324" y="41867"/>
                  </a:lnTo>
                  <a:lnTo>
                    <a:pt x="282798" y="29671"/>
                  </a:lnTo>
                  <a:lnTo>
                    <a:pt x="341511" y="19372"/>
                  </a:lnTo>
                  <a:lnTo>
                    <a:pt x="404005" y="11111"/>
                  </a:lnTo>
                  <a:lnTo>
                    <a:pt x="469822" y="5034"/>
                  </a:lnTo>
                  <a:lnTo>
                    <a:pt x="538506" y="1282"/>
                  </a:lnTo>
                  <a:lnTo>
                    <a:pt x="609600" y="0"/>
                  </a:lnTo>
                  <a:lnTo>
                    <a:pt x="680693" y="1282"/>
                  </a:lnTo>
                  <a:lnTo>
                    <a:pt x="749377" y="5034"/>
                  </a:lnTo>
                  <a:lnTo>
                    <a:pt x="815194" y="11111"/>
                  </a:lnTo>
                  <a:lnTo>
                    <a:pt x="877688" y="19372"/>
                  </a:lnTo>
                  <a:lnTo>
                    <a:pt x="936401" y="29671"/>
                  </a:lnTo>
                  <a:lnTo>
                    <a:pt x="990875" y="41867"/>
                  </a:lnTo>
                  <a:lnTo>
                    <a:pt x="1040653" y="55816"/>
                  </a:lnTo>
                  <a:lnTo>
                    <a:pt x="1085279" y="71374"/>
                  </a:lnTo>
                  <a:lnTo>
                    <a:pt x="1124293" y="88399"/>
                  </a:lnTo>
                  <a:lnTo>
                    <a:pt x="1183661" y="126273"/>
                  </a:lnTo>
                  <a:lnTo>
                    <a:pt x="1215098" y="168293"/>
                  </a:lnTo>
                  <a:lnTo>
                    <a:pt x="1219200" y="190500"/>
                  </a:lnTo>
                  <a:lnTo>
                    <a:pt x="1219200" y="952500"/>
                  </a:lnTo>
                  <a:lnTo>
                    <a:pt x="1215098" y="974715"/>
                  </a:lnTo>
                  <a:lnTo>
                    <a:pt x="1203100" y="996178"/>
                  </a:lnTo>
                  <a:lnTo>
                    <a:pt x="1157240" y="1036275"/>
                  </a:lnTo>
                  <a:lnTo>
                    <a:pt x="1085279" y="1071646"/>
                  </a:lnTo>
                  <a:lnTo>
                    <a:pt x="1040653" y="1087202"/>
                  </a:lnTo>
                  <a:lnTo>
                    <a:pt x="990875" y="1101148"/>
                  </a:lnTo>
                  <a:lnTo>
                    <a:pt x="936401" y="1113340"/>
                  </a:lnTo>
                  <a:lnTo>
                    <a:pt x="877688" y="1123636"/>
                  </a:lnTo>
                  <a:lnTo>
                    <a:pt x="815194" y="1131893"/>
                  </a:lnTo>
                  <a:lnTo>
                    <a:pt x="749377" y="1137968"/>
                  </a:lnTo>
                  <a:lnTo>
                    <a:pt x="680693" y="1141718"/>
                  </a:lnTo>
                  <a:lnTo>
                    <a:pt x="609600" y="1143000"/>
                  </a:lnTo>
                  <a:lnTo>
                    <a:pt x="538506" y="1141718"/>
                  </a:lnTo>
                  <a:lnTo>
                    <a:pt x="469822" y="1137968"/>
                  </a:lnTo>
                  <a:lnTo>
                    <a:pt x="404005" y="1131893"/>
                  </a:lnTo>
                  <a:lnTo>
                    <a:pt x="341511" y="1123636"/>
                  </a:lnTo>
                  <a:lnTo>
                    <a:pt x="282798" y="1113340"/>
                  </a:lnTo>
                  <a:lnTo>
                    <a:pt x="228324" y="1101148"/>
                  </a:lnTo>
                  <a:lnTo>
                    <a:pt x="178546" y="1087202"/>
                  </a:lnTo>
                  <a:lnTo>
                    <a:pt x="133920" y="1071646"/>
                  </a:lnTo>
                  <a:lnTo>
                    <a:pt x="94906" y="1054623"/>
                  </a:lnTo>
                  <a:lnTo>
                    <a:pt x="35538" y="1016746"/>
                  </a:lnTo>
                  <a:lnTo>
                    <a:pt x="4101" y="974715"/>
                  </a:lnTo>
                  <a:lnTo>
                    <a:pt x="0" y="9525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72630" y="5707481"/>
            <a:ext cx="942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Fichiers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ph</a:t>
            </a:r>
            <a:r>
              <a:rPr sz="1800" spc="15" dirty="0">
                <a:latin typeface="Times New Roman"/>
                <a:cs typeface="Times New Roman"/>
              </a:rPr>
              <a:t>y</a:t>
            </a:r>
            <a:r>
              <a:rPr sz="1800" spc="-5" dirty="0">
                <a:latin typeface="Times New Roman"/>
                <a:cs typeface="Times New Roman"/>
              </a:rPr>
              <a:t>siques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62200" y="5265380"/>
            <a:ext cx="4114800" cy="1327150"/>
            <a:chOff x="2362200" y="5265380"/>
            <a:chExt cx="4114800" cy="132715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2200" y="5265380"/>
              <a:ext cx="1590107" cy="13269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00400" y="5316981"/>
              <a:ext cx="3276600" cy="760095"/>
            </a:xfrm>
            <a:custGeom>
              <a:avLst/>
              <a:gdLst/>
              <a:ahLst/>
              <a:cxnLst/>
              <a:rect l="l" t="t" r="r" b="b"/>
              <a:pathLst>
                <a:path w="3276600" h="760095">
                  <a:moveTo>
                    <a:pt x="618109" y="34036"/>
                  </a:moveTo>
                  <a:lnTo>
                    <a:pt x="601091" y="0"/>
                  </a:lnTo>
                  <a:lnTo>
                    <a:pt x="93700" y="253631"/>
                  </a:lnTo>
                  <a:lnTo>
                    <a:pt x="76708" y="219583"/>
                  </a:lnTo>
                  <a:lnTo>
                    <a:pt x="0" y="321818"/>
                  </a:lnTo>
                  <a:lnTo>
                    <a:pt x="127762" y="321818"/>
                  </a:lnTo>
                  <a:lnTo>
                    <a:pt x="114985" y="296252"/>
                  </a:lnTo>
                  <a:lnTo>
                    <a:pt x="110744" y="287743"/>
                  </a:lnTo>
                  <a:lnTo>
                    <a:pt x="618109" y="34036"/>
                  </a:lnTo>
                  <a:close/>
                </a:path>
                <a:path w="3276600" h="760095">
                  <a:moveTo>
                    <a:pt x="3276600" y="702818"/>
                  </a:moveTo>
                  <a:lnTo>
                    <a:pt x="3238500" y="683768"/>
                  </a:lnTo>
                  <a:lnTo>
                    <a:pt x="3162300" y="645668"/>
                  </a:lnTo>
                  <a:lnTo>
                    <a:pt x="3162300" y="683768"/>
                  </a:lnTo>
                  <a:lnTo>
                    <a:pt x="1333500" y="683768"/>
                  </a:lnTo>
                  <a:lnTo>
                    <a:pt x="1333500" y="645668"/>
                  </a:lnTo>
                  <a:lnTo>
                    <a:pt x="1219200" y="702818"/>
                  </a:lnTo>
                  <a:lnTo>
                    <a:pt x="1333500" y="759968"/>
                  </a:lnTo>
                  <a:lnTo>
                    <a:pt x="1333500" y="721868"/>
                  </a:lnTo>
                  <a:lnTo>
                    <a:pt x="3162300" y="721868"/>
                  </a:lnTo>
                  <a:lnTo>
                    <a:pt x="3162300" y="759968"/>
                  </a:lnTo>
                  <a:lnTo>
                    <a:pt x="3238500" y="721868"/>
                  </a:lnTo>
                  <a:lnTo>
                    <a:pt x="3276600" y="702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23380" y="4955489"/>
            <a:ext cx="1480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Image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physique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1250" y="4884166"/>
            <a:ext cx="133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Image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logique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9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1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743200" y="533400"/>
            <a:ext cx="3892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Ob</a:t>
            </a:r>
            <a:r>
              <a:rPr sz="3200" spc="-5" dirty="0"/>
              <a:t>j</a:t>
            </a:r>
            <a:r>
              <a:rPr sz="3200" spc="-125" dirty="0"/>
              <a:t>ectifs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0" dirty="0"/>
              <a:t> </a:t>
            </a:r>
            <a:r>
              <a:rPr sz="3200" spc="-260" dirty="0"/>
              <a:t>SGBD</a:t>
            </a:r>
            <a:r>
              <a:rPr sz="3200" spc="20" dirty="0"/>
              <a:t> </a:t>
            </a:r>
            <a:r>
              <a:rPr sz="3200" spc="-85" dirty="0"/>
              <a:t>(2)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066800" y="1524000"/>
            <a:ext cx="7261225" cy="397319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64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55" dirty="0">
                <a:latin typeface="Microsoft Sans Serif"/>
                <a:cs typeface="Microsoft Sans Serif"/>
              </a:rPr>
              <a:t>Indépendance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lo</a:t>
            </a:r>
            <a:r>
              <a:rPr sz="2400" spc="-155" dirty="0">
                <a:latin typeface="Microsoft Sans Serif"/>
                <a:cs typeface="Microsoft Sans Serif"/>
              </a:rPr>
              <a:t>g</a:t>
            </a:r>
            <a:r>
              <a:rPr sz="2400" spc="-125" dirty="0">
                <a:latin typeface="Microsoft Sans Serif"/>
                <a:cs typeface="Microsoft Sans Serif"/>
              </a:rPr>
              <a:t>ique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ts val="1939"/>
              </a:lnSpc>
              <a:spcBef>
                <a:spcPts val="66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Un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même</a:t>
            </a:r>
            <a:r>
              <a:rPr sz="1800" spc="-125" dirty="0">
                <a:latin typeface="Microsoft Sans Serif"/>
                <a:cs typeface="Microsoft Sans Serif"/>
              </a:rPr>
              <a:t> ensemble</a:t>
            </a:r>
            <a:r>
              <a:rPr sz="1800" spc="-120" dirty="0">
                <a:latin typeface="Microsoft Sans Serif"/>
                <a:cs typeface="Microsoft Sans Serif"/>
              </a:rPr>
              <a:t> de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données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peut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être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vu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différemment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par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des 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utilisateurs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différents.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Toutes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ces</a:t>
            </a:r>
            <a:r>
              <a:rPr sz="1800" spc="-15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visions</a:t>
            </a:r>
            <a:r>
              <a:rPr sz="1800" spc="-95" dirty="0">
                <a:latin typeface="Microsoft Sans Serif"/>
                <a:cs typeface="Microsoft Sans Serif"/>
              </a:rPr>
              <a:t> personnelles</a:t>
            </a:r>
            <a:r>
              <a:rPr sz="1800" spc="29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des</a:t>
            </a:r>
            <a:r>
              <a:rPr sz="1800" spc="19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données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doivent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être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intégrées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dans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une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vision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globale.</a:t>
            </a:r>
            <a:endParaRPr sz="18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7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65" dirty="0">
                <a:latin typeface="Microsoft Sans Serif"/>
                <a:cs typeface="Microsoft Sans Serif"/>
              </a:rPr>
              <a:t>M</a:t>
            </a:r>
            <a:r>
              <a:rPr sz="2400" spc="-185" dirty="0">
                <a:latin typeface="Microsoft Sans Serif"/>
                <a:cs typeface="Microsoft Sans Serif"/>
              </a:rPr>
              <a:t>a</a:t>
            </a:r>
            <a:r>
              <a:rPr sz="2400" spc="-85" dirty="0">
                <a:latin typeface="Microsoft Sans Serif"/>
                <a:cs typeface="Microsoft Sans Serif"/>
              </a:rPr>
              <a:t>nipulati</a:t>
            </a:r>
            <a:r>
              <a:rPr sz="2400" spc="-145" dirty="0">
                <a:latin typeface="Microsoft Sans Serif"/>
                <a:cs typeface="Microsoft Sans Serif"/>
              </a:rPr>
              <a:t>ons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in</a:t>
            </a:r>
            <a:r>
              <a:rPr sz="2400" spc="-85" dirty="0">
                <a:latin typeface="Microsoft Sans Serif"/>
                <a:cs typeface="Microsoft Sans Serif"/>
              </a:rPr>
              <a:t>f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15" dirty="0">
                <a:latin typeface="Microsoft Sans Serif"/>
                <a:cs typeface="Microsoft Sans Serif"/>
              </a:rPr>
              <a:t>m</a:t>
            </a:r>
            <a:r>
              <a:rPr sz="2400" spc="-80" dirty="0">
                <a:latin typeface="Microsoft Sans Serif"/>
                <a:cs typeface="Microsoft Sans Serif"/>
              </a:rPr>
              <a:t>ati</a:t>
            </a:r>
            <a:r>
              <a:rPr sz="2400" spc="-110" dirty="0">
                <a:latin typeface="Microsoft Sans Serif"/>
                <a:cs typeface="Microsoft Sans Serif"/>
              </a:rPr>
              <a:t>c</a:t>
            </a:r>
            <a:r>
              <a:rPr sz="2400" spc="-160" dirty="0">
                <a:latin typeface="Microsoft Sans Serif"/>
                <a:cs typeface="Microsoft Sans Serif"/>
              </a:rPr>
              <a:t>iens</a:t>
            </a:r>
            <a:endParaRPr sz="24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ts val="2055"/>
              </a:lnSpc>
              <a:spcBef>
                <a:spcPts val="40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6967220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l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80" dirty="0">
                <a:latin typeface="Microsoft Sans Serif"/>
                <a:cs typeface="Microsoft Sans Serif"/>
              </a:rPr>
              <a:t>aut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p</a:t>
            </a:r>
            <a:r>
              <a:rPr sz="1800" spc="-80" dirty="0">
                <a:latin typeface="Microsoft Sans Serif"/>
                <a:cs typeface="Microsoft Sans Serif"/>
              </a:rPr>
              <a:t>ou</a:t>
            </a:r>
            <a:r>
              <a:rPr sz="1800" spc="-114" dirty="0">
                <a:latin typeface="Microsoft Sans Serif"/>
                <a:cs typeface="Microsoft Sans Serif"/>
              </a:rPr>
              <a:t>v</a:t>
            </a:r>
            <a:r>
              <a:rPr sz="1800" spc="25" dirty="0">
                <a:latin typeface="Microsoft Sans Serif"/>
                <a:cs typeface="Microsoft Sans Serif"/>
              </a:rPr>
              <a:t>oir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ac</a:t>
            </a:r>
            <a:r>
              <a:rPr sz="1800" spc="-145" dirty="0">
                <a:latin typeface="Microsoft Sans Serif"/>
                <a:cs typeface="Microsoft Sans Serif"/>
              </a:rPr>
              <a:t>c</a:t>
            </a:r>
            <a:r>
              <a:rPr sz="1800" spc="-65" dirty="0">
                <a:latin typeface="Microsoft Sans Serif"/>
                <a:cs typeface="Microsoft Sans Serif"/>
              </a:rPr>
              <a:t>éder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au</a:t>
            </a:r>
            <a:r>
              <a:rPr sz="1800" spc="-105" dirty="0">
                <a:latin typeface="Microsoft Sans Serif"/>
                <a:cs typeface="Microsoft Sans Serif"/>
              </a:rPr>
              <a:t>x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d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40" dirty="0">
                <a:latin typeface="Microsoft Sans Serif"/>
                <a:cs typeface="Microsoft Sans Serif"/>
              </a:rPr>
              <a:t>nnées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sa</a:t>
            </a:r>
            <a:r>
              <a:rPr sz="1800" spc="-200" dirty="0">
                <a:latin typeface="Microsoft Sans Serif"/>
                <a:cs typeface="Microsoft Sans Serif"/>
              </a:rPr>
              <a:t>n</a:t>
            </a:r>
            <a:r>
              <a:rPr sz="1800" spc="-210" dirty="0">
                <a:latin typeface="Microsoft Sans Serif"/>
                <a:cs typeface="Microsoft Sans Serif"/>
              </a:rPr>
              <a:t>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s</a:t>
            </a:r>
            <a:r>
              <a:rPr sz="1800" spc="-300" dirty="0">
                <a:latin typeface="Microsoft Sans Serif"/>
                <a:cs typeface="Microsoft Sans Serif"/>
              </a:rPr>
              <a:t>a</a:t>
            </a:r>
            <a:r>
              <a:rPr sz="1800" spc="-160" dirty="0">
                <a:latin typeface="Microsoft Sans Serif"/>
                <a:cs typeface="Microsoft Sans Serif"/>
              </a:rPr>
              <a:t>v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30" dirty="0">
                <a:latin typeface="Microsoft Sans Serif"/>
                <a:cs typeface="Microsoft Sans Serif"/>
              </a:rPr>
              <a:t>i</a:t>
            </a:r>
            <a:r>
              <a:rPr sz="1800" spc="55" dirty="0">
                <a:latin typeface="Microsoft Sans Serif"/>
                <a:cs typeface="Microsoft Sans Serif"/>
              </a:rPr>
              <a:t>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p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5" dirty="0">
                <a:latin typeface="Microsoft Sans Serif"/>
                <a:cs typeface="Microsoft Sans Serif"/>
              </a:rPr>
              <a:t>ogramm</a:t>
            </a:r>
            <a:r>
              <a:rPr sz="1800" spc="-95" dirty="0">
                <a:latin typeface="Microsoft Sans Serif"/>
                <a:cs typeface="Microsoft Sans Serif"/>
              </a:rPr>
              <a:t>e</a:t>
            </a:r>
            <a:r>
              <a:rPr sz="1800" spc="110" dirty="0">
                <a:latin typeface="Microsoft Sans Serif"/>
                <a:cs typeface="Microsoft Sans Serif"/>
              </a:rPr>
              <a:t>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ce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75" dirty="0">
                <a:latin typeface="Microsoft Sans Serif"/>
                <a:cs typeface="Microsoft Sans Serif"/>
              </a:rPr>
              <a:t>qui</a:t>
            </a:r>
            <a:endParaRPr sz="1800" dirty="0">
              <a:latin typeface="Microsoft Sans Serif"/>
              <a:cs typeface="Microsoft Sans Serif"/>
            </a:endParaRPr>
          </a:p>
          <a:p>
            <a:pPr marL="570230">
              <a:lnSpc>
                <a:spcPts val="2055"/>
              </a:lnSpc>
            </a:pPr>
            <a:r>
              <a:rPr sz="1800" spc="-100" dirty="0">
                <a:latin typeface="Microsoft Sans Serif"/>
                <a:cs typeface="Microsoft Sans Serif"/>
              </a:rPr>
              <a:t>signifie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des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langages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«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quasi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naturels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».</a:t>
            </a:r>
            <a:endParaRPr sz="18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9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45" dirty="0">
                <a:latin typeface="Microsoft Sans Serif"/>
                <a:cs typeface="Microsoft Sans Serif"/>
              </a:rPr>
              <a:t>Effic</a:t>
            </a:r>
            <a:r>
              <a:rPr sz="2400" spc="-100" dirty="0">
                <a:latin typeface="Microsoft Sans Serif"/>
                <a:cs typeface="Microsoft Sans Serif"/>
              </a:rPr>
              <a:t>aci</a:t>
            </a:r>
            <a:r>
              <a:rPr sz="2400" spc="-60" dirty="0">
                <a:latin typeface="Microsoft Sans Serif"/>
                <a:cs typeface="Microsoft Sans Serif"/>
              </a:rPr>
              <a:t>t</a:t>
            </a:r>
            <a:r>
              <a:rPr sz="2400" spc="-190" dirty="0">
                <a:latin typeface="Microsoft Sans Serif"/>
                <a:cs typeface="Microsoft Sans Serif"/>
              </a:rPr>
              <a:t>é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acc</a:t>
            </a:r>
            <a:r>
              <a:rPr sz="2400" spc="-204" dirty="0">
                <a:latin typeface="Microsoft Sans Serif"/>
                <a:cs typeface="Microsoft Sans Serif"/>
              </a:rPr>
              <a:t>è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aux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90000"/>
              </a:lnSpc>
              <a:spcBef>
                <a:spcPts val="62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1800" spc="-125" dirty="0">
                <a:latin typeface="Microsoft Sans Serif"/>
                <a:cs typeface="Microsoft Sans Serif"/>
              </a:rPr>
              <a:t>Ces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langages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doivent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permettre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Verdana"/>
                <a:cs typeface="Verdana"/>
              </a:rPr>
              <a:t>d‟obtenir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des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réponses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aux 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interrogations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en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temps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«</a:t>
            </a:r>
            <a:r>
              <a:rPr sz="1800" spc="24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raisonnable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».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Ils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doivent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donc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être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optimisés </a:t>
            </a:r>
            <a:r>
              <a:rPr sz="1800" spc="-50" dirty="0">
                <a:latin typeface="Microsoft Sans Serif"/>
                <a:cs typeface="Microsoft Sans Serif"/>
              </a:rPr>
              <a:t>et, </a:t>
            </a:r>
            <a:r>
              <a:rPr sz="1800" spc="-45" dirty="0">
                <a:latin typeface="Microsoft Sans Serif"/>
                <a:cs typeface="Microsoft Sans Serif"/>
              </a:rPr>
              <a:t>entre </a:t>
            </a:r>
            <a:r>
              <a:rPr sz="1800" spc="-65" dirty="0">
                <a:latin typeface="Microsoft Sans Serif"/>
                <a:cs typeface="Microsoft Sans Serif"/>
              </a:rPr>
              <a:t>autre, </a:t>
            </a:r>
            <a:r>
              <a:rPr sz="1800" spc="-20" dirty="0">
                <a:latin typeface="Microsoft Sans Serif"/>
                <a:cs typeface="Microsoft Sans Serif"/>
              </a:rPr>
              <a:t>il </a:t>
            </a:r>
            <a:r>
              <a:rPr sz="1800" spc="-75" dirty="0">
                <a:latin typeface="Microsoft Sans Serif"/>
                <a:cs typeface="Microsoft Sans Serif"/>
              </a:rPr>
              <a:t>faut </a:t>
            </a:r>
            <a:r>
              <a:rPr sz="1800" spc="-110" dirty="0">
                <a:latin typeface="Microsoft Sans Serif"/>
                <a:cs typeface="Microsoft Sans Serif"/>
              </a:rPr>
              <a:t>un </a:t>
            </a:r>
            <a:r>
              <a:rPr sz="1800" spc="-135" dirty="0">
                <a:latin typeface="Microsoft Sans Serif"/>
                <a:cs typeface="Microsoft Sans Serif"/>
              </a:rPr>
              <a:t>mécanisme</a:t>
            </a:r>
            <a:r>
              <a:rPr sz="1800" spc="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permettant </a:t>
            </a:r>
            <a:r>
              <a:rPr sz="1800" spc="-120" dirty="0">
                <a:latin typeface="Microsoft Sans Serif"/>
                <a:cs typeface="Microsoft Sans Serif"/>
              </a:rPr>
              <a:t>de </a:t>
            </a:r>
            <a:r>
              <a:rPr sz="1800" spc="-70" dirty="0">
                <a:latin typeface="Microsoft Sans Serif"/>
                <a:cs typeface="Microsoft Sans Serif"/>
              </a:rPr>
              <a:t>minimiser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le </a:t>
            </a:r>
            <a:r>
              <a:rPr sz="1800" spc="-65" dirty="0">
                <a:latin typeface="Microsoft Sans Serif"/>
                <a:cs typeface="Microsoft Sans Serif"/>
              </a:rPr>
              <a:t>nombre </a:t>
            </a:r>
            <a:r>
              <a:rPr sz="1800" spc="-250" dirty="0">
                <a:latin typeface="Verdana"/>
                <a:cs typeface="Verdana"/>
              </a:rPr>
              <a:t>d‟accès </a:t>
            </a:r>
            <a:r>
              <a:rPr sz="1800" spc="-125" dirty="0">
                <a:latin typeface="Microsoft Sans Serif"/>
                <a:cs typeface="Microsoft Sans Serif"/>
              </a:rPr>
              <a:t>disques. </a:t>
            </a:r>
            <a:r>
              <a:rPr sz="1800" spc="-75" dirty="0">
                <a:latin typeface="Microsoft Sans Serif"/>
                <a:cs typeface="Microsoft Sans Serif"/>
              </a:rPr>
              <a:t>Tout </a:t>
            </a:r>
            <a:r>
              <a:rPr sz="1800" spc="-100" dirty="0">
                <a:latin typeface="Microsoft Sans Serif"/>
                <a:cs typeface="Microsoft Sans Serif"/>
              </a:rPr>
              <a:t>ceci, </a:t>
            </a:r>
            <a:r>
              <a:rPr sz="1800" spc="-90" dirty="0">
                <a:latin typeface="Microsoft Sans Serif"/>
                <a:cs typeface="Microsoft Sans Serif"/>
              </a:rPr>
              <a:t>bien </a:t>
            </a:r>
            <a:r>
              <a:rPr sz="1800" spc="-125" dirty="0">
                <a:latin typeface="Microsoft Sans Serif"/>
                <a:cs typeface="Microsoft Sans Serif"/>
              </a:rPr>
              <a:t>sur, </a:t>
            </a:r>
            <a:r>
              <a:rPr sz="1800" spc="-114" dirty="0">
                <a:latin typeface="Microsoft Sans Serif"/>
                <a:cs typeface="Microsoft Sans Serif"/>
              </a:rPr>
              <a:t>de </a:t>
            </a:r>
            <a:r>
              <a:rPr sz="1800" spc="-105" dirty="0">
                <a:latin typeface="Microsoft Sans Serif"/>
                <a:cs typeface="Microsoft Sans Serif"/>
              </a:rPr>
              <a:t>façon </a:t>
            </a:r>
            <a:r>
              <a:rPr sz="1800" spc="-70" dirty="0">
                <a:latin typeface="Microsoft Sans Serif"/>
                <a:cs typeface="Microsoft Sans Serif"/>
              </a:rPr>
              <a:t>complètement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transparente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pour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Verdana"/>
                <a:cs typeface="Verdana"/>
              </a:rPr>
              <a:t>l‟utilisateur</a:t>
            </a:r>
            <a:r>
              <a:rPr sz="1800" spc="-19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758759" y="42968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533400"/>
            <a:ext cx="3892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Ob</a:t>
            </a:r>
            <a:r>
              <a:rPr sz="3200" spc="-5" dirty="0"/>
              <a:t>j</a:t>
            </a:r>
            <a:r>
              <a:rPr sz="3200" spc="-125" dirty="0"/>
              <a:t>ectifs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0" dirty="0"/>
              <a:t> </a:t>
            </a:r>
            <a:r>
              <a:rPr sz="3200" spc="-260" dirty="0"/>
              <a:t>SGBD</a:t>
            </a:r>
            <a:r>
              <a:rPr sz="3200" spc="20" dirty="0"/>
              <a:t> </a:t>
            </a:r>
            <a:r>
              <a:rPr sz="3200" spc="-85" dirty="0"/>
              <a:t>(3)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295400" y="1371600"/>
            <a:ext cx="7260590" cy="459486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80" dirty="0">
                <a:latin typeface="Microsoft Sans Serif"/>
                <a:cs typeface="Microsoft Sans Serif"/>
              </a:rPr>
              <a:t>Ad</a:t>
            </a:r>
            <a:r>
              <a:rPr sz="2400" spc="-120" dirty="0">
                <a:latin typeface="Microsoft Sans Serif"/>
                <a:cs typeface="Microsoft Sans Serif"/>
              </a:rPr>
              <a:t>m</a:t>
            </a:r>
            <a:r>
              <a:rPr sz="2400" spc="-75" dirty="0">
                <a:latin typeface="Microsoft Sans Serif"/>
                <a:cs typeface="Microsoft Sans Serif"/>
              </a:rPr>
              <a:t>inis</a:t>
            </a:r>
            <a:r>
              <a:rPr sz="2400" spc="-45" dirty="0">
                <a:latin typeface="Microsoft Sans Serif"/>
                <a:cs typeface="Microsoft Sans Serif"/>
              </a:rPr>
              <a:t>t</a:t>
            </a:r>
            <a:r>
              <a:rPr sz="2400" spc="-35" dirty="0">
                <a:latin typeface="Microsoft Sans Serif"/>
                <a:cs typeface="Microsoft Sans Serif"/>
              </a:rPr>
              <a:t>ration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ce</a:t>
            </a:r>
            <a:r>
              <a:rPr sz="2400" spc="-95" dirty="0">
                <a:latin typeface="Microsoft Sans Serif"/>
                <a:cs typeface="Microsoft Sans Serif"/>
              </a:rPr>
              <a:t>ntralisée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2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1800" spc="-100" dirty="0">
                <a:latin typeface="Microsoft Sans Serif"/>
                <a:cs typeface="Microsoft Sans Serif"/>
              </a:rPr>
              <a:t>Des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visions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différentes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des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données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(entre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autres)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se</a:t>
            </a:r>
            <a:r>
              <a:rPr sz="1800" spc="-1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résolvent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plus 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facilement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si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les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données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sont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administrées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façon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centralisée.</a:t>
            </a:r>
            <a:endParaRPr sz="18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8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50" dirty="0">
                <a:latin typeface="Microsoft Sans Serif"/>
                <a:cs typeface="Microsoft Sans Serif"/>
              </a:rPr>
              <a:t>Cohé</a:t>
            </a:r>
            <a:r>
              <a:rPr sz="2400" spc="-80" dirty="0">
                <a:latin typeface="Microsoft Sans Serif"/>
                <a:cs typeface="Microsoft Sans Serif"/>
              </a:rPr>
              <a:t>r</a:t>
            </a:r>
            <a:r>
              <a:rPr sz="2400" spc="-160" dirty="0">
                <a:latin typeface="Microsoft Sans Serif"/>
                <a:cs typeface="Microsoft Sans Serif"/>
              </a:rPr>
              <a:t>enc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5715" lvl="1" indent="-238125" algn="just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Les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données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sont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soumises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Microsoft Sans Serif"/>
                <a:cs typeface="Microsoft Sans Serif"/>
              </a:rPr>
              <a:t>à</a:t>
            </a:r>
            <a:r>
              <a:rPr sz="1800" spc="-229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certain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nombre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59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contraintes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Verdana"/>
                <a:cs typeface="Verdana"/>
              </a:rPr>
              <a:t>d‟intégrité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qui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définissent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état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cohérent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base.</a:t>
            </a:r>
            <a:endParaRPr sz="18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Les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données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doivent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pouvoir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être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exprimées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et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vérifiées </a:t>
            </a:r>
            <a:r>
              <a:rPr sz="1800" spc="-75" dirty="0">
                <a:latin typeface="Microsoft Sans Serif"/>
                <a:cs typeface="Microsoft Sans Serif"/>
              </a:rPr>
              <a:t> automatiquement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Microsoft Sans Serif"/>
                <a:cs typeface="Microsoft Sans Serif"/>
              </a:rPr>
              <a:t>à</a:t>
            </a:r>
            <a:r>
              <a:rPr sz="1800" spc="-229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chaque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insertion, </a:t>
            </a:r>
            <a:r>
              <a:rPr sz="1800" spc="-60" dirty="0">
                <a:latin typeface="Microsoft Sans Serif"/>
                <a:cs typeface="Microsoft Sans Serif"/>
              </a:rPr>
              <a:t>modification</a:t>
            </a:r>
            <a:r>
              <a:rPr sz="1800" spc="-55" dirty="0">
                <a:latin typeface="Microsoft Sans Serif"/>
                <a:cs typeface="Microsoft Sans Serif"/>
              </a:rPr>
              <a:t> ou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suppression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de 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données,</a:t>
            </a:r>
            <a:r>
              <a:rPr sz="1800" spc="-19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par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exemple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:</a:t>
            </a:r>
            <a:endParaRPr sz="18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390"/>
              </a:spcBef>
              <a:tabLst>
                <a:tab pos="817244" algn="l"/>
              </a:tabLst>
            </a:pPr>
            <a:r>
              <a:rPr sz="1600" spc="-102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600" spc="-250" dirty="0">
                <a:latin typeface="Verdana"/>
                <a:cs typeface="Verdana"/>
              </a:rPr>
              <a:t>l‟âg</a:t>
            </a:r>
            <a:r>
              <a:rPr sz="1600" spc="-295" dirty="0">
                <a:latin typeface="Verdana"/>
                <a:cs typeface="Verdana"/>
              </a:rPr>
              <a:t>e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250" dirty="0">
                <a:latin typeface="Verdana"/>
                <a:cs typeface="Verdana"/>
              </a:rPr>
              <a:t>d‟</a:t>
            </a:r>
            <a:r>
              <a:rPr sz="1600" spc="-285" dirty="0">
                <a:latin typeface="Verdana"/>
                <a:cs typeface="Verdana"/>
              </a:rPr>
              <a:t>u</a:t>
            </a:r>
            <a:r>
              <a:rPr sz="1600" spc="-215" dirty="0">
                <a:latin typeface="Verdana"/>
                <a:cs typeface="Verdana"/>
              </a:rPr>
              <a:t>n</a:t>
            </a:r>
            <a:r>
              <a:rPr sz="1600" spc="-190" dirty="0">
                <a:latin typeface="Verdana"/>
                <a:cs typeface="Verdana"/>
              </a:rPr>
              <a:t>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p</a:t>
            </a:r>
            <a:r>
              <a:rPr sz="1600" spc="-20" dirty="0">
                <a:latin typeface="Microsoft Sans Serif"/>
                <a:cs typeface="Microsoft Sans Serif"/>
              </a:rPr>
              <a:t>e</a:t>
            </a:r>
            <a:r>
              <a:rPr sz="1600" spc="-5" dirty="0">
                <a:latin typeface="Microsoft Sans Serif"/>
                <a:cs typeface="Microsoft Sans Serif"/>
              </a:rPr>
              <a:t>r</a:t>
            </a:r>
            <a:r>
              <a:rPr sz="1600" spc="-95" dirty="0">
                <a:latin typeface="Microsoft Sans Serif"/>
                <a:cs typeface="Microsoft Sans Serif"/>
              </a:rPr>
              <a:t>s</a:t>
            </a:r>
            <a:r>
              <a:rPr sz="1600" spc="-114" dirty="0">
                <a:latin typeface="Microsoft Sans Serif"/>
                <a:cs typeface="Microsoft Sans Serif"/>
              </a:rPr>
              <a:t>o</a:t>
            </a:r>
            <a:r>
              <a:rPr sz="1600" spc="-95" dirty="0">
                <a:latin typeface="Microsoft Sans Serif"/>
                <a:cs typeface="Microsoft Sans Serif"/>
              </a:rPr>
              <a:t>nn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125" dirty="0">
                <a:latin typeface="Microsoft Sans Serif"/>
                <a:cs typeface="Microsoft Sans Serif"/>
              </a:rPr>
              <a:t>sup</a:t>
            </a:r>
            <a:r>
              <a:rPr sz="1600" spc="-20" dirty="0">
                <a:latin typeface="Microsoft Sans Serif"/>
                <a:cs typeface="Microsoft Sans Serif"/>
              </a:rPr>
              <a:t>é</a:t>
            </a:r>
            <a:r>
              <a:rPr sz="1600" spc="-5" dirty="0">
                <a:latin typeface="Microsoft Sans Serif"/>
                <a:cs typeface="Microsoft Sans Serif"/>
              </a:rPr>
              <a:t>r</a:t>
            </a:r>
            <a:r>
              <a:rPr sz="1600" spc="-75" dirty="0">
                <a:latin typeface="Microsoft Sans Serif"/>
                <a:cs typeface="Microsoft Sans Serif"/>
              </a:rPr>
              <a:t>ie</a:t>
            </a:r>
            <a:r>
              <a:rPr sz="1600" spc="-95" dirty="0">
                <a:latin typeface="Microsoft Sans Serif"/>
                <a:cs typeface="Microsoft Sans Serif"/>
              </a:rPr>
              <a:t>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10" dirty="0">
                <a:latin typeface="Microsoft Sans Serif"/>
                <a:cs typeface="Microsoft Sans Serif"/>
              </a:rPr>
              <a:t>à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z</a:t>
            </a:r>
            <a:r>
              <a:rPr sz="1600" spc="-20" dirty="0">
                <a:latin typeface="Microsoft Sans Serif"/>
                <a:cs typeface="Microsoft Sans Serif"/>
              </a:rPr>
              <a:t>é</a:t>
            </a:r>
            <a:r>
              <a:rPr sz="1600" spc="-40" dirty="0">
                <a:latin typeface="Microsoft Sans Serif"/>
                <a:cs typeface="Microsoft Sans Serif"/>
              </a:rPr>
              <a:t>r</a:t>
            </a:r>
            <a:r>
              <a:rPr sz="1600" spc="-10" dirty="0">
                <a:latin typeface="Microsoft Sans Serif"/>
                <a:cs typeface="Microsoft Sans Serif"/>
              </a:rPr>
              <a:t>o</a:t>
            </a:r>
            <a:endParaRPr sz="16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390"/>
              </a:spcBef>
              <a:tabLst>
                <a:tab pos="817244" algn="l"/>
              </a:tabLst>
            </a:pPr>
            <a:r>
              <a:rPr sz="1600" spc="-102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600" spc="-120" dirty="0">
                <a:latin typeface="Microsoft Sans Serif"/>
                <a:cs typeface="Microsoft Sans Serif"/>
              </a:rPr>
              <a:t>Salai</a:t>
            </a:r>
            <a:r>
              <a:rPr sz="1600" spc="-125" dirty="0">
                <a:latin typeface="Microsoft Sans Serif"/>
                <a:cs typeface="Microsoft Sans Serif"/>
              </a:rPr>
              <a:t>re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su</a:t>
            </a:r>
            <a:r>
              <a:rPr sz="1600" spc="-125" dirty="0">
                <a:latin typeface="Microsoft Sans Serif"/>
                <a:cs typeface="Microsoft Sans Serif"/>
              </a:rPr>
              <a:t>p</a:t>
            </a:r>
            <a:r>
              <a:rPr sz="1600" spc="-15" dirty="0">
                <a:latin typeface="Microsoft Sans Serif"/>
                <a:cs typeface="Microsoft Sans Serif"/>
              </a:rPr>
              <a:t>ér</a:t>
            </a:r>
            <a:r>
              <a:rPr sz="1600" spc="-75" dirty="0">
                <a:latin typeface="Microsoft Sans Serif"/>
                <a:cs typeface="Microsoft Sans Serif"/>
              </a:rPr>
              <a:t>ie</a:t>
            </a:r>
            <a:r>
              <a:rPr sz="1600" spc="-100" dirty="0">
                <a:latin typeface="Microsoft Sans Serif"/>
                <a:cs typeface="Microsoft Sans Serif"/>
              </a:rPr>
              <a:t>u</a:t>
            </a:r>
            <a:r>
              <a:rPr sz="1600" spc="100" dirty="0">
                <a:latin typeface="Microsoft Sans Serif"/>
                <a:cs typeface="Microsoft Sans Serif"/>
              </a:rPr>
              <a:t>r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-210" dirty="0">
                <a:latin typeface="Microsoft Sans Serif"/>
                <a:cs typeface="Microsoft Sans Serif"/>
              </a:rPr>
              <a:t>à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45" dirty="0">
                <a:latin typeface="Microsoft Sans Serif"/>
                <a:cs typeface="Microsoft Sans Serif"/>
              </a:rPr>
              <a:t>z</a:t>
            </a:r>
            <a:r>
              <a:rPr sz="1600" spc="-15" dirty="0">
                <a:latin typeface="Microsoft Sans Serif"/>
                <a:cs typeface="Microsoft Sans Serif"/>
              </a:rPr>
              <a:t>é</a:t>
            </a:r>
            <a:r>
              <a:rPr sz="1600" spc="-45" dirty="0">
                <a:latin typeface="Microsoft Sans Serif"/>
                <a:cs typeface="Microsoft Sans Serif"/>
              </a:rPr>
              <a:t>r</a:t>
            </a:r>
            <a:r>
              <a:rPr sz="1600" spc="-10" dirty="0">
                <a:latin typeface="Microsoft Sans Serif"/>
                <a:cs typeface="Microsoft Sans Serif"/>
              </a:rPr>
              <a:t>o</a:t>
            </a:r>
            <a:endParaRPr sz="16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380"/>
              </a:spcBef>
              <a:tabLst>
                <a:tab pos="817244" algn="l"/>
              </a:tabLst>
            </a:pPr>
            <a:r>
              <a:rPr sz="1600" spc="-37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600" spc="-95" dirty="0">
                <a:latin typeface="Microsoft Sans Serif"/>
                <a:cs typeface="Microsoft Sans Serif"/>
              </a:rPr>
              <a:t>Etc</a:t>
            </a:r>
            <a:endParaRPr sz="16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59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-100" dirty="0">
                <a:latin typeface="Microsoft Sans Serif"/>
                <a:cs typeface="Microsoft Sans Serif"/>
              </a:rPr>
              <a:t>Dès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que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Verdana"/>
                <a:cs typeface="Verdana"/>
              </a:rPr>
              <a:t>l‟on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65" dirty="0">
                <a:latin typeface="Microsoft Sans Serif"/>
                <a:cs typeface="Microsoft Sans Serif"/>
              </a:rPr>
              <a:t>essaie</a:t>
            </a:r>
            <a:r>
              <a:rPr sz="1800" spc="-1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saisir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une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valeur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qui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ne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respecte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pas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cette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35" dirty="0">
                <a:latin typeface="Microsoft Sans Serif"/>
                <a:cs typeface="Microsoft Sans Serif"/>
              </a:rPr>
              <a:t>ntraint</a:t>
            </a:r>
            <a:r>
              <a:rPr sz="1800" spc="-20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r>
              <a:rPr sz="1800" spc="-17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le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SGBD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r</a:t>
            </a:r>
            <a:r>
              <a:rPr sz="1800" spc="-130" dirty="0">
                <a:latin typeface="Microsoft Sans Serif"/>
                <a:cs typeface="Microsoft Sans Serif"/>
              </a:rPr>
              <a:t>e</a:t>
            </a:r>
            <a:r>
              <a:rPr sz="1800" spc="-60" dirty="0">
                <a:latin typeface="Microsoft Sans Serif"/>
                <a:cs typeface="Microsoft Sans Serif"/>
              </a:rPr>
              <a:t>f</a:t>
            </a:r>
            <a:r>
              <a:rPr sz="1800" spc="-150" dirty="0">
                <a:latin typeface="Microsoft Sans Serif"/>
                <a:cs typeface="Microsoft Sans Serif"/>
              </a:rPr>
              <a:t>us</a:t>
            </a:r>
            <a:r>
              <a:rPr sz="1800" spc="-110" dirty="0">
                <a:latin typeface="Microsoft Sans Serif"/>
                <a:cs typeface="Microsoft Sans Serif"/>
              </a:rPr>
              <a:t>e.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609600"/>
            <a:ext cx="3892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Ob</a:t>
            </a:r>
            <a:r>
              <a:rPr sz="3200" spc="-5" dirty="0"/>
              <a:t>j</a:t>
            </a:r>
            <a:r>
              <a:rPr sz="3200" spc="-125" dirty="0"/>
              <a:t>ectifs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0" dirty="0"/>
              <a:t> </a:t>
            </a:r>
            <a:r>
              <a:rPr sz="3200" spc="-260" dirty="0"/>
              <a:t>SGBD</a:t>
            </a:r>
            <a:r>
              <a:rPr sz="3200" spc="20" dirty="0"/>
              <a:t> </a:t>
            </a:r>
            <a:r>
              <a:rPr sz="3200" spc="-85" dirty="0"/>
              <a:t>(4)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143000" y="1447800"/>
            <a:ext cx="7260590" cy="365061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69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Non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125" dirty="0">
                <a:latin typeface="Microsoft Sans Serif"/>
                <a:cs typeface="Microsoft Sans Serif"/>
              </a:rPr>
              <a:t>ed</a:t>
            </a:r>
            <a:r>
              <a:rPr sz="2800" spc="-120" dirty="0">
                <a:latin typeface="Microsoft Sans Serif"/>
                <a:cs typeface="Microsoft Sans Serif"/>
              </a:rPr>
              <a:t>o</a:t>
            </a:r>
            <a:r>
              <a:rPr sz="2800" spc="-204" dirty="0">
                <a:latin typeface="Microsoft Sans Serif"/>
                <a:cs typeface="Microsoft Sans Serif"/>
              </a:rPr>
              <a:t>ndance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95" dirty="0">
                <a:latin typeface="Microsoft Sans Serif"/>
                <a:cs typeface="Microsoft Sans Serif"/>
              </a:rPr>
              <a:t>n</a:t>
            </a:r>
            <a:r>
              <a:rPr sz="2800" spc="-190" dirty="0">
                <a:latin typeface="Microsoft Sans Serif"/>
                <a:cs typeface="Microsoft Sans Serif"/>
              </a:rPr>
              <a:t>n</a:t>
            </a:r>
            <a:r>
              <a:rPr sz="2800" spc="-185" dirty="0">
                <a:latin typeface="Microsoft Sans Serif"/>
                <a:cs typeface="Microsoft Sans Serif"/>
              </a:rPr>
              <a:t>é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Afin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25" dirty="0">
                <a:latin typeface="Verdana"/>
                <a:cs typeface="Verdana"/>
              </a:rPr>
              <a:t>d‟éviter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problèmes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lors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155" dirty="0">
                <a:latin typeface="Microsoft Sans Serif"/>
                <a:cs typeface="Microsoft Sans Serif"/>
              </a:rPr>
              <a:t>des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mises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à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jour,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chaque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donnée</a:t>
            </a:r>
            <a:endParaRPr sz="2000" dirty="0">
              <a:latin typeface="Microsoft Sans Serif"/>
              <a:cs typeface="Microsoft Sans Serif"/>
            </a:endParaRPr>
          </a:p>
          <a:p>
            <a:pPr marL="570230">
              <a:lnSpc>
                <a:spcPct val="100000"/>
              </a:lnSpc>
            </a:pPr>
            <a:r>
              <a:rPr sz="2000" spc="-130" dirty="0">
                <a:latin typeface="Microsoft Sans Serif"/>
                <a:cs typeface="Microsoft Sans Serif"/>
              </a:rPr>
              <a:t>ne</a:t>
            </a:r>
            <a:r>
              <a:rPr sz="2000" spc="-5" dirty="0">
                <a:latin typeface="Microsoft Sans Serif"/>
                <a:cs typeface="Microsoft Sans Serif"/>
              </a:rPr>
              <a:t> doit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être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présente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90" dirty="0">
                <a:latin typeface="Verdana"/>
                <a:cs typeface="Verdana"/>
              </a:rPr>
              <a:t>qu‟une</a:t>
            </a:r>
            <a:r>
              <a:rPr sz="2000" spc="-185" dirty="0">
                <a:latin typeface="Verdana"/>
                <a:cs typeface="Verdana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seule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fois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75" dirty="0">
                <a:latin typeface="Microsoft Sans Serif"/>
                <a:cs typeface="Microsoft Sans Serif"/>
              </a:rPr>
              <a:t>dans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70" dirty="0">
                <a:latin typeface="Microsoft Sans Serif"/>
                <a:cs typeface="Microsoft Sans Serif"/>
              </a:rPr>
              <a:t>base.</a:t>
            </a:r>
            <a:endParaRPr sz="20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515" dirty="0">
                <a:latin typeface="Microsoft Sans Serif"/>
                <a:cs typeface="Microsoft Sans Serif"/>
              </a:rPr>
              <a:t>P</a:t>
            </a:r>
            <a:r>
              <a:rPr sz="2800" spc="-225" dirty="0">
                <a:latin typeface="Microsoft Sans Serif"/>
                <a:cs typeface="Microsoft Sans Serif"/>
              </a:rPr>
              <a:t>os</a:t>
            </a:r>
            <a:r>
              <a:rPr sz="2800" spc="-210" dirty="0">
                <a:latin typeface="Microsoft Sans Serif"/>
                <a:cs typeface="Microsoft Sans Serif"/>
              </a:rPr>
              <a:t>s</a:t>
            </a:r>
            <a:r>
              <a:rPr sz="2800" spc="-25" dirty="0">
                <a:latin typeface="Microsoft Sans Serif"/>
                <a:cs typeface="Microsoft Sans Serif"/>
              </a:rPr>
              <a:t>ibili</a:t>
            </a:r>
            <a:r>
              <a:rPr sz="2800" spc="-20" dirty="0">
                <a:latin typeface="Microsoft Sans Serif"/>
                <a:cs typeface="Microsoft Sans Serif"/>
              </a:rPr>
              <a:t>t</a:t>
            </a:r>
            <a:r>
              <a:rPr sz="2800" spc="-220" dirty="0">
                <a:latin typeface="Microsoft Sans Serif"/>
                <a:cs typeface="Microsoft Sans Serif"/>
              </a:rPr>
              <a:t>é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pa</a:t>
            </a:r>
            <a:r>
              <a:rPr sz="2800" spc="-35" dirty="0">
                <a:latin typeface="Microsoft Sans Serif"/>
                <a:cs typeface="Microsoft Sans Serif"/>
              </a:rPr>
              <a:t>r</a:t>
            </a:r>
            <a:r>
              <a:rPr sz="2800" spc="-125" dirty="0">
                <a:latin typeface="Microsoft Sans Serif"/>
                <a:cs typeface="Microsoft Sans Serif"/>
              </a:rPr>
              <a:t>tager</a:t>
            </a:r>
            <a:r>
              <a:rPr sz="2800" spc="7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95" dirty="0">
                <a:latin typeface="Microsoft Sans Serif"/>
                <a:cs typeface="Microsoft Sans Serif"/>
              </a:rPr>
              <a:t>n</a:t>
            </a:r>
            <a:r>
              <a:rPr sz="2800" spc="-190" dirty="0">
                <a:latin typeface="Microsoft Sans Serif"/>
                <a:cs typeface="Microsoft Sans Serif"/>
              </a:rPr>
              <a:t>n</a:t>
            </a:r>
            <a:r>
              <a:rPr sz="2800" spc="-185" dirty="0">
                <a:latin typeface="Microsoft Sans Serif"/>
                <a:cs typeface="Microsoft Sans Serif"/>
              </a:rPr>
              <a:t>é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: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847725" algn="l"/>
                <a:tab pos="1513840" algn="l"/>
                <a:tab pos="1922145" algn="l"/>
                <a:tab pos="3132455" algn="l"/>
                <a:tab pos="3395979" algn="l"/>
                <a:tab pos="4462780" algn="l"/>
                <a:tab pos="5737225" algn="l"/>
                <a:tab pos="6885305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Il	</a:t>
            </a:r>
            <a:r>
              <a:rPr sz="2000" spc="-360" dirty="0">
                <a:latin typeface="Verdana"/>
                <a:cs typeface="Verdana"/>
              </a:rPr>
              <a:t>s‟a</a:t>
            </a:r>
            <a:r>
              <a:rPr sz="2000" spc="-445" dirty="0">
                <a:latin typeface="Verdana"/>
                <a:cs typeface="Verdana"/>
              </a:rPr>
              <a:t>g</a:t>
            </a:r>
            <a:r>
              <a:rPr sz="2000" spc="-120" dirty="0">
                <a:latin typeface="Verdana"/>
                <a:cs typeface="Verdana"/>
              </a:rPr>
              <a:t>i</a:t>
            </a:r>
            <a:r>
              <a:rPr sz="2000" spc="-125" dirty="0">
                <a:latin typeface="Verdana"/>
                <a:cs typeface="Verdana"/>
              </a:rPr>
              <a:t>t</a:t>
            </a:r>
            <a:r>
              <a:rPr sz="2000" dirty="0">
                <a:latin typeface="Verdana"/>
                <a:cs typeface="Verdana"/>
              </a:rPr>
              <a:t>	</a:t>
            </a:r>
            <a:r>
              <a:rPr sz="2000" spc="-130" dirty="0">
                <a:latin typeface="Microsoft Sans Serif"/>
                <a:cs typeface="Microsoft Sans Serif"/>
              </a:rPr>
              <a:t>d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55" dirty="0">
                <a:latin typeface="Microsoft Sans Serif"/>
                <a:cs typeface="Microsoft Sans Serif"/>
              </a:rPr>
              <a:t>pe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65" dirty="0">
                <a:latin typeface="Microsoft Sans Serif"/>
                <a:cs typeface="Microsoft Sans Serif"/>
              </a:rPr>
              <a:t>m</a:t>
            </a:r>
            <a:r>
              <a:rPr sz="2000" spc="-120" dirty="0">
                <a:latin typeface="Microsoft Sans Serif"/>
                <a:cs typeface="Microsoft Sans Serif"/>
              </a:rPr>
              <a:t>e</a:t>
            </a:r>
            <a:r>
              <a:rPr sz="2000" spc="105" dirty="0">
                <a:latin typeface="Microsoft Sans Serif"/>
                <a:cs typeface="Microsoft Sans Serif"/>
              </a:rPr>
              <a:t>tt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60" dirty="0">
                <a:latin typeface="Microsoft Sans Serif"/>
                <a:cs typeface="Microsoft Sans Serif"/>
              </a:rPr>
              <a:t>à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95" dirty="0">
                <a:latin typeface="Microsoft Sans Serif"/>
                <a:cs typeface="Microsoft Sans Serif"/>
              </a:rPr>
              <a:t>p</a:t>
            </a:r>
            <a:r>
              <a:rPr sz="2000" spc="-55" dirty="0">
                <a:latin typeface="Microsoft Sans Serif"/>
                <a:cs typeface="Microsoft Sans Serif"/>
              </a:rPr>
              <a:t>l</a:t>
            </a:r>
            <a:r>
              <a:rPr sz="2000" spc="-150" dirty="0">
                <a:latin typeface="Microsoft Sans Serif"/>
                <a:cs typeface="Microsoft Sans Serif"/>
              </a:rPr>
              <a:t>us</a:t>
            </a:r>
            <a:r>
              <a:rPr sz="2000" spc="-60" dirty="0">
                <a:latin typeface="Microsoft Sans Serif"/>
                <a:cs typeface="Microsoft Sans Serif"/>
              </a:rPr>
              <a:t>i</a:t>
            </a:r>
            <a:r>
              <a:rPr sz="2000" spc="-135" dirty="0">
                <a:latin typeface="Microsoft Sans Serif"/>
                <a:cs typeface="Microsoft Sans Serif"/>
              </a:rPr>
              <a:t>eu</a:t>
            </a:r>
            <a:r>
              <a:rPr sz="2000" spc="-55" dirty="0">
                <a:latin typeface="Microsoft Sans Serif"/>
                <a:cs typeface="Microsoft Sans Serif"/>
              </a:rPr>
              <a:t>rs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0" dirty="0">
                <a:latin typeface="Microsoft Sans Serif"/>
                <a:cs typeface="Microsoft Sans Serif"/>
              </a:rPr>
              <a:t>ut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25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235" dirty="0">
                <a:latin typeface="Microsoft Sans Serif"/>
                <a:cs typeface="Microsoft Sans Serif"/>
              </a:rPr>
              <a:t>s</a:t>
            </a:r>
            <a:r>
              <a:rPr sz="2000" spc="-270" dirty="0">
                <a:latin typeface="Microsoft Sans Serif"/>
                <a:cs typeface="Microsoft Sans Serif"/>
              </a:rPr>
              <a:t>a</a:t>
            </a:r>
            <a:r>
              <a:rPr sz="2000" spc="100" dirty="0">
                <a:latin typeface="Microsoft Sans Serif"/>
                <a:cs typeface="Microsoft Sans Serif"/>
              </a:rPr>
              <a:t>t</a:t>
            </a:r>
            <a:r>
              <a:rPr sz="2000" spc="-135" dirty="0">
                <a:latin typeface="Microsoft Sans Serif"/>
                <a:cs typeface="Microsoft Sans Serif"/>
              </a:rPr>
              <a:t>eu</a:t>
            </a:r>
            <a:r>
              <a:rPr sz="2000" spc="-55" dirty="0">
                <a:latin typeface="Microsoft Sans Serif"/>
                <a:cs typeface="Microsoft Sans Serif"/>
              </a:rPr>
              <a:t>rs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60" dirty="0">
                <a:latin typeface="Verdana"/>
                <a:cs typeface="Verdana"/>
              </a:rPr>
              <a:t>d‟accé</a:t>
            </a:r>
            <a:r>
              <a:rPr sz="2000" spc="-300" dirty="0">
                <a:latin typeface="Verdana"/>
                <a:cs typeface="Verdana"/>
              </a:rPr>
              <a:t>d</a:t>
            </a:r>
            <a:r>
              <a:rPr sz="2000" spc="-150" dirty="0">
                <a:latin typeface="Verdana"/>
                <a:cs typeface="Verdana"/>
              </a:rPr>
              <a:t>er</a:t>
            </a:r>
            <a:r>
              <a:rPr sz="2000" dirty="0">
                <a:latin typeface="Verdana"/>
                <a:cs typeface="Verdana"/>
              </a:rPr>
              <a:t>	</a:t>
            </a:r>
            <a:r>
              <a:rPr sz="2000" spc="-185" dirty="0">
                <a:latin typeface="Microsoft Sans Serif"/>
                <a:cs typeface="Microsoft Sans Serif"/>
              </a:rPr>
              <a:t>a</a:t>
            </a:r>
            <a:r>
              <a:rPr sz="2000" spc="-195" dirty="0">
                <a:latin typeface="Microsoft Sans Serif"/>
                <a:cs typeface="Microsoft Sans Serif"/>
              </a:rPr>
              <a:t>u</a:t>
            </a:r>
            <a:r>
              <a:rPr sz="2000" dirty="0">
                <a:latin typeface="Microsoft Sans Serif"/>
                <a:cs typeface="Microsoft Sans Serif"/>
              </a:rPr>
              <a:t>x</a:t>
            </a:r>
          </a:p>
          <a:p>
            <a:pPr marL="570230">
              <a:lnSpc>
                <a:spcPct val="100000"/>
              </a:lnSpc>
              <a:spcBef>
                <a:spcPts val="5"/>
              </a:spcBef>
            </a:pPr>
            <a:r>
              <a:rPr sz="2000" spc="-155" dirty="0">
                <a:latin typeface="Microsoft Sans Serif"/>
                <a:cs typeface="Microsoft Sans Serif"/>
              </a:rPr>
              <a:t>mêmes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</a:t>
            </a:r>
            <a:r>
              <a:rPr sz="2000" spc="-60" dirty="0">
                <a:latin typeface="Microsoft Sans Serif"/>
                <a:cs typeface="Microsoft Sans Serif"/>
              </a:rPr>
              <a:t>o</a:t>
            </a:r>
            <a:r>
              <a:rPr sz="2000" spc="-110" dirty="0">
                <a:latin typeface="Microsoft Sans Serif"/>
                <a:cs typeface="Microsoft Sans Serif"/>
              </a:rPr>
              <a:t>n</a:t>
            </a:r>
            <a:r>
              <a:rPr sz="2000" spc="-105" dirty="0">
                <a:latin typeface="Microsoft Sans Serif"/>
                <a:cs typeface="Microsoft Sans Serif"/>
              </a:rPr>
              <a:t>n</a:t>
            </a:r>
            <a:r>
              <a:rPr sz="2000" spc="-180" dirty="0">
                <a:latin typeface="Microsoft Sans Serif"/>
                <a:cs typeface="Microsoft Sans Serif"/>
              </a:rPr>
              <a:t>ées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a</a:t>
            </a:r>
            <a:r>
              <a:rPr sz="2000" spc="-18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même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momen</a:t>
            </a:r>
            <a:r>
              <a:rPr sz="2000" spc="-30" dirty="0">
                <a:latin typeface="Microsoft Sans Serif"/>
                <a:cs typeface="Microsoft Sans Serif"/>
              </a:rPr>
              <a:t>t</a:t>
            </a:r>
            <a:r>
              <a:rPr sz="2000" spc="-120" dirty="0">
                <a:latin typeface="Microsoft Sans Serif"/>
                <a:cs typeface="Microsoft Sans Serif"/>
              </a:rPr>
              <a:t>.</a:t>
            </a:r>
            <a:endParaRPr sz="2000" dirty="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440"/>
              </a:spcBef>
              <a:tabLst>
                <a:tab pos="817244" algn="l"/>
              </a:tabLst>
            </a:pPr>
            <a:r>
              <a:rPr sz="1800" spc="-42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800" spc="-55" dirty="0">
                <a:latin typeface="Microsoft Sans Serif"/>
                <a:cs typeface="Microsoft Sans Serif"/>
              </a:rPr>
              <a:t>Permettre</a:t>
            </a:r>
            <a:r>
              <a:rPr sz="1800" spc="125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Microsoft Sans Serif"/>
                <a:cs typeface="Microsoft Sans Serif"/>
              </a:rPr>
              <a:t>à</a:t>
            </a:r>
            <a:r>
              <a:rPr sz="1800" spc="12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deux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(ou</a:t>
            </a:r>
            <a:r>
              <a:rPr sz="1800" spc="114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plus)</a:t>
            </a:r>
            <a:r>
              <a:rPr sz="1800" spc="1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utilisateurs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1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modifier</a:t>
            </a:r>
            <a:r>
              <a:rPr sz="1800" spc="114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la</a:t>
            </a:r>
            <a:r>
              <a:rPr sz="1800" spc="12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même</a:t>
            </a:r>
            <a:r>
              <a:rPr sz="1800" spc="13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donnée</a:t>
            </a:r>
            <a:endParaRPr sz="1800" dirty="0">
              <a:latin typeface="Microsoft Sans Serif"/>
              <a:cs typeface="Microsoft Sans Serif"/>
            </a:endParaRPr>
          </a:p>
          <a:p>
            <a:pPr marL="817244">
              <a:lnSpc>
                <a:spcPct val="100000"/>
              </a:lnSpc>
            </a:pPr>
            <a:r>
              <a:rPr sz="1800" spc="-120" dirty="0">
                <a:latin typeface="Microsoft Sans Serif"/>
                <a:cs typeface="Microsoft Sans Serif"/>
              </a:rPr>
              <a:t>«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en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même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te</a:t>
            </a:r>
            <a:r>
              <a:rPr sz="1800" spc="-75" dirty="0">
                <a:latin typeface="Microsoft Sans Serif"/>
                <a:cs typeface="Microsoft Sans Serif"/>
              </a:rPr>
              <a:t>m</a:t>
            </a:r>
            <a:r>
              <a:rPr sz="1800" spc="-155" dirty="0">
                <a:latin typeface="Microsoft Sans Serif"/>
                <a:cs typeface="Microsoft Sans Serif"/>
              </a:rPr>
              <a:t>ps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»</a:t>
            </a:r>
            <a:r>
              <a:rPr sz="1800" spc="-90" dirty="0">
                <a:latin typeface="Microsoft Sans Serif"/>
                <a:cs typeface="Microsoft Sans Serif"/>
              </a:rPr>
              <a:t>;</a:t>
            </a:r>
            <a:endParaRPr sz="1800" dirty="0">
              <a:latin typeface="Microsoft Sans Serif"/>
              <a:cs typeface="Microsoft Sans Serif"/>
            </a:endParaRPr>
          </a:p>
          <a:p>
            <a:pPr marL="817244" marR="5080" indent="-228600">
              <a:lnSpc>
                <a:spcPct val="100000"/>
              </a:lnSpc>
              <a:spcBef>
                <a:spcPts val="430"/>
              </a:spcBef>
              <a:tabLst>
                <a:tab pos="817244" algn="l"/>
                <a:tab pos="1684655" algn="l"/>
                <a:tab pos="2051685" algn="l"/>
                <a:tab pos="2889885" algn="l"/>
                <a:tab pos="4406900" algn="l"/>
                <a:tab pos="5379085" algn="l"/>
                <a:tab pos="5963285" algn="l"/>
                <a:tab pos="6330315" algn="l"/>
              </a:tabLst>
            </a:pPr>
            <a:r>
              <a:rPr sz="1800" spc="-115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800" spc="-140" dirty="0">
                <a:latin typeface="Microsoft Sans Serif"/>
                <a:cs typeface="Microsoft Sans Serif"/>
              </a:rPr>
              <a:t>Ass</a:t>
            </a:r>
            <a:r>
              <a:rPr sz="1800" spc="5" dirty="0">
                <a:latin typeface="Microsoft Sans Serif"/>
                <a:cs typeface="Microsoft Sans Serif"/>
              </a:rPr>
              <a:t>u</a:t>
            </a:r>
            <a:r>
              <a:rPr sz="1800" spc="-45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er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10" dirty="0">
                <a:latin typeface="Microsoft Sans Serif"/>
                <a:cs typeface="Microsoft Sans Serif"/>
              </a:rPr>
              <a:t>r</a:t>
            </a:r>
            <a:r>
              <a:rPr sz="1800" spc="-35" dirty="0">
                <a:latin typeface="Microsoft Sans Serif"/>
                <a:cs typeface="Microsoft Sans Serif"/>
              </a:rPr>
              <a:t>é</a:t>
            </a:r>
            <a:r>
              <a:rPr sz="1800" spc="-220" dirty="0">
                <a:latin typeface="Microsoft Sans Serif"/>
                <a:cs typeface="Microsoft Sans Serif"/>
              </a:rPr>
              <a:t>s</a:t>
            </a:r>
            <a:r>
              <a:rPr sz="1800" spc="-35" dirty="0">
                <a:latin typeface="Microsoft Sans Serif"/>
                <a:cs typeface="Microsoft Sans Serif"/>
              </a:rPr>
              <a:t>ultat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10" dirty="0">
                <a:latin typeface="Verdana"/>
                <a:cs typeface="Verdana"/>
              </a:rPr>
              <a:t>d‟int</a:t>
            </a:r>
            <a:r>
              <a:rPr sz="1800" spc="-280" dirty="0">
                <a:latin typeface="Verdana"/>
                <a:cs typeface="Verdana"/>
              </a:rPr>
              <a:t>e</a:t>
            </a:r>
            <a:r>
              <a:rPr sz="1800" spc="-80" dirty="0">
                <a:latin typeface="Verdana"/>
                <a:cs typeface="Verdana"/>
              </a:rPr>
              <a:t>r</a:t>
            </a:r>
            <a:r>
              <a:rPr sz="1800" spc="-114" dirty="0">
                <a:latin typeface="Verdana"/>
                <a:cs typeface="Verdana"/>
              </a:rPr>
              <a:t>r</a:t>
            </a:r>
            <a:r>
              <a:rPr sz="1800" spc="-180" dirty="0">
                <a:latin typeface="Verdana"/>
                <a:cs typeface="Verdana"/>
              </a:rPr>
              <a:t>ogatio</a:t>
            </a:r>
            <a:r>
              <a:rPr sz="1800" spc="-240" dirty="0">
                <a:latin typeface="Verdana"/>
                <a:cs typeface="Verdana"/>
              </a:rPr>
              <a:t>n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25" dirty="0">
                <a:latin typeface="Microsoft Sans Serif"/>
                <a:cs typeface="Microsoft Sans Serif"/>
              </a:rPr>
              <a:t>c</a:t>
            </a:r>
            <a:r>
              <a:rPr sz="1800" spc="-40" dirty="0">
                <a:latin typeface="Microsoft Sans Serif"/>
                <a:cs typeface="Microsoft Sans Serif"/>
              </a:rPr>
              <a:t>ohé</a:t>
            </a:r>
            <a:r>
              <a:rPr sz="1800" spc="-65" dirty="0">
                <a:latin typeface="Microsoft Sans Serif"/>
                <a:cs typeface="Microsoft Sans Serif"/>
              </a:rPr>
              <a:t>r</a:t>
            </a:r>
            <a:r>
              <a:rPr sz="1800" spc="-50" dirty="0">
                <a:latin typeface="Microsoft Sans Serif"/>
                <a:cs typeface="Microsoft Sans Serif"/>
              </a:rPr>
              <a:t>ent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5" dirty="0">
                <a:latin typeface="Microsoft Sans Serif"/>
                <a:cs typeface="Microsoft Sans Serif"/>
              </a:rPr>
              <a:t>pour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10" dirty="0">
                <a:latin typeface="Microsoft Sans Serif"/>
                <a:cs typeface="Microsoft Sans Serif"/>
              </a:rPr>
              <a:t>utili</a:t>
            </a:r>
            <a:r>
              <a:rPr sz="1800" spc="-220" dirty="0">
                <a:latin typeface="Microsoft Sans Serif"/>
                <a:cs typeface="Microsoft Sans Serif"/>
              </a:rPr>
              <a:t>s</a:t>
            </a:r>
            <a:r>
              <a:rPr sz="1800" spc="-50" dirty="0">
                <a:latin typeface="Microsoft Sans Serif"/>
                <a:cs typeface="Microsoft Sans Serif"/>
              </a:rPr>
              <a:t>ateur  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70" dirty="0">
                <a:latin typeface="Microsoft Sans Serif"/>
                <a:cs typeface="Microsoft Sans Serif"/>
              </a:rPr>
              <a:t>nsult</a:t>
            </a:r>
            <a:r>
              <a:rPr sz="1800" spc="-80" dirty="0">
                <a:latin typeface="Microsoft Sans Serif"/>
                <a:cs typeface="Microsoft Sans Serif"/>
              </a:rPr>
              <a:t>ant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une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table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pendant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75" dirty="0">
                <a:latin typeface="Verdana"/>
                <a:cs typeface="Verdana"/>
              </a:rPr>
              <a:t>qu‟un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aut</a:t>
            </a:r>
            <a:r>
              <a:rPr sz="1800" spc="-70" dirty="0">
                <a:latin typeface="Microsoft Sans Serif"/>
                <a:cs typeface="Microsoft Sans Serif"/>
              </a:rPr>
              <a:t>r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la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m</a:t>
            </a:r>
            <a:r>
              <a:rPr sz="1800" spc="-45" dirty="0">
                <a:latin typeface="Microsoft Sans Serif"/>
                <a:cs typeface="Microsoft Sans Serif"/>
              </a:rPr>
              <a:t>o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35" dirty="0">
                <a:latin typeface="Microsoft Sans Serif"/>
                <a:cs typeface="Microsoft Sans Serif"/>
              </a:rPr>
              <a:t>if</a:t>
            </a:r>
            <a:r>
              <a:rPr sz="1800" spc="-50" dirty="0">
                <a:latin typeface="Microsoft Sans Serif"/>
                <a:cs typeface="Microsoft Sans Serif"/>
              </a:rPr>
              <a:t>i</a:t>
            </a:r>
            <a:r>
              <a:rPr sz="1800" spc="-65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743200" y="533400"/>
            <a:ext cx="38925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Ob</a:t>
            </a:r>
            <a:r>
              <a:rPr sz="3200" spc="-5" dirty="0"/>
              <a:t>j</a:t>
            </a:r>
            <a:r>
              <a:rPr sz="3200" spc="-125" dirty="0"/>
              <a:t>ectifs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0" dirty="0"/>
              <a:t> </a:t>
            </a:r>
            <a:r>
              <a:rPr sz="3200" spc="-260" dirty="0"/>
              <a:t>SGBD</a:t>
            </a:r>
            <a:r>
              <a:rPr sz="3200" spc="20" dirty="0"/>
              <a:t> </a:t>
            </a:r>
            <a:r>
              <a:rPr sz="3200" spc="-85" dirty="0"/>
              <a:t>(5)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066800" y="1371600"/>
            <a:ext cx="7261859" cy="418147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69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90" dirty="0">
                <a:latin typeface="Microsoft Sans Serif"/>
                <a:cs typeface="Microsoft Sans Serif"/>
              </a:rPr>
              <a:t>Séc</a:t>
            </a:r>
            <a:r>
              <a:rPr sz="2800" spc="-270" dirty="0">
                <a:latin typeface="Microsoft Sans Serif"/>
                <a:cs typeface="Microsoft Sans Serif"/>
              </a:rPr>
              <a:t>u</a:t>
            </a:r>
            <a:r>
              <a:rPr sz="2800" spc="20" dirty="0">
                <a:latin typeface="Microsoft Sans Serif"/>
                <a:cs typeface="Microsoft Sans Serif"/>
              </a:rPr>
              <a:t>rité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do</a:t>
            </a:r>
            <a:r>
              <a:rPr sz="2800" spc="-95" dirty="0">
                <a:latin typeface="Microsoft Sans Serif"/>
                <a:cs typeface="Microsoft Sans Serif"/>
              </a:rPr>
              <a:t>n</a:t>
            </a:r>
            <a:r>
              <a:rPr sz="2800" spc="-190" dirty="0">
                <a:latin typeface="Microsoft Sans Serif"/>
                <a:cs typeface="Microsoft Sans Serif"/>
              </a:rPr>
              <a:t>n</a:t>
            </a:r>
            <a:r>
              <a:rPr sz="2800" spc="-185" dirty="0">
                <a:latin typeface="Microsoft Sans Serif"/>
                <a:cs typeface="Microsoft Sans Serif"/>
              </a:rPr>
              <a:t>é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000" spc="-175" dirty="0">
                <a:latin typeface="Microsoft Sans Serif"/>
                <a:cs typeface="Microsoft Sans Serif"/>
              </a:rPr>
              <a:t>Les</a:t>
            </a:r>
            <a:r>
              <a:rPr sz="2000" spc="-17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doivent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pouvoir</a:t>
            </a:r>
            <a:r>
              <a:rPr sz="2000" spc="43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être </a:t>
            </a:r>
            <a:r>
              <a:rPr sz="2000" spc="-100" dirty="0">
                <a:latin typeface="Microsoft Sans Serif"/>
                <a:cs typeface="Microsoft Sans Serif"/>
              </a:rPr>
              <a:t>protégées</a:t>
            </a:r>
            <a:r>
              <a:rPr sz="2000" spc="33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contre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0" dirty="0">
                <a:latin typeface="Microsoft Sans Serif"/>
                <a:cs typeface="Microsoft Sans Serif"/>
              </a:rPr>
              <a:t> </a:t>
            </a:r>
            <a:r>
              <a:rPr sz="2000" spc="-180" dirty="0">
                <a:latin typeface="Microsoft Sans Serif"/>
                <a:cs typeface="Microsoft Sans Serif"/>
              </a:rPr>
              <a:t>accès 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non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autorisés.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Pour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cela,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il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faut</a:t>
            </a:r>
            <a:r>
              <a:rPr sz="2000" spc="-8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pouvoir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associer</a:t>
            </a:r>
            <a:r>
              <a:rPr sz="2000" spc="-110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à</a:t>
            </a:r>
            <a:r>
              <a:rPr sz="2000" spc="-254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chaque </a:t>
            </a:r>
            <a:r>
              <a:rPr sz="2000" spc="-14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utilisateur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droits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70" dirty="0">
                <a:latin typeface="Verdana"/>
                <a:cs typeface="Verdana"/>
              </a:rPr>
              <a:t>d‟accès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aux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endParaRPr sz="20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315" dirty="0">
                <a:latin typeface="Microsoft Sans Serif"/>
                <a:cs typeface="Microsoft Sans Serif"/>
              </a:rPr>
              <a:t>Ré</a:t>
            </a:r>
            <a:r>
              <a:rPr sz="2800" spc="-245" dirty="0">
                <a:latin typeface="Microsoft Sans Serif"/>
                <a:cs typeface="Microsoft Sans Serif"/>
              </a:rPr>
              <a:t>s</a:t>
            </a:r>
            <a:r>
              <a:rPr sz="2800" spc="-160" dirty="0">
                <a:latin typeface="Microsoft Sans Serif"/>
                <a:cs typeface="Microsoft Sans Serif"/>
              </a:rPr>
              <a:t>istanc</a:t>
            </a:r>
            <a:r>
              <a:rPr sz="2800" spc="-195" dirty="0">
                <a:latin typeface="Microsoft Sans Serif"/>
                <a:cs typeface="Microsoft Sans Serif"/>
              </a:rPr>
              <a:t>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aux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pan</a:t>
            </a:r>
            <a:r>
              <a:rPr sz="2800" spc="-210" dirty="0">
                <a:latin typeface="Microsoft Sans Serif"/>
                <a:cs typeface="Microsoft Sans Serif"/>
              </a:rPr>
              <a:t>n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endParaRPr sz="2800" dirty="0">
              <a:latin typeface="Microsoft Sans Serif"/>
              <a:cs typeface="Microsoft Sans Serif"/>
            </a:endParaRPr>
          </a:p>
          <a:p>
            <a:pPr marL="570230" marR="5080" lvl="1" indent="-238125" algn="just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000" spc="-60" dirty="0">
                <a:latin typeface="Microsoft Sans Serif"/>
                <a:cs typeface="Microsoft Sans Serif"/>
              </a:rPr>
              <a:t>Que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95" dirty="0">
                <a:latin typeface="Microsoft Sans Serif"/>
                <a:cs typeface="Microsoft Sans Serif"/>
              </a:rPr>
              <a:t>se</a:t>
            </a:r>
            <a:r>
              <a:rPr sz="2000" spc="-19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passe-t-il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si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une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panne</a:t>
            </a:r>
            <a:r>
              <a:rPr sz="2000" spc="-14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survient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au</a:t>
            </a:r>
            <a:r>
              <a:rPr sz="2000" spc="-18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milieu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295" dirty="0">
                <a:latin typeface="Verdana"/>
                <a:cs typeface="Verdana"/>
              </a:rPr>
              <a:t>d‟une </a:t>
            </a:r>
            <a:r>
              <a:rPr sz="2000" spc="-290" dirty="0">
                <a:latin typeface="Verdana"/>
                <a:cs typeface="Verdana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modification,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si</a:t>
            </a:r>
            <a:r>
              <a:rPr sz="2000" spc="-1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certains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fichiers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contenant</a:t>
            </a:r>
            <a:r>
              <a:rPr sz="2000" spc="37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4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 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deviennent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illisibles?</a:t>
            </a:r>
            <a:endParaRPr sz="2000" dirty="0">
              <a:latin typeface="Microsoft Sans Serif"/>
              <a:cs typeface="Microsoft Sans Serif"/>
            </a:endParaRPr>
          </a:p>
          <a:p>
            <a:pPr marL="570230" lvl="1" indent="-238125" algn="just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000" spc="-75" dirty="0">
                <a:latin typeface="Microsoft Sans Serif"/>
                <a:cs typeface="Microsoft Sans Serif"/>
              </a:rPr>
              <a:t>Après</a:t>
            </a:r>
            <a:r>
              <a:rPr sz="2000" spc="17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un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160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panne</a:t>
            </a:r>
            <a:r>
              <a:rPr sz="2000" spc="17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dirty="0">
                <a:latin typeface="Microsoft Sans Serif"/>
                <a:cs typeface="Microsoft Sans Serif"/>
              </a:rPr>
              <a:t>n</a:t>
            </a:r>
            <a:r>
              <a:rPr sz="2000" spc="5" dirty="0">
                <a:latin typeface="Microsoft Sans Serif"/>
                <a:cs typeface="Microsoft Sans Serif"/>
              </a:rPr>
              <a:t>t</a:t>
            </a:r>
            <a:r>
              <a:rPr sz="2000" spc="-170" dirty="0">
                <a:latin typeface="Microsoft Sans Serif"/>
                <a:cs typeface="Microsoft Sans Serif"/>
              </a:rPr>
              <a:t>e</a:t>
            </a:r>
            <a:r>
              <a:rPr sz="2000" spc="180" dirty="0">
                <a:latin typeface="Microsoft Sans Serif"/>
                <a:cs typeface="Microsoft Sans Serif"/>
              </a:rPr>
              <a:t>r</a:t>
            </a:r>
            <a:r>
              <a:rPr sz="2000" spc="-165" dirty="0">
                <a:latin typeface="Microsoft Sans Serif"/>
                <a:cs typeface="Microsoft Sans Serif"/>
              </a:rPr>
              <a:t>v</a:t>
            </a:r>
            <a:r>
              <a:rPr sz="2000" spc="-170" dirty="0">
                <a:latin typeface="Microsoft Sans Serif"/>
                <a:cs typeface="Microsoft Sans Serif"/>
              </a:rPr>
              <a:t>e</a:t>
            </a:r>
            <a:r>
              <a:rPr sz="2000" spc="-95" dirty="0">
                <a:latin typeface="Microsoft Sans Serif"/>
                <a:cs typeface="Microsoft Sans Serif"/>
              </a:rPr>
              <a:t>nant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a</a:t>
            </a:r>
            <a:r>
              <a:rPr sz="2000" spc="-185" dirty="0">
                <a:latin typeface="Microsoft Sans Serif"/>
                <a:cs typeface="Microsoft Sans Serif"/>
              </a:rPr>
              <a:t>u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mili</a:t>
            </a:r>
            <a:r>
              <a:rPr sz="2000" spc="-170" dirty="0">
                <a:latin typeface="Microsoft Sans Serif"/>
                <a:cs typeface="Microsoft Sans Serif"/>
              </a:rPr>
              <a:t>e</a:t>
            </a:r>
            <a:r>
              <a:rPr sz="2000" spc="-114" dirty="0">
                <a:latin typeface="Microsoft Sans Serif"/>
                <a:cs typeface="Microsoft Sans Serif"/>
              </a:rPr>
              <a:t>u</a:t>
            </a:r>
            <a:r>
              <a:rPr sz="2000" spc="180" dirty="0">
                <a:latin typeface="Microsoft Sans Serif"/>
                <a:cs typeface="Microsoft Sans Serif"/>
              </a:rPr>
              <a:t> </a:t>
            </a:r>
            <a:r>
              <a:rPr sz="2000" spc="-405" dirty="0">
                <a:latin typeface="Verdana"/>
                <a:cs typeface="Verdana"/>
              </a:rPr>
              <a:t>d</a:t>
            </a:r>
            <a:r>
              <a:rPr sz="2000" spc="-310" dirty="0">
                <a:latin typeface="Verdana"/>
                <a:cs typeface="Verdana"/>
              </a:rPr>
              <a:t>‟</a:t>
            </a:r>
            <a:r>
              <a:rPr sz="2000" spc="-254" dirty="0">
                <a:latin typeface="Verdana"/>
                <a:cs typeface="Verdana"/>
              </a:rPr>
              <a:t>une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modific</a:t>
            </a:r>
            <a:r>
              <a:rPr sz="2000" spc="-125" dirty="0">
                <a:latin typeface="Microsoft Sans Serif"/>
                <a:cs typeface="Microsoft Sans Serif"/>
              </a:rPr>
              <a:t>a</a:t>
            </a:r>
            <a:r>
              <a:rPr sz="2000" spc="100" dirty="0">
                <a:latin typeface="Microsoft Sans Serif"/>
                <a:cs typeface="Microsoft Sans Serif"/>
              </a:rPr>
              <a:t>t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35" dirty="0">
                <a:latin typeface="Microsoft Sans Serif"/>
                <a:cs typeface="Microsoft Sans Serif"/>
              </a:rPr>
              <a:t>o</a:t>
            </a:r>
            <a:r>
              <a:rPr sz="2000" spc="-114" dirty="0">
                <a:latin typeface="Microsoft Sans Serif"/>
                <a:cs typeface="Microsoft Sans Serif"/>
              </a:rPr>
              <a:t>n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deux</a:t>
            </a:r>
            <a:endParaRPr sz="2000" dirty="0">
              <a:latin typeface="Microsoft Sans Serif"/>
              <a:cs typeface="Microsoft Sans Serif"/>
            </a:endParaRPr>
          </a:p>
          <a:p>
            <a:pPr marL="570230" algn="just">
              <a:lnSpc>
                <a:spcPct val="100000"/>
              </a:lnSpc>
            </a:pPr>
            <a:r>
              <a:rPr sz="2000" spc="-70" dirty="0">
                <a:latin typeface="Microsoft Sans Serif"/>
                <a:cs typeface="Microsoft Sans Serif"/>
              </a:rPr>
              <a:t>solutions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sont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possibles</a:t>
            </a:r>
            <a:endParaRPr sz="2000" dirty="0">
              <a:latin typeface="Microsoft Sans Serif"/>
              <a:cs typeface="Microsoft Sans Serif"/>
            </a:endParaRPr>
          </a:p>
          <a:p>
            <a:pPr marL="588645" algn="just">
              <a:lnSpc>
                <a:spcPct val="100000"/>
              </a:lnSpc>
              <a:spcBef>
                <a:spcPts val="320"/>
              </a:spcBef>
            </a:pPr>
            <a:r>
              <a:rPr sz="1200" spc="-280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1200" spc="21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1200" spc="22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soit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35" dirty="0">
                <a:latin typeface="Microsoft Sans Serif"/>
                <a:cs typeface="Microsoft Sans Serif"/>
              </a:rPr>
              <a:t>récupérer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85" dirty="0">
                <a:latin typeface="Microsoft Sans Serif"/>
                <a:cs typeface="Microsoft Sans Serif"/>
              </a:rPr>
              <a:t>les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75" dirty="0">
                <a:latin typeface="Microsoft Sans Serif"/>
                <a:cs typeface="Microsoft Sans Serif"/>
              </a:rPr>
              <a:t>données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5" dirty="0">
                <a:latin typeface="Microsoft Sans Serif"/>
                <a:cs typeface="Microsoft Sans Serif"/>
              </a:rPr>
              <a:t>dans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45" dirty="0">
                <a:latin typeface="Verdana"/>
                <a:cs typeface="Verdana"/>
              </a:rPr>
              <a:t>l‟état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105" dirty="0">
                <a:latin typeface="Microsoft Sans Serif"/>
                <a:cs typeface="Microsoft Sans Serif"/>
              </a:rPr>
              <a:t>dans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lequel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70" dirty="0">
                <a:latin typeface="Microsoft Sans Serif"/>
                <a:cs typeface="Microsoft Sans Serif"/>
              </a:rPr>
              <a:t>elles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5" dirty="0">
                <a:latin typeface="Microsoft Sans Serif"/>
                <a:cs typeface="Microsoft Sans Serif"/>
              </a:rPr>
              <a:t>étaient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85" dirty="0">
                <a:latin typeface="Microsoft Sans Serif"/>
                <a:cs typeface="Microsoft Sans Serif"/>
              </a:rPr>
              <a:t>avant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85" dirty="0">
                <a:latin typeface="Microsoft Sans Serif"/>
                <a:cs typeface="Microsoft Sans Serif"/>
              </a:rPr>
              <a:t>la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modification</a:t>
            </a:r>
            <a:endParaRPr sz="1200" dirty="0">
              <a:latin typeface="Microsoft Sans Serif"/>
              <a:cs typeface="Microsoft Sans Serif"/>
            </a:endParaRPr>
          </a:p>
          <a:p>
            <a:pPr marL="588645" algn="just">
              <a:lnSpc>
                <a:spcPct val="100000"/>
              </a:lnSpc>
              <a:spcBef>
                <a:spcPts val="290"/>
              </a:spcBef>
            </a:pPr>
            <a:r>
              <a:rPr sz="1200" spc="-770" dirty="0">
                <a:solidFill>
                  <a:srgbClr val="FDB809"/>
                </a:solidFill>
                <a:latin typeface="Segoe UI Symbol"/>
                <a:cs typeface="Segoe UI Symbol"/>
              </a:rPr>
              <a:t>🞄   </a:t>
            </a:r>
            <a:r>
              <a:rPr sz="1200" spc="5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1200" spc="-150" dirty="0">
                <a:latin typeface="Microsoft Sans Serif"/>
                <a:cs typeface="Microsoft Sans Serif"/>
              </a:rPr>
              <a:t>s</a:t>
            </a:r>
            <a:r>
              <a:rPr sz="1200" spc="15" dirty="0">
                <a:latin typeface="Microsoft Sans Serif"/>
                <a:cs typeface="Microsoft Sans Serif"/>
              </a:rPr>
              <a:t>oit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terminer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35" dirty="0">
                <a:latin typeface="Verdana"/>
                <a:cs typeface="Verdana"/>
              </a:rPr>
              <a:t>l‟opé</a:t>
            </a:r>
            <a:r>
              <a:rPr sz="1200" spc="-110" dirty="0">
                <a:latin typeface="Verdana"/>
                <a:cs typeface="Verdana"/>
              </a:rPr>
              <a:t>r</a:t>
            </a:r>
            <a:r>
              <a:rPr sz="1200" spc="-114" dirty="0">
                <a:latin typeface="Verdana"/>
                <a:cs typeface="Verdana"/>
              </a:rPr>
              <a:t>ation</a:t>
            </a:r>
            <a:r>
              <a:rPr sz="1200" spc="-90" dirty="0">
                <a:latin typeface="Verdana"/>
                <a:cs typeface="Verdana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inter</a:t>
            </a:r>
            <a:r>
              <a:rPr sz="1200" spc="55" dirty="0">
                <a:latin typeface="Microsoft Sans Serif"/>
                <a:cs typeface="Microsoft Sans Serif"/>
              </a:rPr>
              <a:t>r</a:t>
            </a:r>
            <a:r>
              <a:rPr sz="1200" spc="-35" dirty="0">
                <a:latin typeface="Microsoft Sans Serif"/>
                <a:cs typeface="Microsoft Sans Serif"/>
              </a:rPr>
              <a:t>o</a:t>
            </a:r>
            <a:r>
              <a:rPr sz="1200" spc="-55" dirty="0">
                <a:latin typeface="Microsoft Sans Serif"/>
                <a:cs typeface="Microsoft Sans Serif"/>
              </a:rPr>
              <a:t>m</a:t>
            </a:r>
            <a:r>
              <a:rPr sz="1200" spc="-80" dirty="0">
                <a:latin typeface="Microsoft Sans Serif"/>
                <a:cs typeface="Microsoft Sans Serif"/>
              </a:rPr>
              <a:t>pue</a:t>
            </a:r>
            <a:endParaRPr sz="12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533400"/>
            <a:ext cx="4502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45" dirty="0">
                <a:latin typeface="Verdana"/>
                <a:cs typeface="Verdana"/>
              </a:rPr>
              <a:t>T</a:t>
            </a:r>
            <a:r>
              <a:rPr sz="3200" spc="-185" dirty="0">
                <a:latin typeface="Verdana"/>
                <a:cs typeface="Verdana"/>
              </a:rPr>
              <a:t>r</a:t>
            </a:r>
            <a:r>
              <a:rPr sz="3200" spc="-265" dirty="0">
                <a:latin typeface="Verdana"/>
                <a:cs typeface="Verdana"/>
              </a:rPr>
              <a:t>ois</a:t>
            </a:r>
            <a:r>
              <a:rPr sz="3200" spc="-260" dirty="0">
                <a:latin typeface="Verdana"/>
                <a:cs typeface="Verdana"/>
              </a:rPr>
              <a:t> </a:t>
            </a:r>
            <a:r>
              <a:rPr sz="3200" spc="-390" dirty="0">
                <a:latin typeface="Verdana"/>
                <a:cs typeface="Verdana"/>
              </a:rPr>
              <a:t>F</a:t>
            </a:r>
            <a:r>
              <a:rPr sz="3200" spc="-285" dirty="0">
                <a:latin typeface="Verdana"/>
                <a:cs typeface="Verdana"/>
              </a:rPr>
              <a:t>onctions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495" dirty="0">
                <a:latin typeface="Verdana"/>
                <a:cs typeface="Verdana"/>
              </a:rPr>
              <a:t>d‟un</a:t>
            </a:r>
            <a:r>
              <a:rPr sz="3200" spc="-254" dirty="0">
                <a:latin typeface="Verdana"/>
                <a:cs typeface="Verdana"/>
              </a:rPr>
              <a:t> </a:t>
            </a:r>
            <a:r>
              <a:rPr sz="3200" spc="-320" dirty="0">
                <a:latin typeface="Verdana"/>
                <a:cs typeface="Verdana"/>
              </a:rPr>
              <a:t>SGBD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800" y="1447800"/>
            <a:ext cx="7290434" cy="35921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5910" marR="5080" indent="-283845">
              <a:lnSpc>
                <a:spcPts val="2590"/>
              </a:lnSpc>
              <a:spcBef>
                <a:spcPts val="42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  <a:tab pos="1936114" algn="l"/>
                <a:tab pos="2541270" algn="l"/>
                <a:tab pos="3764915" algn="l"/>
                <a:tab pos="3985895" algn="l"/>
                <a:tab pos="5591175" algn="l"/>
              </a:tabLst>
            </a:pPr>
            <a:r>
              <a:rPr sz="2400" spc="-140" dirty="0">
                <a:latin typeface="Microsoft Sans Serif"/>
                <a:cs typeface="Microsoft Sans Serif"/>
              </a:rPr>
              <a:t>Desc</a:t>
            </a:r>
            <a:r>
              <a:rPr sz="2400" spc="20" dirty="0">
                <a:latin typeface="Microsoft Sans Serif"/>
                <a:cs typeface="Microsoft Sans Serif"/>
              </a:rPr>
              <a:t>ripti</a:t>
            </a:r>
            <a:r>
              <a:rPr sz="2400" spc="-75" dirty="0">
                <a:latin typeface="Microsoft Sans Serif"/>
                <a:cs typeface="Microsoft Sans Serif"/>
              </a:rPr>
              <a:t>on	</a:t>
            </a:r>
            <a:r>
              <a:rPr sz="2400" spc="-195" dirty="0">
                <a:latin typeface="Microsoft Sans Serif"/>
                <a:cs typeface="Microsoft Sans Serif"/>
              </a:rPr>
              <a:t>des	</a:t>
            </a:r>
            <a:r>
              <a:rPr sz="2400" spc="-150" dirty="0">
                <a:latin typeface="Microsoft Sans Serif"/>
                <a:cs typeface="Microsoft Sans Serif"/>
              </a:rPr>
              <a:t>données	</a:t>
            </a:r>
            <a:r>
              <a:rPr sz="2400" spc="-145" dirty="0">
                <a:latin typeface="Microsoft Sans Serif"/>
                <a:cs typeface="Microsoft Sans Serif"/>
              </a:rPr>
              <a:t>:	</a:t>
            </a:r>
            <a:r>
              <a:rPr sz="2400" spc="-70" dirty="0">
                <a:latin typeface="Microsoft Sans Serif"/>
                <a:cs typeface="Microsoft Sans Serif"/>
              </a:rPr>
              <a:t>codif</a:t>
            </a:r>
            <a:r>
              <a:rPr sz="2400" spc="-50" dirty="0">
                <a:latin typeface="Microsoft Sans Serif"/>
                <a:cs typeface="Microsoft Sans Serif"/>
              </a:rPr>
              <a:t>i</a:t>
            </a:r>
            <a:r>
              <a:rPr sz="2400" spc="-90" dirty="0">
                <a:latin typeface="Microsoft Sans Serif"/>
                <a:cs typeface="Microsoft Sans Serif"/>
              </a:rPr>
              <a:t>cati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30" dirty="0">
                <a:latin typeface="Microsoft Sans Serif"/>
                <a:cs typeface="Microsoft Sans Serif"/>
              </a:rPr>
              <a:t>str</a:t>
            </a:r>
            <a:r>
              <a:rPr sz="2400" spc="-55" dirty="0">
                <a:latin typeface="Microsoft Sans Serif"/>
                <a:cs typeface="Microsoft Sans Serif"/>
              </a:rPr>
              <a:t>u</a:t>
            </a:r>
            <a:r>
              <a:rPr sz="2400" spc="-15" dirty="0">
                <a:latin typeface="Microsoft Sans Serif"/>
                <a:cs typeface="Microsoft Sans Serif"/>
              </a:rPr>
              <a:t>c</a:t>
            </a:r>
            <a:r>
              <a:rPr sz="2400" spc="-5" dirty="0">
                <a:latin typeface="Microsoft Sans Serif"/>
                <a:cs typeface="Microsoft Sans Serif"/>
              </a:rPr>
              <a:t>t</a:t>
            </a:r>
            <a:r>
              <a:rPr sz="2400" spc="-95" dirty="0">
                <a:latin typeface="Microsoft Sans Serif"/>
                <a:cs typeface="Microsoft Sans Serif"/>
              </a:rPr>
              <a:t>ur</a:t>
            </a:r>
            <a:r>
              <a:rPr sz="2400" spc="-125" dirty="0">
                <a:latin typeface="Microsoft Sans Serif"/>
                <a:cs typeface="Microsoft Sans Serif"/>
              </a:rPr>
              <a:t>a</a:t>
            </a:r>
            <a:r>
              <a:rPr sz="2400" spc="55" dirty="0">
                <a:latin typeface="Microsoft Sans Serif"/>
                <a:cs typeface="Microsoft Sans Serif"/>
              </a:rPr>
              <a:t>ti</a:t>
            </a:r>
            <a:r>
              <a:rPr sz="2400" spc="-80" dirty="0">
                <a:latin typeface="Microsoft Sans Serif"/>
                <a:cs typeface="Microsoft Sans Serif"/>
              </a:rPr>
              <a:t>on,  </a:t>
            </a:r>
            <a:r>
              <a:rPr sz="2400" spc="-100" dirty="0">
                <a:latin typeface="Microsoft Sans Serif"/>
                <a:cs typeface="Microsoft Sans Serif"/>
              </a:rPr>
              <a:t>g</a:t>
            </a:r>
            <a:r>
              <a:rPr sz="2400" spc="-70" dirty="0">
                <a:latin typeface="Microsoft Sans Serif"/>
                <a:cs typeface="Microsoft Sans Serif"/>
              </a:rPr>
              <a:t>r</a:t>
            </a:r>
            <a:r>
              <a:rPr sz="2400" spc="-215" dirty="0">
                <a:latin typeface="Microsoft Sans Serif"/>
                <a:cs typeface="Microsoft Sans Serif"/>
              </a:rPr>
              <a:t>âce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10" dirty="0">
                <a:latin typeface="Microsoft Sans Serif"/>
                <a:cs typeface="Microsoft Sans Serif"/>
              </a:rPr>
              <a:t>à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u</a:t>
            </a:r>
            <a:r>
              <a:rPr sz="2400" spc="-135" dirty="0">
                <a:latin typeface="Microsoft Sans Serif"/>
                <a:cs typeface="Microsoft Sans Serif"/>
              </a:rPr>
              <a:t>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04" dirty="0">
                <a:latin typeface="Microsoft Sans Serif"/>
                <a:cs typeface="Microsoft Sans Serif"/>
              </a:rPr>
              <a:t>La</a:t>
            </a:r>
            <a:r>
              <a:rPr sz="2400" spc="-210" dirty="0">
                <a:latin typeface="Microsoft Sans Serif"/>
                <a:cs typeface="Microsoft Sans Serif"/>
              </a:rPr>
              <a:t>n</a:t>
            </a:r>
            <a:r>
              <a:rPr sz="2400" spc="-310" dirty="0">
                <a:latin typeface="Microsoft Sans Serif"/>
                <a:cs typeface="Microsoft Sans Serif"/>
              </a:rPr>
              <a:t>g</a:t>
            </a:r>
            <a:r>
              <a:rPr sz="2400" spc="-325" dirty="0">
                <a:latin typeface="Microsoft Sans Serif"/>
                <a:cs typeface="Microsoft Sans Serif"/>
              </a:rPr>
              <a:t>a</a:t>
            </a:r>
            <a:r>
              <a:rPr sz="2400" spc="-250" dirty="0">
                <a:latin typeface="Microsoft Sans Serif"/>
                <a:cs typeface="Microsoft Sans Serif"/>
              </a:rPr>
              <a:t>ge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Description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D</a:t>
            </a:r>
            <a:r>
              <a:rPr sz="2400" spc="15" dirty="0">
                <a:latin typeface="Microsoft Sans Serif"/>
                <a:cs typeface="Microsoft Sans Serif"/>
              </a:rPr>
              <a:t>o</a:t>
            </a:r>
            <a:r>
              <a:rPr sz="2400" spc="-185" dirty="0">
                <a:latin typeface="Microsoft Sans Serif"/>
                <a:cs typeface="Microsoft Sans Serif"/>
              </a:rPr>
              <a:t>nnées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(LDD)</a:t>
            </a:r>
            <a:endParaRPr sz="2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891A7"/>
              </a:buClr>
              <a:buFont typeface="Segoe UI Symbol"/>
              <a:buChar char="⚫"/>
            </a:pPr>
            <a:endParaRPr sz="3350" dirty="0">
              <a:latin typeface="Microsoft Sans Serif"/>
              <a:cs typeface="Microsoft Sans Serif"/>
            </a:endParaRPr>
          </a:p>
          <a:p>
            <a:pPr marL="295910" marR="35560" indent="-283845">
              <a:lnSpc>
                <a:spcPts val="2590"/>
              </a:lnSpc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05" dirty="0">
                <a:latin typeface="Microsoft Sans Serif"/>
                <a:cs typeface="Microsoft Sans Serif"/>
              </a:rPr>
              <a:t>Manipulation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restitution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données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(insertion,</a:t>
            </a:r>
            <a:r>
              <a:rPr sz="2400" spc="-10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mise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jou</a:t>
            </a:r>
            <a:r>
              <a:rPr sz="2400" spc="-100" dirty="0">
                <a:latin typeface="Microsoft Sans Serif"/>
                <a:cs typeface="Microsoft Sans Serif"/>
              </a:rPr>
              <a:t>r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-21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-10" dirty="0">
                <a:latin typeface="Microsoft Sans Serif"/>
                <a:cs typeface="Microsoft Sans Serif"/>
              </a:rPr>
              <a:t>t</a:t>
            </a:r>
            <a:r>
              <a:rPr sz="2400" spc="-25" dirty="0">
                <a:latin typeface="Microsoft Sans Serif"/>
                <a:cs typeface="Microsoft Sans Serif"/>
              </a:rPr>
              <a:t>e</a:t>
            </a:r>
            <a:r>
              <a:rPr sz="2400" spc="-40" dirty="0">
                <a:latin typeface="Microsoft Sans Serif"/>
                <a:cs typeface="Microsoft Sans Serif"/>
              </a:rPr>
              <a:t>r</a:t>
            </a:r>
            <a:r>
              <a:rPr sz="2400" spc="85" dirty="0">
                <a:latin typeface="Microsoft Sans Serif"/>
                <a:cs typeface="Microsoft Sans Serif"/>
              </a:rPr>
              <a:t>r</a:t>
            </a:r>
            <a:r>
              <a:rPr sz="2400" spc="-165" dirty="0">
                <a:latin typeface="Microsoft Sans Serif"/>
                <a:cs typeface="Microsoft Sans Serif"/>
              </a:rPr>
              <a:t>o</a:t>
            </a:r>
            <a:r>
              <a:rPr sz="2400" spc="-175" dirty="0">
                <a:latin typeface="Microsoft Sans Serif"/>
                <a:cs typeface="Microsoft Sans Serif"/>
              </a:rPr>
              <a:t>g</a:t>
            </a:r>
            <a:r>
              <a:rPr sz="2400" spc="-65" dirty="0">
                <a:latin typeface="Microsoft Sans Serif"/>
                <a:cs typeface="Microsoft Sans Serif"/>
              </a:rPr>
              <a:t>ation)</a:t>
            </a:r>
            <a:endParaRPr sz="2400" dirty="0">
              <a:latin typeface="Microsoft Sans Serif"/>
              <a:cs typeface="Microsoft Sans Serif"/>
            </a:endParaRPr>
          </a:p>
          <a:p>
            <a:pPr marL="570230" marR="34290" lvl="1" indent="-238125">
              <a:lnSpc>
                <a:spcPts val="216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1221105" algn="l"/>
                <a:tab pos="1647825" algn="l"/>
                <a:tab pos="2490470" algn="l"/>
                <a:tab pos="2774315" algn="l"/>
                <a:tab pos="3478529" algn="l"/>
                <a:tab pos="4094479" algn="l"/>
                <a:tab pos="5075555" algn="l"/>
                <a:tab pos="5504180" algn="l"/>
                <a:tab pos="6996430" algn="l"/>
              </a:tabLst>
            </a:pPr>
            <a:r>
              <a:rPr sz="2000" spc="-125" dirty="0">
                <a:latin typeface="Microsoft Sans Serif"/>
                <a:cs typeface="Microsoft Sans Serif"/>
              </a:rPr>
              <a:t>Mise	</a:t>
            </a:r>
            <a:r>
              <a:rPr sz="2000" spc="-135" dirty="0">
                <a:latin typeface="Microsoft Sans Serif"/>
                <a:cs typeface="Microsoft Sans Serif"/>
              </a:rPr>
              <a:t>en	</a:t>
            </a:r>
            <a:r>
              <a:rPr sz="2000" spc="-310" dirty="0">
                <a:latin typeface="Verdana"/>
                <a:cs typeface="Verdana"/>
              </a:rPr>
              <a:t>œ</a:t>
            </a:r>
            <a:r>
              <a:rPr sz="2000" spc="-295" dirty="0">
                <a:latin typeface="Verdana"/>
                <a:cs typeface="Verdana"/>
              </a:rPr>
              <a:t>u</a:t>
            </a:r>
            <a:r>
              <a:rPr sz="2000" spc="-290" dirty="0">
                <a:latin typeface="Verdana"/>
                <a:cs typeface="Verdana"/>
              </a:rPr>
              <a:t>v</a:t>
            </a:r>
            <a:r>
              <a:rPr sz="2000" spc="-100" dirty="0">
                <a:latin typeface="Verdana"/>
                <a:cs typeface="Verdana"/>
              </a:rPr>
              <a:t>r</a:t>
            </a:r>
            <a:r>
              <a:rPr sz="2000" spc="-235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	</a:t>
            </a:r>
            <a:r>
              <a:rPr sz="2000" spc="-260" dirty="0">
                <a:latin typeface="Microsoft Sans Serif"/>
                <a:cs typeface="Microsoft Sans Serif"/>
              </a:rPr>
              <a:t>à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25" dirty="0">
                <a:latin typeface="Verdana"/>
                <a:cs typeface="Verdana"/>
              </a:rPr>
              <a:t>l</a:t>
            </a:r>
            <a:r>
              <a:rPr sz="2000" spc="-365" dirty="0">
                <a:latin typeface="Verdana"/>
                <a:cs typeface="Verdana"/>
              </a:rPr>
              <a:t>‟</a:t>
            </a:r>
            <a:r>
              <a:rPr sz="2000" spc="-370" dirty="0">
                <a:latin typeface="Verdana"/>
                <a:cs typeface="Verdana"/>
              </a:rPr>
              <a:t>a</a:t>
            </a:r>
            <a:r>
              <a:rPr sz="2000" spc="-175" dirty="0">
                <a:latin typeface="Verdana"/>
                <a:cs typeface="Verdana"/>
              </a:rPr>
              <a:t>id</a:t>
            </a:r>
            <a:r>
              <a:rPr sz="2000" spc="-229" dirty="0">
                <a:latin typeface="Verdana"/>
                <a:cs typeface="Verdana"/>
              </a:rPr>
              <a:t>e</a:t>
            </a:r>
            <a:r>
              <a:rPr sz="2000" dirty="0">
                <a:latin typeface="Verdana"/>
                <a:cs typeface="Verdana"/>
              </a:rPr>
              <a:t>	</a:t>
            </a:r>
            <a:r>
              <a:rPr sz="2000" spc="-310" dirty="0">
                <a:latin typeface="Verdana"/>
                <a:cs typeface="Verdana"/>
              </a:rPr>
              <a:t>d‟un</a:t>
            </a:r>
            <a:r>
              <a:rPr sz="2000" dirty="0">
                <a:latin typeface="Verdana"/>
                <a:cs typeface="Verdana"/>
              </a:rPr>
              <a:t>	</a:t>
            </a:r>
            <a:r>
              <a:rPr sz="2000" spc="-200" dirty="0">
                <a:latin typeface="Microsoft Sans Serif"/>
                <a:cs typeface="Microsoft Sans Serif"/>
              </a:rPr>
              <a:t>L</a:t>
            </a:r>
            <a:r>
              <a:rPr sz="2000" spc="-210" dirty="0">
                <a:latin typeface="Microsoft Sans Serif"/>
                <a:cs typeface="Microsoft Sans Serif"/>
              </a:rPr>
              <a:t>angage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130" dirty="0">
                <a:latin typeface="Microsoft Sans Serif"/>
                <a:cs typeface="Microsoft Sans Serif"/>
              </a:rPr>
              <a:t>d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215" dirty="0">
                <a:latin typeface="Microsoft Sans Serif"/>
                <a:cs typeface="Microsoft Sans Serif"/>
              </a:rPr>
              <a:t>M</a:t>
            </a:r>
            <a:r>
              <a:rPr sz="2000" spc="-155" dirty="0">
                <a:latin typeface="Microsoft Sans Serif"/>
                <a:cs typeface="Microsoft Sans Serif"/>
              </a:rPr>
              <a:t>a</a:t>
            </a:r>
            <a:r>
              <a:rPr sz="2000" spc="-100" dirty="0">
                <a:latin typeface="Microsoft Sans Serif"/>
                <a:cs typeface="Microsoft Sans Serif"/>
              </a:rPr>
              <a:t>nipul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0" dirty="0">
                <a:latin typeface="Microsoft Sans Serif"/>
                <a:cs typeface="Microsoft Sans Serif"/>
              </a:rPr>
              <a:t>tion</a:t>
            </a:r>
            <a:r>
              <a:rPr sz="2000" dirty="0">
                <a:latin typeface="Microsoft Sans Serif"/>
                <a:cs typeface="Microsoft Sans Serif"/>
              </a:rPr>
              <a:t>	</a:t>
            </a:r>
            <a:r>
              <a:rPr sz="2000" spc="-95" dirty="0">
                <a:latin typeface="Microsoft Sans Serif"/>
                <a:cs typeface="Microsoft Sans Serif"/>
              </a:rPr>
              <a:t>de  </a:t>
            </a:r>
            <a:r>
              <a:rPr sz="2000" spc="-105" dirty="0">
                <a:latin typeface="Microsoft Sans Serif"/>
                <a:cs typeface="Microsoft Sans Serif"/>
              </a:rPr>
              <a:t>Données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(LMD)</a:t>
            </a:r>
            <a:endParaRPr sz="20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2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430" dirty="0">
                <a:latin typeface="Microsoft Sans Serif"/>
                <a:cs typeface="Microsoft Sans Serif"/>
              </a:rPr>
              <a:t>S</a:t>
            </a:r>
            <a:r>
              <a:rPr sz="2000" spc="-120" dirty="0">
                <a:latin typeface="Microsoft Sans Serif"/>
                <a:cs typeface="Microsoft Sans Serif"/>
              </a:rPr>
              <a:t>.</a:t>
            </a:r>
            <a:r>
              <a:rPr sz="2000" spc="80" dirty="0">
                <a:latin typeface="Microsoft Sans Serif"/>
                <a:cs typeface="Microsoft Sans Serif"/>
              </a:rPr>
              <a:t>Q</a:t>
            </a:r>
            <a:r>
              <a:rPr sz="2000" spc="-120" dirty="0">
                <a:latin typeface="Microsoft Sans Serif"/>
                <a:cs typeface="Microsoft Sans Serif"/>
              </a:rPr>
              <a:t>.</a:t>
            </a:r>
            <a:r>
              <a:rPr sz="2000" spc="-13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.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(Struc</a:t>
            </a:r>
            <a:r>
              <a:rPr sz="2000" spc="-3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u</a:t>
            </a:r>
            <a:r>
              <a:rPr sz="2000" spc="-30" dirty="0">
                <a:latin typeface="Microsoft Sans Serif"/>
                <a:cs typeface="Microsoft Sans Serif"/>
              </a:rPr>
              <a:t>r</a:t>
            </a:r>
            <a:r>
              <a:rPr sz="2000" spc="-195" dirty="0">
                <a:latin typeface="Microsoft Sans Serif"/>
                <a:cs typeface="Microsoft Sans Serif"/>
              </a:rPr>
              <a:t>es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Que</a:t>
            </a:r>
            <a:r>
              <a:rPr sz="2000" spc="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220" dirty="0">
                <a:latin typeface="Microsoft Sans Serif"/>
                <a:cs typeface="Microsoft Sans Serif"/>
              </a:rPr>
              <a:t>Langa</a:t>
            </a:r>
            <a:r>
              <a:rPr sz="2000" spc="-225" dirty="0">
                <a:latin typeface="Microsoft Sans Serif"/>
                <a:cs typeface="Microsoft Sans Serif"/>
              </a:rPr>
              <a:t>g</a:t>
            </a:r>
            <a:r>
              <a:rPr sz="2000" spc="-90" dirty="0">
                <a:latin typeface="Microsoft Sans Serif"/>
                <a:cs typeface="Microsoft Sans Serif"/>
              </a:rPr>
              <a:t>e)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95" dirty="0">
                <a:latin typeface="Microsoft Sans Serif"/>
                <a:cs typeface="Microsoft Sans Serif"/>
              </a:rPr>
              <a:t> </a:t>
            </a:r>
            <a:r>
              <a:rPr sz="2000" spc="-220" dirty="0">
                <a:latin typeface="Microsoft Sans Serif"/>
                <a:cs typeface="Microsoft Sans Serif"/>
              </a:rPr>
              <a:t>Langa</a:t>
            </a:r>
            <a:r>
              <a:rPr sz="2000" spc="-225" dirty="0">
                <a:latin typeface="Microsoft Sans Serif"/>
                <a:cs typeface="Microsoft Sans Serif"/>
              </a:rPr>
              <a:t>g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standa</a:t>
            </a:r>
            <a:r>
              <a:rPr sz="2000" spc="-114" dirty="0">
                <a:latin typeface="Microsoft Sans Serif"/>
                <a:cs typeface="Microsoft Sans Serif"/>
              </a:rPr>
              <a:t>r</a:t>
            </a:r>
            <a:r>
              <a:rPr sz="2000" spc="-95" dirty="0">
                <a:latin typeface="Microsoft Sans Serif"/>
                <a:cs typeface="Microsoft Sans Serif"/>
              </a:rPr>
              <a:t>d</a:t>
            </a:r>
            <a:endParaRPr sz="200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3891A7"/>
              </a:buClr>
              <a:buFont typeface="Verdana"/>
              <a:buChar char="◦"/>
            </a:pPr>
            <a:endParaRPr sz="27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5" dirty="0">
                <a:latin typeface="Microsoft Sans Serif"/>
                <a:cs typeface="Microsoft Sans Serif"/>
              </a:rPr>
              <a:t>Contrôle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(pa</a:t>
            </a:r>
            <a:r>
              <a:rPr sz="2400" spc="-20" dirty="0">
                <a:latin typeface="Microsoft Sans Serif"/>
                <a:cs typeface="Microsoft Sans Serif"/>
              </a:rPr>
              <a:t>r</a:t>
            </a:r>
            <a:r>
              <a:rPr sz="2400" spc="-165" dirty="0">
                <a:latin typeface="Microsoft Sans Serif"/>
                <a:cs typeface="Microsoft Sans Serif"/>
              </a:rPr>
              <a:t>tag</a:t>
            </a:r>
            <a:r>
              <a:rPr sz="2400" spc="-155" dirty="0">
                <a:latin typeface="Microsoft Sans Serif"/>
                <a:cs typeface="Microsoft Sans Serif"/>
              </a:rPr>
              <a:t>e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-20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in</a:t>
            </a:r>
            <a:r>
              <a:rPr sz="2400" spc="-10" dirty="0">
                <a:latin typeface="Microsoft Sans Serif"/>
                <a:cs typeface="Microsoft Sans Serif"/>
              </a:rPr>
              <a:t>t</a:t>
            </a:r>
            <a:r>
              <a:rPr sz="2400" spc="-80" dirty="0">
                <a:latin typeface="Microsoft Sans Serif"/>
                <a:cs typeface="Microsoft Sans Serif"/>
              </a:rPr>
              <a:t>égrité,</a:t>
            </a:r>
            <a:r>
              <a:rPr sz="2400" spc="-2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confiden</a:t>
            </a:r>
            <a:r>
              <a:rPr sz="2400" spc="-45" dirty="0">
                <a:latin typeface="Microsoft Sans Serif"/>
                <a:cs typeface="Microsoft Sans Serif"/>
              </a:rPr>
              <a:t>t</a:t>
            </a:r>
            <a:r>
              <a:rPr sz="2400" spc="-55" dirty="0">
                <a:latin typeface="Microsoft Sans Serif"/>
                <a:cs typeface="Microsoft Sans Serif"/>
              </a:rPr>
              <a:t>iali</a:t>
            </a:r>
            <a:r>
              <a:rPr sz="2400" spc="-45" dirty="0">
                <a:latin typeface="Microsoft Sans Serif"/>
                <a:cs typeface="Microsoft Sans Serif"/>
              </a:rPr>
              <a:t>t</a:t>
            </a:r>
            <a:r>
              <a:rPr sz="2400" spc="-165" dirty="0">
                <a:latin typeface="Microsoft Sans Serif"/>
                <a:cs typeface="Microsoft Sans Serif"/>
              </a:rPr>
              <a:t>é,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-210" dirty="0">
                <a:latin typeface="Microsoft Sans Serif"/>
                <a:cs typeface="Microsoft Sans Serif"/>
              </a:rPr>
              <a:t>sé</a:t>
            </a:r>
            <a:r>
              <a:rPr sz="2400" spc="-195" dirty="0">
                <a:latin typeface="Microsoft Sans Serif"/>
                <a:cs typeface="Microsoft Sans Serif"/>
              </a:rPr>
              <a:t>c</a:t>
            </a:r>
            <a:r>
              <a:rPr sz="2400" spc="-15" dirty="0">
                <a:latin typeface="Microsoft Sans Serif"/>
                <a:cs typeface="Microsoft Sans Serif"/>
              </a:rPr>
              <a:t>urité</a:t>
            </a:r>
            <a:r>
              <a:rPr sz="2400" spc="-25" dirty="0">
                <a:latin typeface="Microsoft Sans Serif"/>
                <a:cs typeface="Microsoft Sans Serif"/>
              </a:rPr>
              <a:t>)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916238" y="573088"/>
            <a:ext cx="62277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5" dirty="0"/>
              <a:t>Définition</a:t>
            </a:r>
            <a:r>
              <a:rPr sz="3200" spc="-20" dirty="0"/>
              <a:t> </a:t>
            </a:r>
            <a:r>
              <a:rPr sz="3200" spc="-35" dirty="0"/>
              <a:t>et</a:t>
            </a:r>
            <a:r>
              <a:rPr sz="3200" spc="25" dirty="0"/>
              <a:t> </a:t>
            </a:r>
            <a:r>
              <a:rPr sz="3200" spc="-95" dirty="0"/>
              <a:t>description</a:t>
            </a:r>
            <a:r>
              <a:rPr sz="3200" spc="5" dirty="0"/>
              <a:t> </a:t>
            </a:r>
            <a:r>
              <a:rPr sz="3200" spc="-254" dirty="0"/>
              <a:t>des</a:t>
            </a:r>
            <a:r>
              <a:rPr sz="3200" spc="45" dirty="0"/>
              <a:t> </a:t>
            </a:r>
            <a:r>
              <a:rPr sz="3200" spc="-195" dirty="0"/>
              <a:t>données</a:t>
            </a:r>
            <a:endParaRPr sz="3200" dirty="0"/>
          </a:p>
        </p:txBody>
      </p:sp>
      <p:grpSp>
        <p:nvGrpSpPr>
          <p:cNvPr id="17" name="object 17"/>
          <p:cNvGrpSpPr/>
          <p:nvPr/>
        </p:nvGrpSpPr>
        <p:grpSpPr>
          <a:xfrm>
            <a:off x="5775959" y="5135879"/>
            <a:ext cx="2013585" cy="753110"/>
            <a:chOff x="5775959" y="5135879"/>
            <a:chExt cx="2013585" cy="7531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5771" y="5135879"/>
              <a:ext cx="1972055" cy="7528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959" y="5241035"/>
              <a:ext cx="2013204" cy="4739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399" y="5181599"/>
              <a:ext cx="1828800" cy="609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67399" y="5181599"/>
              <a:ext cx="1828800" cy="609600"/>
            </a:xfrm>
            <a:custGeom>
              <a:avLst/>
              <a:gdLst/>
              <a:ahLst/>
              <a:cxnLst/>
              <a:rect l="l" t="t" r="r" b="b"/>
              <a:pathLst>
                <a:path w="1828800" h="609600">
                  <a:moveTo>
                    <a:pt x="0" y="304800"/>
                  </a:moveTo>
                  <a:lnTo>
                    <a:pt x="9915" y="259772"/>
                  </a:lnTo>
                  <a:lnTo>
                    <a:pt x="38719" y="216792"/>
                  </a:lnTo>
                  <a:lnTo>
                    <a:pt x="84995" y="176330"/>
                  </a:lnTo>
                  <a:lnTo>
                    <a:pt x="147329" y="138860"/>
                  </a:lnTo>
                  <a:lnTo>
                    <a:pt x="184076" y="121394"/>
                  </a:lnTo>
                  <a:lnTo>
                    <a:pt x="224306" y="104853"/>
                  </a:lnTo>
                  <a:lnTo>
                    <a:pt x="267842" y="89296"/>
                  </a:lnTo>
                  <a:lnTo>
                    <a:pt x="314509" y="74783"/>
                  </a:lnTo>
                  <a:lnTo>
                    <a:pt x="364129" y="61371"/>
                  </a:lnTo>
                  <a:lnTo>
                    <a:pt x="416524" y="49120"/>
                  </a:lnTo>
                  <a:lnTo>
                    <a:pt x="471519" y="38090"/>
                  </a:lnTo>
                  <a:lnTo>
                    <a:pt x="528936" y="28338"/>
                  </a:lnTo>
                  <a:lnTo>
                    <a:pt x="588599" y="19925"/>
                  </a:lnTo>
                  <a:lnTo>
                    <a:pt x="650330" y="12909"/>
                  </a:lnTo>
                  <a:lnTo>
                    <a:pt x="713952" y="7350"/>
                  </a:lnTo>
                  <a:lnTo>
                    <a:pt x="779289" y="3306"/>
                  </a:lnTo>
                  <a:lnTo>
                    <a:pt x="846164" y="836"/>
                  </a:lnTo>
                  <a:lnTo>
                    <a:pt x="914400" y="0"/>
                  </a:lnTo>
                  <a:lnTo>
                    <a:pt x="982635" y="836"/>
                  </a:lnTo>
                  <a:lnTo>
                    <a:pt x="1049510" y="3306"/>
                  </a:lnTo>
                  <a:lnTo>
                    <a:pt x="1114847" y="7350"/>
                  </a:lnTo>
                  <a:lnTo>
                    <a:pt x="1178469" y="12909"/>
                  </a:lnTo>
                  <a:lnTo>
                    <a:pt x="1240200" y="19925"/>
                  </a:lnTo>
                  <a:lnTo>
                    <a:pt x="1299863" y="28338"/>
                  </a:lnTo>
                  <a:lnTo>
                    <a:pt x="1357280" y="38090"/>
                  </a:lnTo>
                  <a:lnTo>
                    <a:pt x="1412275" y="49120"/>
                  </a:lnTo>
                  <a:lnTo>
                    <a:pt x="1464670" y="61371"/>
                  </a:lnTo>
                  <a:lnTo>
                    <a:pt x="1514290" y="74783"/>
                  </a:lnTo>
                  <a:lnTo>
                    <a:pt x="1560957" y="89296"/>
                  </a:lnTo>
                  <a:lnTo>
                    <a:pt x="1604493" y="104853"/>
                  </a:lnTo>
                  <a:lnTo>
                    <a:pt x="1644723" y="121394"/>
                  </a:lnTo>
                  <a:lnTo>
                    <a:pt x="1681470" y="138860"/>
                  </a:lnTo>
                  <a:lnTo>
                    <a:pt x="1743804" y="176330"/>
                  </a:lnTo>
                  <a:lnTo>
                    <a:pt x="1790080" y="216792"/>
                  </a:lnTo>
                  <a:lnTo>
                    <a:pt x="1818884" y="259772"/>
                  </a:lnTo>
                  <a:lnTo>
                    <a:pt x="1828800" y="304800"/>
                  </a:lnTo>
                  <a:lnTo>
                    <a:pt x="1826291" y="327547"/>
                  </a:lnTo>
                  <a:lnTo>
                    <a:pt x="1818884" y="349841"/>
                  </a:lnTo>
                  <a:lnTo>
                    <a:pt x="1790080" y="392831"/>
                  </a:lnTo>
                  <a:lnTo>
                    <a:pt x="1743804" y="433296"/>
                  </a:lnTo>
                  <a:lnTo>
                    <a:pt x="1681470" y="470767"/>
                  </a:lnTo>
                  <a:lnTo>
                    <a:pt x="1644723" y="488232"/>
                  </a:lnTo>
                  <a:lnTo>
                    <a:pt x="1604493" y="504772"/>
                  </a:lnTo>
                  <a:lnTo>
                    <a:pt x="1560957" y="520326"/>
                  </a:lnTo>
                  <a:lnTo>
                    <a:pt x="1514290" y="534838"/>
                  </a:lnTo>
                  <a:lnTo>
                    <a:pt x="1464670" y="548247"/>
                  </a:lnTo>
                  <a:lnTo>
                    <a:pt x="1412275" y="560495"/>
                  </a:lnTo>
                  <a:lnTo>
                    <a:pt x="1357280" y="571522"/>
                  </a:lnTo>
                  <a:lnTo>
                    <a:pt x="1299863" y="581271"/>
                  </a:lnTo>
                  <a:lnTo>
                    <a:pt x="1240200" y="589681"/>
                  </a:lnTo>
                  <a:lnTo>
                    <a:pt x="1178469" y="596695"/>
                  </a:lnTo>
                  <a:lnTo>
                    <a:pt x="1114847" y="602252"/>
                  </a:lnTo>
                  <a:lnTo>
                    <a:pt x="1049510" y="606295"/>
                  </a:lnTo>
                  <a:lnTo>
                    <a:pt x="982635" y="608763"/>
                  </a:lnTo>
                  <a:lnTo>
                    <a:pt x="914400" y="609600"/>
                  </a:lnTo>
                  <a:lnTo>
                    <a:pt x="846164" y="608763"/>
                  </a:lnTo>
                  <a:lnTo>
                    <a:pt x="779289" y="606295"/>
                  </a:lnTo>
                  <a:lnTo>
                    <a:pt x="713952" y="602252"/>
                  </a:lnTo>
                  <a:lnTo>
                    <a:pt x="650330" y="596695"/>
                  </a:lnTo>
                  <a:lnTo>
                    <a:pt x="588599" y="589681"/>
                  </a:lnTo>
                  <a:lnTo>
                    <a:pt x="528936" y="581271"/>
                  </a:lnTo>
                  <a:lnTo>
                    <a:pt x="471519" y="571522"/>
                  </a:lnTo>
                  <a:lnTo>
                    <a:pt x="416524" y="560495"/>
                  </a:lnTo>
                  <a:lnTo>
                    <a:pt x="364129" y="548247"/>
                  </a:lnTo>
                  <a:lnTo>
                    <a:pt x="314509" y="534838"/>
                  </a:lnTo>
                  <a:lnTo>
                    <a:pt x="267843" y="520326"/>
                  </a:lnTo>
                  <a:lnTo>
                    <a:pt x="224306" y="504772"/>
                  </a:lnTo>
                  <a:lnTo>
                    <a:pt x="184076" y="488232"/>
                  </a:lnTo>
                  <a:lnTo>
                    <a:pt x="147329" y="470767"/>
                  </a:lnTo>
                  <a:lnTo>
                    <a:pt x="84995" y="433296"/>
                  </a:lnTo>
                  <a:lnTo>
                    <a:pt x="38719" y="392831"/>
                  </a:lnTo>
                  <a:lnTo>
                    <a:pt x="9915" y="349841"/>
                  </a:lnTo>
                  <a:lnTo>
                    <a:pt x="0" y="3048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66586" y="5330190"/>
            <a:ext cx="1632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Schéma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physique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662171" y="4221479"/>
            <a:ext cx="5325110" cy="1743710"/>
            <a:chOff x="3662171" y="4221479"/>
            <a:chExt cx="5325110" cy="174371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1771" y="4983479"/>
              <a:ext cx="905255" cy="9814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3400" y="5029199"/>
              <a:ext cx="762000" cy="838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153400" y="5029199"/>
              <a:ext cx="762000" cy="838200"/>
            </a:xfrm>
            <a:custGeom>
              <a:avLst/>
              <a:gdLst/>
              <a:ahLst/>
              <a:cxnLst/>
              <a:rect l="l" t="t" r="r" b="b"/>
              <a:pathLst>
                <a:path w="762000" h="838200">
                  <a:moveTo>
                    <a:pt x="762000" y="139700"/>
                  </a:moveTo>
                  <a:lnTo>
                    <a:pt x="738165" y="188470"/>
                  </a:lnTo>
                  <a:lnTo>
                    <a:pt x="672399" y="229732"/>
                  </a:lnTo>
                  <a:lnTo>
                    <a:pt x="626481" y="246564"/>
                  </a:lnTo>
                  <a:lnTo>
                    <a:pt x="573306" y="260340"/>
                  </a:lnTo>
                  <a:lnTo>
                    <a:pt x="513950" y="270667"/>
                  </a:lnTo>
                  <a:lnTo>
                    <a:pt x="449490" y="277151"/>
                  </a:lnTo>
                  <a:lnTo>
                    <a:pt x="381000" y="279400"/>
                  </a:lnTo>
                  <a:lnTo>
                    <a:pt x="312509" y="277151"/>
                  </a:lnTo>
                  <a:lnTo>
                    <a:pt x="248049" y="270667"/>
                  </a:lnTo>
                  <a:lnTo>
                    <a:pt x="188693" y="260340"/>
                  </a:lnTo>
                  <a:lnTo>
                    <a:pt x="135518" y="246564"/>
                  </a:lnTo>
                  <a:lnTo>
                    <a:pt x="89600" y="229732"/>
                  </a:lnTo>
                  <a:lnTo>
                    <a:pt x="52013" y="210236"/>
                  </a:lnTo>
                  <a:lnTo>
                    <a:pt x="6137" y="164827"/>
                  </a:lnTo>
                  <a:lnTo>
                    <a:pt x="0" y="139700"/>
                  </a:lnTo>
                </a:path>
                <a:path w="762000" h="838200">
                  <a:moveTo>
                    <a:pt x="0" y="139700"/>
                  </a:moveTo>
                  <a:lnTo>
                    <a:pt x="23834" y="90929"/>
                  </a:lnTo>
                  <a:lnTo>
                    <a:pt x="89600" y="49667"/>
                  </a:lnTo>
                  <a:lnTo>
                    <a:pt x="135518" y="32835"/>
                  </a:lnTo>
                  <a:lnTo>
                    <a:pt x="188693" y="19059"/>
                  </a:lnTo>
                  <a:lnTo>
                    <a:pt x="248049" y="8732"/>
                  </a:lnTo>
                  <a:lnTo>
                    <a:pt x="312509" y="2248"/>
                  </a:lnTo>
                  <a:lnTo>
                    <a:pt x="381000" y="0"/>
                  </a:lnTo>
                  <a:lnTo>
                    <a:pt x="449490" y="2248"/>
                  </a:lnTo>
                  <a:lnTo>
                    <a:pt x="513950" y="8732"/>
                  </a:lnTo>
                  <a:lnTo>
                    <a:pt x="573306" y="19059"/>
                  </a:lnTo>
                  <a:lnTo>
                    <a:pt x="626481" y="32835"/>
                  </a:lnTo>
                  <a:lnTo>
                    <a:pt x="672399" y="49667"/>
                  </a:lnTo>
                  <a:lnTo>
                    <a:pt x="709986" y="69163"/>
                  </a:lnTo>
                  <a:lnTo>
                    <a:pt x="755862" y="114572"/>
                  </a:lnTo>
                  <a:lnTo>
                    <a:pt x="762000" y="139700"/>
                  </a:lnTo>
                  <a:lnTo>
                    <a:pt x="762000" y="698500"/>
                  </a:lnTo>
                  <a:lnTo>
                    <a:pt x="755862" y="723610"/>
                  </a:lnTo>
                  <a:lnTo>
                    <a:pt x="738165" y="747245"/>
                  </a:lnTo>
                  <a:lnTo>
                    <a:pt x="672399" y="788506"/>
                  </a:lnTo>
                  <a:lnTo>
                    <a:pt x="626481" y="805343"/>
                  </a:lnTo>
                  <a:lnTo>
                    <a:pt x="573306" y="819126"/>
                  </a:lnTo>
                  <a:lnTo>
                    <a:pt x="513950" y="829459"/>
                  </a:lnTo>
                  <a:lnTo>
                    <a:pt x="449490" y="835949"/>
                  </a:lnTo>
                  <a:lnTo>
                    <a:pt x="381000" y="838200"/>
                  </a:lnTo>
                  <a:lnTo>
                    <a:pt x="312509" y="835949"/>
                  </a:lnTo>
                  <a:lnTo>
                    <a:pt x="248049" y="829459"/>
                  </a:lnTo>
                  <a:lnTo>
                    <a:pt x="188693" y="819126"/>
                  </a:lnTo>
                  <a:lnTo>
                    <a:pt x="135518" y="805343"/>
                  </a:lnTo>
                  <a:lnTo>
                    <a:pt x="89600" y="788506"/>
                  </a:lnTo>
                  <a:lnTo>
                    <a:pt x="52013" y="769008"/>
                  </a:lnTo>
                  <a:lnTo>
                    <a:pt x="6137" y="72361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2171" y="4221479"/>
              <a:ext cx="2200655" cy="8290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4363" y="4364735"/>
              <a:ext cx="2177795" cy="4739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33799" y="4267199"/>
              <a:ext cx="2057400" cy="6858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733799" y="4267199"/>
              <a:ext cx="2057400" cy="685800"/>
            </a:xfrm>
            <a:custGeom>
              <a:avLst/>
              <a:gdLst/>
              <a:ahLst/>
              <a:cxnLst/>
              <a:rect l="l" t="t" r="r" b="b"/>
              <a:pathLst>
                <a:path w="2057400" h="685800">
                  <a:moveTo>
                    <a:pt x="0" y="342900"/>
                  </a:moveTo>
                  <a:lnTo>
                    <a:pt x="9389" y="296375"/>
                  </a:lnTo>
                  <a:lnTo>
                    <a:pt x="36741" y="251751"/>
                  </a:lnTo>
                  <a:lnTo>
                    <a:pt x="80831" y="209436"/>
                  </a:lnTo>
                  <a:lnTo>
                    <a:pt x="140433" y="169841"/>
                  </a:lnTo>
                  <a:lnTo>
                    <a:pt x="175669" y="151190"/>
                  </a:lnTo>
                  <a:lnTo>
                    <a:pt x="214323" y="133373"/>
                  </a:lnTo>
                  <a:lnTo>
                    <a:pt x="256243" y="116439"/>
                  </a:lnTo>
                  <a:lnTo>
                    <a:pt x="301275" y="100441"/>
                  </a:lnTo>
                  <a:lnTo>
                    <a:pt x="349267" y="85428"/>
                  </a:lnTo>
                  <a:lnTo>
                    <a:pt x="400065" y="71454"/>
                  </a:lnTo>
                  <a:lnTo>
                    <a:pt x="453516" y="58567"/>
                  </a:lnTo>
                  <a:lnTo>
                    <a:pt x="509467" y="46820"/>
                  </a:lnTo>
                  <a:lnTo>
                    <a:pt x="567765" y="36264"/>
                  </a:lnTo>
                  <a:lnTo>
                    <a:pt x="628257" y="26949"/>
                  </a:lnTo>
                  <a:lnTo>
                    <a:pt x="690789" y="18928"/>
                  </a:lnTo>
                  <a:lnTo>
                    <a:pt x="755209" y="12250"/>
                  </a:lnTo>
                  <a:lnTo>
                    <a:pt x="821363" y="6967"/>
                  </a:lnTo>
                  <a:lnTo>
                    <a:pt x="889098" y="3130"/>
                  </a:lnTo>
                  <a:lnTo>
                    <a:pt x="958261" y="791"/>
                  </a:lnTo>
                  <a:lnTo>
                    <a:pt x="1028700" y="0"/>
                  </a:lnTo>
                  <a:lnTo>
                    <a:pt x="1099138" y="791"/>
                  </a:lnTo>
                  <a:lnTo>
                    <a:pt x="1168301" y="3130"/>
                  </a:lnTo>
                  <a:lnTo>
                    <a:pt x="1236036" y="6967"/>
                  </a:lnTo>
                  <a:lnTo>
                    <a:pt x="1302190" y="12250"/>
                  </a:lnTo>
                  <a:lnTo>
                    <a:pt x="1366610" y="18928"/>
                  </a:lnTo>
                  <a:lnTo>
                    <a:pt x="1429142" y="26949"/>
                  </a:lnTo>
                  <a:lnTo>
                    <a:pt x="1489634" y="36264"/>
                  </a:lnTo>
                  <a:lnTo>
                    <a:pt x="1547932" y="46820"/>
                  </a:lnTo>
                  <a:lnTo>
                    <a:pt x="1603883" y="58567"/>
                  </a:lnTo>
                  <a:lnTo>
                    <a:pt x="1657334" y="71454"/>
                  </a:lnTo>
                  <a:lnTo>
                    <a:pt x="1708132" y="85428"/>
                  </a:lnTo>
                  <a:lnTo>
                    <a:pt x="1756124" y="100441"/>
                  </a:lnTo>
                  <a:lnTo>
                    <a:pt x="1801156" y="116439"/>
                  </a:lnTo>
                  <a:lnTo>
                    <a:pt x="1843076" y="133373"/>
                  </a:lnTo>
                  <a:lnTo>
                    <a:pt x="1881730" y="151190"/>
                  </a:lnTo>
                  <a:lnTo>
                    <a:pt x="1916966" y="169841"/>
                  </a:lnTo>
                  <a:lnTo>
                    <a:pt x="1976568" y="209436"/>
                  </a:lnTo>
                  <a:lnTo>
                    <a:pt x="2020658" y="251751"/>
                  </a:lnTo>
                  <a:lnTo>
                    <a:pt x="2048010" y="296375"/>
                  </a:lnTo>
                  <a:lnTo>
                    <a:pt x="2057400" y="342900"/>
                  </a:lnTo>
                  <a:lnTo>
                    <a:pt x="2055027" y="366374"/>
                  </a:lnTo>
                  <a:lnTo>
                    <a:pt x="2048010" y="389424"/>
                  </a:lnTo>
                  <a:lnTo>
                    <a:pt x="2020658" y="434048"/>
                  </a:lnTo>
                  <a:lnTo>
                    <a:pt x="1976568" y="476363"/>
                  </a:lnTo>
                  <a:lnTo>
                    <a:pt x="1916966" y="515958"/>
                  </a:lnTo>
                  <a:lnTo>
                    <a:pt x="1881730" y="534609"/>
                  </a:lnTo>
                  <a:lnTo>
                    <a:pt x="1843076" y="552426"/>
                  </a:lnTo>
                  <a:lnTo>
                    <a:pt x="1801156" y="569360"/>
                  </a:lnTo>
                  <a:lnTo>
                    <a:pt x="1756124" y="585358"/>
                  </a:lnTo>
                  <a:lnTo>
                    <a:pt x="1708132" y="600371"/>
                  </a:lnTo>
                  <a:lnTo>
                    <a:pt x="1657334" y="614345"/>
                  </a:lnTo>
                  <a:lnTo>
                    <a:pt x="1603883" y="627232"/>
                  </a:lnTo>
                  <a:lnTo>
                    <a:pt x="1547932" y="638979"/>
                  </a:lnTo>
                  <a:lnTo>
                    <a:pt x="1489634" y="649535"/>
                  </a:lnTo>
                  <a:lnTo>
                    <a:pt x="1429142" y="658850"/>
                  </a:lnTo>
                  <a:lnTo>
                    <a:pt x="1366610" y="666871"/>
                  </a:lnTo>
                  <a:lnTo>
                    <a:pt x="1302190" y="673549"/>
                  </a:lnTo>
                  <a:lnTo>
                    <a:pt x="1236036" y="678832"/>
                  </a:lnTo>
                  <a:lnTo>
                    <a:pt x="1168301" y="682669"/>
                  </a:lnTo>
                  <a:lnTo>
                    <a:pt x="1099138" y="685008"/>
                  </a:lnTo>
                  <a:lnTo>
                    <a:pt x="1028700" y="685800"/>
                  </a:lnTo>
                  <a:lnTo>
                    <a:pt x="958261" y="685008"/>
                  </a:lnTo>
                  <a:lnTo>
                    <a:pt x="889098" y="682669"/>
                  </a:lnTo>
                  <a:lnTo>
                    <a:pt x="821363" y="678832"/>
                  </a:lnTo>
                  <a:lnTo>
                    <a:pt x="755209" y="673549"/>
                  </a:lnTo>
                  <a:lnTo>
                    <a:pt x="690789" y="666871"/>
                  </a:lnTo>
                  <a:lnTo>
                    <a:pt x="628257" y="658850"/>
                  </a:lnTo>
                  <a:lnTo>
                    <a:pt x="567765" y="649535"/>
                  </a:lnTo>
                  <a:lnTo>
                    <a:pt x="509467" y="638979"/>
                  </a:lnTo>
                  <a:lnTo>
                    <a:pt x="453516" y="627232"/>
                  </a:lnTo>
                  <a:lnTo>
                    <a:pt x="400065" y="614345"/>
                  </a:lnTo>
                  <a:lnTo>
                    <a:pt x="349267" y="600371"/>
                  </a:lnTo>
                  <a:lnTo>
                    <a:pt x="301275" y="585358"/>
                  </a:lnTo>
                  <a:lnTo>
                    <a:pt x="256243" y="569360"/>
                  </a:lnTo>
                  <a:lnTo>
                    <a:pt x="214323" y="552426"/>
                  </a:lnTo>
                  <a:lnTo>
                    <a:pt x="175669" y="534609"/>
                  </a:lnTo>
                  <a:lnTo>
                    <a:pt x="140433" y="515958"/>
                  </a:lnTo>
                  <a:lnTo>
                    <a:pt x="80831" y="476363"/>
                  </a:lnTo>
                  <a:lnTo>
                    <a:pt x="36741" y="434048"/>
                  </a:lnTo>
                  <a:lnTo>
                    <a:pt x="9389" y="389424"/>
                  </a:lnTo>
                  <a:lnTo>
                    <a:pt x="0" y="342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64609" y="4453508"/>
            <a:ext cx="1796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Schéma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conceptuel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642359" y="2097023"/>
            <a:ext cx="1744980" cy="1057910"/>
            <a:chOff x="3642359" y="2097023"/>
            <a:chExt cx="1744980" cy="105791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42359" y="2097023"/>
              <a:ext cx="1744980" cy="10576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3" y="2255519"/>
              <a:ext cx="1296924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14749" y="2143124"/>
              <a:ext cx="1600200" cy="9144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714749" y="2143124"/>
              <a:ext cx="1600200" cy="914400"/>
            </a:xfrm>
            <a:custGeom>
              <a:avLst/>
              <a:gdLst/>
              <a:ahLst/>
              <a:cxnLst/>
              <a:rect l="l" t="t" r="r" b="b"/>
              <a:pathLst>
                <a:path w="1600200" h="914400">
                  <a:moveTo>
                    <a:pt x="0" y="457200"/>
                  </a:moveTo>
                  <a:lnTo>
                    <a:pt x="8676" y="389644"/>
                  </a:lnTo>
                  <a:lnTo>
                    <a:pt x="33879" y="325165"/>
                  </a:lnTo>
                  <a:lnTo>
                    <a:pt x="74371" y="264468"/>
                  </a:lnTo>
                  <a:lnTo>
                    <a:pt x="99963" y="235759"/>
                  </a:lnTo>
                  <a:lnTo>
                    <a:pt x="128913" y="208262"/>
                  </a:lnTo>
                  <a:lnTo>
                    <a:pt x="161066" y="182064"/>
                  </a:lnTo>
                  <a:lnTo>
                    <a:pt x="196267" y="157254"/>
                  </a:lnTo>
                  <a:lnTo>
                    <a:pt x="234362" y="133921"/>
                  </a:lnTo>
                  <a:lnTo>
                    <a:pt x="275195" y="112153"/>
                  </a:lnTo>
                  <a:lnTo>
                    <a:pt x="318613" y="92038"/>
                  </a:lnTo>
                  <a:lnTo>
                    <a:pt x="364459" y="73664"/>
                  </a:lnTo>
                  <a:lnTo>
                    <a:pt x="412579" y="57122"/>
                  </a:lnTo>
                  <a:lnTo>
                    <a:pt x="462819" y="42497"/>
                  </a:lnTo>
                  <a:lnTo>
                    <a:pt x="515024" y="29881"/>
                  </a:lnTo>
                  <a:lnTo>
                    <a:pt x="569038" y="19359"/>
                  </a:lnTo>
                  <a:lnTo>
                    <a:pt x="624708" y="11022"/>
                  </a:lnTo>
                  <a:lnTo>
                    <a:pt x="681878" y="4957"/>
                  </a:lnTo>
                  <a:lnTo>
                    <a:pt x="740393" y="1254"/>
                  </a:lnTo>
                  <a:lnTo>
                    <a:pt x="800100" y="0"/>
                  </a:lnTo>
                  <a:lnTo>
                    <a:pt x="859806" y="1254"/>
                  </a:lnTo>
                  <a:lnTo>
                    <a:pt x="918321" y="4957"/>
                  </a:lnTo>
                  <a:lnTo>
                    <a:pt x="975491" y="11022"/>
                  </a:lnTo>
                  <a:lnTo>
                    <a:pt x="1031161" y="19359"/>
                  </a:lnTo>
                  <a:lnTo>
                    <a:pt x="1085175" y="29881"/>
                  </a:lnTo>
                  <a:lnTo>
                    <a:pt x="1137380" y="42497"/>
                  </a:lnTo>
                  <a:lnTo>
                    <a:pt x="1187620" y="57122"/>
                  </a:lnTo>
                  <a:lnTo>
                    <a:pt x="1235740" y="73664"/>
                  </a:lnTo>
                  <a:lnTo>
                    <a:pt x="1281586" y="92038"/>
                  </a:lnTo>
                  <a:lnTo>
                    <a:pt x="1325004" y="112153"/>
                  </a:lnTo>
                  <a:lnTo>
                    <a:pt x="1365837" y="133921"/>
                  </a:lnTo>
                  <a:lnTo>
                    <a:pt x="1403932" y="157254"/>
                  </a:lnTo>
                  <a:lnTo>
                    <a:pt x="1439133" y="182064"/>
                  </a:lnTo>
                  <a:lnTo>
                    <a:pt x="1471286" y="208262"/>
                  </a:lnTo>
                  <a:lnTo>
                    <a:pt x="1500236" y="235759"/>
                  </a:lnTo>
                  <a:lnTo>
                    <a:pt x="1525828" y="264468"/>
                  </a:lnTo>
                  <a:lnTo>
                    <a:pt x="1566320" y="325165"/>
                  </a:lnTo>
                  <a:lnTo>
                    <a:pt x="1591523" y="389644"/>
                  </a:lnTo>
                  <a:lnTo>
                    <a:pt x="1600200" y="457200"/>
                  </a:lnTo>
                  <a:lnTo>
                    <a:pt x="1598005" y="491317"/>
                  </a:lnTo>
                  <a:lnTo>
                    <a:pt x="1591523" y="524755"/>
                  </a:lnTo>
                  <a:lnTo>
                    <a:pt x="1566320" y="589234"/>
                  </a:lnTo>
                  <a:lnTo>
                    <a:pt x="1525828" y="649931"/>
                  </a:lnTo>
                  <a:lnTo>
                    <a:pt x="1500236" y="678640"/>
                  </a:lnTo>
                  <a:lnTo>
                    <a:pt x="1471286" y="706137"/>
                  </a:lnTo>
                  <a:lnTo>
                    <a:pt x="1439133" y="732335"/>
                  </a:lnTo>
                  <a:lnTo>
                    <a:pt x="1403932" y="757145"/>
                  </a:lnTo>
                  <a:lnTo>
                    <a:pt x="1365837" y="780478"/>
                  </a:lnTo>
                  <a:lnTo>
                    <a:pt x="1325004" y="802246"/>
                  </a:lnTo>
                  <a:lnTo>
                    <a:pt x="1281586" y="822361"/>
                  </a:lnTo>
                  <a:lnTo>
                    <a:pt x="1235740" y="840735"/>
                  </a:lnTo>
                  <a:lnTo>
                    <a:pt x="1187620" y="857277"/>
                  </a:lnTo>
                  <a:lnTo>
                    <a:pt x="1137380" y="871902"/>
                  </a:lnTo>
                  <a:lnTo>
                    <a:pt x="1085175" y="884518"/>
                  </a:lnTo>
                  <a:lnTo>
                    <a:pt x="1031161" y="895040"/>
                  </a:lnTo>
                  <a:lnTo>
                    <a:pt x="975491" y="903377"/>
                  </a:lnTo>
                  <a:lnTo>
                    <a:pt x="918321" y="909442"/>
                  </a:lnTo>
                  <a:lnTo>
                    <a:pt x="859806" y="913145"/>
                  </a:lnTo>
                  <a:lnTo>
                    <a:pt x="800100" y="914400"/>
                  </a:lnTo>
                  <a:lnTo>
                    <a:pt x="740393" y="913145"/>
                  </a:lnTo>
                  <a:lnTo>
                    <a:pt x="681878" y="909442"/>
                  </a:lnTo>
                  <a:lnTo>
                    <a:pt x="624708" y="903377"/>
                  </a:lnTo>
                  <a:lnTo>
                    <a:pt x="569038" y="895040"/>
                  </a:lnTo>
                  <a:lnTo>
                    <a:pt x="515024" y="884518"/>
                  </a:lnTo>
                  <a:lnTo>
                    <a:pt x="462819" y="871902"/>
                  </a:lnTo>
                  <a:lnTo>
                    <a:pt x="412579" y="857277"/>
                  </a:lnTo>
                  <a:lnTo>
                    <a:pt x="364459" y="840735"/>
                  </a:lnTo>
                  <a:lnTo>
                    <a:pt x="318613" y="822361"/>
                  </a:lnTo>
                  <a:lnTo>
                    <a:pt x="275195" y="802246"/>
                  </a:lnTo>
                  <a:lnTo>
                    <a:pt x="234362" y="780478"/>
                  </a:lnTo>
                  <a:lnTo>
                    <a:pt x="196267" y="757145"/>
                  </a:lnTo>
                  <a:lnTo>
                    <a:pt x="161066" y="732335"/>
                  </a:lnTo>
                  <a:lnTo>
                    <a:pt x="128913" y="706137"/>
                  </a:lnTo>
                  <a:lnTo>
                    <a:pt x="99963" y="678640"/>
                  </a:lnTo>
                  <a:lnTo>
                    <a:pt x="74371" y="649931"/>
                  </a:lnTo>
                  <a:lnTo>
                    <a:pt x="33879" y="589234"/>
                  </a:lnTo>
                  <a:lnTo>
                    <a:pt x="8676" y="524755"/>
                  </a:lnTo>
                  <a:lnTo>
                    <a:pt x="0" y="4572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040885" y="2338197"/>
            <a:ext cx="946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Interview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Docu</a:t>
            </a:r>
            <a:r>
              <a:rPr sz="1600" spc="-40" dirty="0">
                <a:latin typeface="Times New Roman"/>
                <a:cs typeface="Times New Roman"/>
              </a:rPr>
              <a:t>m</a:t>
            </a:r>
            <a:r>
              <a:rPr sz="1600" spc="-5" dirty="0">
                <a:latin typeface="Times New Roman"/>
                <a:cs typeface="Times New Roman"/>
              </a:rPr>
              <a:t>ents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38371" y="3307079"/>
            <a:ext cx="1896110" cy="676910"/>
            <a:chOff x="3738371" y="3307079"/>
            <a:chExt cx="1896110" cy="67691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8371" y="3307079"/>
              <a:ext cx="1895855" cy="67665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9999" y="3352799"/>
              <a:ext cx="1752600" cy="5334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09999" y="3352799"/>
              <a:ext cx="1752600" cy="533400"/>
            </a:xfrm>
            <a:custGeom>
              <a:avLst/>
              <a:gdLst/>
              <a:ahLst/>
              <a:cxnLst/>
              <a:rect l="l" t="t" r="r" b="b"/>
              <a:pathLst>
                <a:path w="1752600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1663700" y="0"/>
                  </a:lnTo>
                  <a:lnTo>
                    <a:pt x="1698325" y="6979"/>
                  </a:lnTo>
                  <a:lnTo>
                    <a:pt x="1726580" y="26019"/>
                  </a:lnTo>
                  <a:lnTo>
                    <a:pt x="1745620" y="54274"/>
                  </a:lnTo>
                  <a:lnTo>
                    <a:pt x="1752600" y="88900"/>
                  </a:lnTo>
                  <a:lnTo>
                    <a:pt x="1752600" y="444500"/>
                  </a:lnTo>
                  <a:lnTo>
                    <a:pt x="1745620" y="479125"/>
                  </a:lnTo>
                  <a:lnTo>
                    <a:pt x="1726580" y="507380"/>
                  </a:lnTo>
                  <a:lnTo>
                    <a:pt x="1698325" y="526420"/>
                  </a:lnTo>
                  <a:lnTo>
                    <a:pt x="1663700" y="533400"/>
                  </a:lnTo>
                  <a:lnTo>
                    <a:pt x="88900" y="533400"/>
                  </a:lnTo>
                  <a:lnTo>
                    <a:pt x="54274" y="526420"/>
                  </a:lnTo>
                  <a:lnTo>
                    <a:pt x="26019" y="507380"/>
                  </a:lnTo>
                  <a:lnTo>
                    <a:pt x="6979" y="479125"/>
                  </a:lnTo>
                  <a:lnTo>
                    <a:pt x="0" y="444500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070096" y="3462604"/>
            <a:ext cx="1233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odél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sation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29171" y="4297679"/>
            <a:ext cx="829310" cy="600710"/>
            <a:chOff x="6329171" y="4297679"/>
            <a:chExt cx="829310" cy="60071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9171" y="4297679"/>
              <a:ext cx="829055" cy="6004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70903" y="4326635"/>
              <a:ext cx="545592" cy="4739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00799" y="4343399"/>
              <a:ext cx="685800" cy="4572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400799" y="4343399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609600" y="0"/>
                  </a:lnTo>
                  <a:lnTo>
                    <a:pt x="639240" y="5994"/>
                  </a:lnTo>
                  <a:lnTo>
                    <a:pt x="663463" y="22336"/>
                  </a:lnTo>
                  <a:lnTo>
                    <a:pt x="679805" y="46559"/>
                  </a:lnTo>
                  <a:lnTo>
                    <a:pt x="685800" y="76200"/>
                  </a:lnTo>
                  <a:lnTo>
                    <a:pt x="685800" y="381000"/>
                  </a:lnTo>
                  <a:lnTo>
                    <a:pt x="679805" y="410640"/>
                  </a:lnTo>
                  <a:lnTo>
                    <a:pt x="663463" y="434863"/>
                  </a:lnTo>
                  <a:lnTo>
                    <a:pt x="639240" y="451205"/>
                  </a:lnTo>
                  <a:lnTo>
                    <a:pt x="6096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661784" y="4415408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671572" y="4297679"/>
            <a:ext cx="829310" cy="600710"/>
            <a:chOff x="2671572" y="4297679"/>
            <a:chExt cx="829310" cy="60071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572" y="4297679"/>
              <a:ext cx="829055" cy="6004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3304" y="4326635"/>
              <a:ext cx="545592" cy="4739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3200" y="4343399"/>
              <a:ext cx="685800" cy="4572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43200" y="4343399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609600" y="0"/>
                  </a:lnTo>
                  <a:lnTo>
                    <a:pt x="639240" y="5994"/>
                  </a:lnTo>
                  <a:lnTo>
                    <a:pt x="663463" y="22336"/>
                  </a:lnTo>
                  <a:lnTo>
                    <a:pt x="679805" y="46559"/>
                  </a:lnTo>
                  <a:lnTo>
                    <a:pt x="685800" y="76200"/>
                  </a:lnTo>
                  <a:lnTo>
                    <a:pt x="685800" y="381000"/>
                  </a:lnTo>
                  <a:lnTo>
                    <a:pt x="679805" y="410640"/>
                  </a:lnTo>
                  <a:lnTo>
                    <a:pt x="663463" y="434863"/>
                  </a:lnTo>
                  <a:lnTo>
                    <a:pt x="639240" y="451205"/>
                  </a:lnTo>
                  <a:lnTo>
                    <a:pt x="6096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03930" y="4415408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14172" y="3383279"/>
            <a:ext cx="1667510" cy="829310"/>
            <a:chOff x="614172" y="3383279"/>
            <a:chExt cx="1667510" cy="829310"/>
          </a:xfrm>
        </p:grpSpPr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4172" y="3383279"/>
              <a:ext cx="1667255" cy="8290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104" y="3389375"/>
              <a:ext cx="1232916" cy="7482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5800" y="3428999"/>
              <a:ext cx="1524000" cy="6858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85800" y="3428999"/>
              <a:ext cx="1524000" cy="685800"/>
            </a:xfrm>
            <a:custGeom>
              <a:avLst/>
              <a:gdLst/>
              <a:ahLst/>
              <a:cxnLst/>
              <a:rect l="l" t="t" r="r" b="b"/>
              <a:pathLst>
                <a:path w="1524000" h="685800">
                  <a:moveTo>
                    <a:pt x="0" y="342900"/>
                  </a:moveTo>
                  <a:lnTo>
                    <a:pt x="11035" y="284430"/>
                  </a:lnTo>
                  <a:lnTo>
                    <a:pt x="42922" y="229166"/>
                  </a:lnTo>
                  <a:lnTo>
                    <a:pt x="93830" y="177931"/>
                  </a:lnTo>
                  <a:lnTo>
                    <a:pt x="125845" y="154081"/>
                  </a:lnTo>
                  <a:lnTo>
                    <a:pt x="161929" y="131548"/>
                  </a:lnTo>
                  <a:lnTo>
                    <a:pt x="201854" y="110433"/>
                  </a:lnTo>
                  <a:lnTo>
                    <a:pt x="245390" y="90841"/>
                  </a:lnTo>
                  <a:lnTo>
                    <a:pt x="292309" y="72874"/>
                  </a:lnTo>
                  <a:lnTo>
                    <a:pt x="342382" y="56635"/>
                  </a:lnTo>
                  <a:lnTo>
                    <a:pt x="395381" y="42227"/>
                  </a:lnTo>
                  <a:lnTo>
                    <a:pt x="451077" y="29753"/>
                  </a:lnTo>
                  <a:lnTo>
                    <a:pt x="509240" y="19317"/>
                  </a:lnTo>
                  <a:lnTo>
                    <a:pt x="569643" y="11020"/>
                  </a:lnTo>
                  <a:lnTo>
                    <a:pt x="632056" y="4966"/>
                  </a:lnTo>
                  <a:lnTo>
                    <a:pt x="696251" y="1258"/>
                  </a:lnTo>
                  <a:lnTo>
                    <a:pt x="762000" y="0"/>
                  </a:lnTo>
                  <a:lnTo>
                    <a:pt x="827753" y="1258"/>
                  </a:lnTo>
                  <a:lnTo>
                    <a:pt x="891952" y="4966"/>
                  </a:lnTo>
                  <a:lnTo>
                    <a:pt x="954369" y="11020"/>
                  </a:lnTo>
                  <a:lnTo>
                    <a:pt x="1014774" y="19317"/>
                  </a:lnTo>
                  <a:lnTo>
                    <a:pt x="1072939" y="29753"/>
                  </a:lnTo>
                  <a:lnTo>
                    <a:pt x="1128635" y="42227"/>
                  </a:lnTo>
                  <a:lnTo>
                    <a:pt x="1181633" y="56635"/>
                  </a:lnTo>
                  <a:lnTo>
                    <a:pt x="1231706" y="72874"/>
                  </a:lnTo>
                  <a:lnTo>
                    <a:pt x="1278624" y="90841"/>
                  </a:lnTo>
                  <a:lnTo>
                    <a:pt x="1322159" y="110433"/>
                  </a:lnTo>
                  <a:lnTo>
                    <a:pt x="1362082" y="131548"/>
                  </a:lnTo>
                  <a:lnTo>
                    <a:pt x="1398164" y="154081"/>
                  </a:lnTo>
                  <a:lnTo>
                    <a:pt x="1430177" y="177931"/>
                  </a:lnTo>
                  <a:lnTo>
                    <a:pt x="1481081" y="229166"/>
                  </a:lnTo>
                  <a:lnTo>
                    <a:pt x="1512965" y="284430"/>
                  </a:lnTo>
                  <a:lnTo>
                    <a:pt x="1524000" y="342900"/>
                  </a:lnTo>
                  <a:lnTo>
                    <a:pt x="1521203" y="372483"/>
                  </a:lnTo>
                  <a:lnTo>
                    <a:pt x="1512965" y="401369"/>
                  </a:lnTo>
                  <a:lnTo>
                    <a:pt x="1481081" y="456633"/>
                  </a:lnTo>
                  <a:lnTo>
                    <a:pt x="1430177" y="507868"/>
                  </a:lnTo>
                  <a:lnTo>
                    <a:pt x="1398164" y="531718"/>
                  </a:lnTo>
                  <a:lnTo>
                    <a:pt x="1362082" y="554251"/>
                  </a:lnTo>
                  <a:lnTo>
                    <a:pt x="1322159" y="575366"/>
                  </a:lnTo>
                  <a:lnTo>
                    <a:pt x="1278624" y="594958"/>
                  </a:lnTo>
                  <a:lnTo>
                    <a:pt x="1231706" y="612925"/>
                  </a:lnTo>
                  <a:lnTo>
                    <a:pt x="1181633" y="629164"/>
                  </a:lnTo>
                  <a:lnTo>
                    <a:pt x="1128635" y="643572"/>
                  </a:lnTo>
                  <a:lnTo>
                    <a:pt x="1072939" y="656046"/>
                  </a:lnTo>
                  <a:lnTo>
                    <a:pt x="1014774" y="666482"/>
                  </a:lnTo>
                  <a:lnTo>
                    <a:pt x="954369" y="674779"/>
                  </a:lnTo>
                  <a:lnTo>
                    <a:pt x="891952" y="680833"/>
                  </a:lnTo>
                  <a:lnTo>
                    <a:pt x="827753" y="684541"/>
                  </a:lnTo>
                  <a:lnTo>
                    <a:pt x="762000" y="685800"/>
                  </a:lnTo>
                  <a:lnTo>
                    <a:pt x="696251" y="684541"/>
                  </a:lnTo>
                  <a:lnTo>
                    <a:pt x="632056" y="680833"/>
                  </a:lnTo>
                  <a:lnTo>
                    <a:pt x="569643" y="674779"/>
                  </a:lnTo>
                  <a:lnTo>
                    <a:pt x="509240" y="666482"/>
                  </a:lnTo>
                  <a:lnTo>
                    <a:pt x="451077" y="656046"/>
                  </a:lnTo>
                  <a:lnTo>
                    <a:pt x="395381" y="643572"/>
                  </a:lnTo>
                  <a:lnTo>
                    <a:pt x="342382" y="629164"/>
                  </a:lnTo>
                  <a:lnTo>
                    <a:pt x="292309" y="612925"/>
                  </a:lnTo>
                  <a:lnTo>
                    <a:pt x="245390" y="594958"/>
                  </a:lnTo>
                  <a:lnTo>
                    <a:pt x="201854" y="575366"/>
                  </a:lnTo>
                  <a:lnTo>
                    <a:pt x="161929" y="554251"/>
                  </a:lnTo>
                  <a:lnTo>
                    <a:pt x="125845" y="531718"/>
                  </a:lnTo>
                  <a:lnTo>
                    <a:pt x="93830" y="507868"/>
                  </a:lnTo>
                  <a:lnTo>
                    <a:pt x="42922" y="456633"/>
                  </a:lnTo>
                  <a:lnTo>
                    <a:pt x="11035" y="401369"/>
                  </a:lnTo>
                  <a:lnTo>
                    <a:pt x="0" y="342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021791" y="3477844"/>
            <a:ext cx="8521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Schéma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Ex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erne1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14172" y="4983479"/>
            <a:ext cx="1667510" cy="829310"/>
            <a:chOff x="614172" y="4983479"/>
            <a:chExt cx="1667510" cy="829310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4172" y="4983479"/>
              <a:ext cx="1667255" cy="82905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104" y="4989575"/>
              <a:ext cx="1232916" cy="74828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5800" y="5029199"/>
              <a:ext cx="1524000" cy="6858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85800" y="5029199"/>
              <a:ext cx="1524000" cy="685800"/>
            </a:xfrm>
            <a:custGeom>
              <a:avLst/>
              <a:gdLst/>
              <a:ahLst/>
              <a:cxnLst/>
              <a:rect l="l" t="t" r="r" b="b"/>
              <a:pathLst>
                <a:path w="1524000" h="685800">
                  <a:moveTo>
                    <a:pt x="0" y="342900"/>
                  </a:moveTo>
                  <a:lnTo>
                    <a:pt x="11035" y="284430"/>
                  </a:lnTo>
                  <a:lnTo>
                    <a:pt x="42922" y="229166"/>
                  </a:lnTo>
                  <a:lnTo>
                    <a:pt x="93830" y="177931"/>
                  </a:lnTo>
                  <a:lnTo>
                    <a:pt x="125845" y="154081"/>
                  </a:lnTo>
                  <a:lnTo>
                    <a:pt x="161929" y="131548"/>
                  </a:lnTo>
                  <a:lnTo>
                    <a:pt x="201854" y="110433"/>
                  </a:lnTo>
                  <a:lnTo>
                    <a:pt x="245390" y="90841"/>
                  </a:lnTo>
                  <a:lnTo>
                    <a:pt x="292309" y="72874"/>
                  </a:lnTo>
                  <a:lnTo>
                    <a:pt x="342382" y="56635"/>
                  </a:lnTo>
                  <a:lnTo>
                    <a:pt x="395381" y="42227"/>
                  </a:lnTo>
                  <a:lnTo>
                    <a:pt x="451077" y="29753"/>
                  </a:lnTo>
                  <a:lnTo>
                    <a:pt x="509240" y="19317"/>
                  </a:lnTo>
                  <a:lnTo>
                    <a:pt x="569643" y="11020"/>
                  </a:lnTo>
                  <a:lnTo>
                    <a:pt x="632056" y="4966"/>
                  </a:lnTo>
                  <a:lnTo>
                    <a:pt x="696251" y="1258"/>
                  </a:lnTo>
                  <a:lnTo>
                    <a:pt x="762000" y="0"/>
                  </a:lnTo>
                  <a:lnTo>
                    <a:pt x="827753" y="1258"/>
                  </a:lnTo>
                  <a:lnTo>
                    <a:pt x="891952" y="4966"/>
                  </a:lnTo>
                  <a:lnTo>
                    <a:pt x="954369" y="11020"/>
                  </a:lnTo>
                  <a:lnTo>
                    <a:pt x="1014774" y="19317"/>
                  </a:lnTo>
                  <a:lnTo>
                    <a:pt x="1072939" y="29753"/>
                  </a:lnTo>
                  <a:lnTo>
                    <a:pt x="1128635" y="42227"/>
                  </a:lnTo>
                  <a:lnTo>
                    <a:pt x="1181633" y="56635"/>
                  </a:lnTo>
                  <a:lnTo>
                    <a:pt x="1231706" y="72874"/>
                  </a:lnTo>
                  <a:lnTo>
                    <a:pt x="1278624" y="90841"/>
                  </a:lnTo>
                  <a:lnTo>
                    <a:pt x="1322159" y="110433"/>
                  </a:lnTo>
                  <a:lnTo>
                    <a:pt x="1362082" y="131548"/>
                  </a:lnTo>
                  <a:lnTo>
                    <a:pt x="1398164" y="154081"/>
                  </a:lnTo>
                  <a:lnTo>
                    <a:pt x="1430177" y="177931"/>
                  </a:lnTo>
                  <a:lnTo>
                    <a:pt x="1481081" y="229166"/>
                  </a:lnTo>
                  <a:lnTo>
                    <a:pt x="1512965" y="284430"/>
                  </a:lnTo>
                  <a:lnTo>
                    <a:pt x="1524000" y="342900"/>
                  </a:lnTo>
                  <a:lnTo>
                    <a:pt x="1521203" y="372483"/>
                  </a:lnTo>
                  <a:lnTo>
                    <a:pt x="1512965" y="401369"/>
                  </a:lnTo>
                  <a:lnTo>
                    <a:pt x="1481081" y="456633"/>
                  </a:lnTo>
                  <a:lnTo>
                    <a:pt x="1430177" y="507868"/>
                  </a:lnTo>
                  <a:lnTo>
                    <a:pt x="1398164" y="531718"/>
                  </a:lnTo>
                  <a:lnTo>
                    <a:pt x="1362082" y="554251"/>
                  </a:lnTo>
                  <a:lnTo>
                    <a:pt x="1322159" y="575366"/>
                  </a:lnTo>
                  <a:lnTo>
                    <a:pt x="1278624" y="594958"/>
                  </a:lnTo>
                  <a:lnTo>
                    <a:pt x="1231706" y="612925"/>
                  </a:lnTo>
                  <a:lnTo>
                    <a:pt x="1181633" y="629164"/>
                  </a:lnTo>
                  <a:lnTo>
                    <a:pt x="1128635" y="643572"/>
                  </a:lnTo>
                  <a:lnTo>
                    <a:pt x="1072939" y="656046"/>
                  </a:lnTo>
                  <a:lnTo>
                    <a:pt x="1014774" y="666482"/>
                  </a:lnTo>
                  <a:lnTo>
                    <a:pt x="954369" y="674779"/>
                  </a:lnTo>
                  <a:lnTo>
                    <a:pt x="891952" y="680833"/>
                  </a:lnTo>
                  <a:lnTo>
                    <a:pt x="827753" y="684541"/>
                  </a:lnTo>
                  <a:lnTo>
                    <a:pt x="762000" y="685800"/>
                  </a:lnTo>
                  <a:lnTo>
                    <a:pt x="696251" y="684541"/>
                  </a:lnTo>
                  <a:lnTo>
                    <a:pt x="632056" y="680833"/>
                  </a:lnTo>
                  <a:lnTo>
                    <a:pt x="569643" y="674779"/>
                  </a:lnTo>
                  <a:lnTo>
                    <a:pt x="509240" y="666482"/>
                  </a:lnTo>
                  <a:lnTo>
                    <a:pt x="451077" y="656046"/>
                  </a:lnTo>
                  <a:lnTo>
                    <a:pt x="395381" y="643572"/>
                  </a:lnTo>
                  <a:lnTo>
                    <a:pt x="342382" y="629164"/>
                  </a:lnTo>
                  <a:lnTo>
                    <a:pt x="292309" y="612925"/>
                  </a:lnTo>
                  <a:lnTo>
                    <a:pt x="245390" y="594958"/>
                  </a:lnTo>
                  <a:lnTo>
                    <a:pt x="201854" y="575366"/>
                  </a:lnTo>
                  <a:lnTo>
                    <a:pt x="161929" y="554251"/>
                  </a:lnTo>
                  <a:lnTo>
                    <a:pt x="125845" y="531718"/>
                  </a:lnTo>
                  <a:lnTo>
                    <a:pt x="93830" y="507868"/>
                  </a:lnTo>
                  <a:lnTo>
                    <a:pt x="42922" y="456633"/>
                  </a:lnTo>
                  <a:lnTo>
                    <a:pt x="11035" y="401369"/>
                  </a:lnTo>
                  <a:lnTo>
                    <a:pt x="0" y="342900"/>
                  </a:lnTo>
                  <a:close/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21791" y="5078729"/>
            <a:ext cx="8521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Schéma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erne2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915667" y="3008376"/>
            <a:ext cx="6303645" cy="2524125"/>
            <a:chOff x="1915667" y="3008376"/>
            <a:chExt cx="6303645" cy="2524125"/>
          </a:xfrm>
        </p:grpSpPr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5667" y="3845052"/>
              <a:ext cx="896112" cy="5943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057399" y="3962400"/>
              <a:ext cx="688975" cy="386715"/>
            </a:xfrm>
            <a:custGeom>
              <a:avLst/>
              <a:gdLst/>
              <a:ahLst/>
              <a:cxnLst/>
              <a:rect l="l" t="t" r="r" b="b"/>
              <a:pathLst>
                <a:path w="688975" h="386714">
                  <a:moveTo>
                    <a:pt x="69691" y="31463"/>
                  </a:moveTo>
                  <a:lnTo>
                    <a:pt x="63519" y="42597"/>
                  </a:lnTo>
                  <a:lnTo>
                    <a:pt x="682751" y="386588"/>
                  </a:lnTo>
                  <a:lnTo>
                    <a:pt x="688848" y="375412"/>
                  </a:lnTo>
                  <a:lnTo>
                    <a:pt x="69691" y="31463"/>
                  </a:lnTo>
                  <a:close/>
                </a:path>
                <a:path w="688975" h="386714">
                  <a:moveTo>
                    <a:pt x="0" y="0"/>
                  </a:moveTo>
                  <a:lnTo>
                    <a:pt x="48132" y="70357"/>
                  </a:lnTo>
                  <a:lnTo>
                    <a:pt x="63519" y="42597"/>
                  </a:lnTo>
                  <a:lnTo>
                    <a:pt x="52450" y="36449"/>
                  </a:lnTo>
                  <a:lnTo>
                    <a:pt x="58547" y="25273"/>
                  </a:lnTo>
                  <a:lnTo>
                    <a:pt x="73122" y="25273"/>
                  </a:lnTo>
                  <a:lnTo>
                    <a:pt x="85089" y="3682"/>
                  </a:lnTo>
                  <a:lnTo>
                    <a:pt x="0" y="0"/>
                  </a:lnTo>
                  <a:close/>
                </a:path>
                <a:path w="688975" h="386714">
                  <a:moveTo>
                    <a:pt x="58547" y="25273"/>
                  </a:moveTo>
                  <a:lnTo>
                    <a:pt x="52450" y="36449"/>
                  </a:lnTo>
                  <a:lnTo>
                    <a:pt x="63519" y="42597"/>
                  </a:lnTo>
                  <a:lnTo>
                    <a:pt x="69691" y="31463"/>
                  </a:lnTo>
                  <a:lnTo>
                    <a:pt x="58547" y="25273"/>
                  </a:lnTo>
                  <a:close/>
                </a:path>
                <a:path w="688975" h="386714">
                  <a:moveTo>
                    <a:pt x="73122" y="25273"/>
                  </a:moveTo>
                  <a:lnTo>
                    <a:pt x="58547" y="25273"/>
                  </a:lnTo>
                  <a:lnTo>
                    <a:pt x="69691" y="31463"/>
                  </a:lnTo>
                  <a:lnTo>
                    <a:pt x="73122" y="25273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91867" y="4754880"/>
              <a:ext cx="819912" cy="67056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133599" y="4795520"/>
              <a:ext cx="613410" cy="462280"/>
            </a:xfrm>
            <a:custGeom>
              <a:avLst/>
              <a:gdLst/>
              <a:ahLst/>
              <a:cxnLst/>
              <a:rect l="l" t="t" r="r" b="b"/>
              <a:pathLst>
                <a:path w="613410" h="462279">
                  <a:moveTo>
                    <a:pt x="38100" y="386079"/>
                  </a:moveTo>
                  <a:lnTo>
                    <a:pt x="0" y="462279"/>
                  </a:lnTo>
                  <a:lnTo>
                    <a:pt x="83819" y="447039"/>
                  </a:lnTo>
                  <a:lnTo>
                    <a:pt x="70484" y="429259"/>
                  </a:lnTo>
                  <a:lnTo>
                    <a:pt x="54610" y="429259"/>
                  </a:lnTo>
                  <a:lnTo>
                    <a:pt x="46989" y="419099"/>
                  </a:lnTo>
                  <a:lnTo>
                    <a:pt x="57150" y="411479"/>
                  </a:lnTo>
                  <a:lnTo>
                    <a:pt x="38100" y="386079"/>
                  </a:lnTo>
                  <a:close/>
                </a:path>
                <a:path w="613410" h="462279">
                  <a:moveTo>
                    <a:pt x="57150" y="411479"/>
                  </a:moveTo>
                  <a:lnTo>
                    <a:pt x="46989" y="419099"/>
                  </a:lnTo>
                  <a:lnTo>
                    <a:pt x="54610" y="429259"/>
                  </a:lnTo>
                  <a:lnTo>
                    <a:pt x="64770" y="421639"/>
                  </a:lnTo>
                  <a:lnTo>
                    <a:pt x="57150" y="411479"/>
                  </a:lnTo>
                  <a:close/>
                </a:path>
                <a:path w="613410" h="462279">
                  <a:moveTo>
                    <a:pt x="64769" y="421639"/>
                  </a:moveTo>
                  <a:lnTo>
                    <a:pt x="54610" y="429259"/>
                  </a:lnTo>
                  <a:lnTo>
                    <a:pt x="70484" y="429259"/>
                  </a:lnTo>
                  <a:lnTo>
                    <a:pt x="64769" y="421639"/>
                  </a:lnTo>
                  <a:close/>
                </a:path>
                <a:path w="613410" h="462279">
                  <a:moveTo>
                    <a:pt x="605789" y="0"/>
                  </a:moveTo>
                  <a:lnTo>
                    <a:pt x="57150" y="411479"/>
                  </a:lnTo>
                  <a:lnTo>
                    <a:pt x="64769" y="421639"/>
                  </a:lnTo>
                  <a:lnTo>
                    <a:pt x="613410" y="10159"/>
                  </a:lnTo>
                  <a:lnTo>
                    <a:pt x="605789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4716" y="3008376"/>
              <a:ext cx="283463" cy="51206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308475" y="3048000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31750" y="228600"/>
                  </a:moveTo>
                  <a:lnTo>
                    <a:pt x="0" y="228600"/>
                  </a:lnTo>
                  <a:lnTo>
                    <a:pt x="38100" y="304800"/>
                  </a:lnTo>
                  <a:lnTo>
                    <a:pt x="69850" y="241300"/>
                  </a:lnTo>
                  <a:lnTo>
                    <a:pt x="31750" y="241300"/>
                  </a:lnTo>
                  <a:lnTo>
                    <a:pt x="31750" y="228600"/>
                  </a:lnTo>
                  <a:close/>
                </a:path>
                <a:path w="76200" h="304800">
                  <a:moveTo>
                    <a:pt x="44450" y="0"/>
                  </a:moveTo>
                  <a:lnTo>
                    <a:pt x="31750" y="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0"/>
                  </a:lnTo>
                  <a:close/>
                </a:path>
                <a:path w="76200" h="304800">
                  <a:moveTo>
                    <a:pt x="76200" y="228600"/>
                  </a:moveTo>
                  <a:lnTo>
                    <a:pt x="44450" y="228600"/>
                  </a:lnTo>
                  <a:lnTo>
                    <a:pt x="44450" y="241300"/>
                  </a:lnTo>
                  <a:lnTo>
                    <a:pt x="69850" y="241300"/>
                  </a:lnTo>
                  <a:lnTo>
                    <a:pt x="76200" y="22860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7116" y="3846576"/>
              <a:ext cx="283463" cy="66446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460875" y="3886200"/>
              <a:ext cx="76200" cy="457200"/>
            </a:xfrm>
            <a:custGeom>
              <a:avLst/>
              <a:gdLst/>
              <a:ahLst/>
              <a:cxnLst/>
              <a:rect l="l" t="t" r="r" b="b"/>
              <a:pathLst>
                <a:path w="76200" h="457200">
                  <a:moveTo>
                    <a:pt x="31750" y="381000"/>
                  </a:moveTo>
                  <a:lnTo>
                    <a:pt x="0" y="381000"/>
                  </a:lnTo>
                  <a:lnTo>
                    <a:pt x="38100" y="457200"/>
                  </a:lnTo>
                  <a:lnTo>
                    <a:pt x="69850" y="393700"/>
                  </a:lnTo>
                  <a:lnTo>
                    <a:pt x="31750" y="393700"/>
                  </a:lnTo>
                  <a:lnTo>
                    <a:pt x="31750" y="381000"/>
                  </a:lnTo>
                  <a:close/>
                </a:path>
                <a:path w="76200" h="457200">
                  <a:moveTo>
                    <a:pt x="44450" y="0"/>
                  </a:moveTo>
                  <a:lnTo>
                    <a:pt x="31750" y="0"/>
                  </a:lnTo>
                  <a:lnTo>
                    <a:pt x="31750" y="393700"/>
                  </a:lnTo>
                  <a:lnTo>
                    <a:pt x="44450" y="393700"/>
                  </a:lnTo>
                  <a:lnTo>
                    <a:pt x="44450" y="0"/>
                  </a:lnTo>
                  <a:close/>
                </a:path>
                <a:path w="76200" h="457200">
                  <a:moveTo>
                    <a:pt x="76200" y="381000"/>
                  </a:moveTo>
                  <a:lnTo>
                    <a:pt x="44450" y="381000"/>
                  </a:lnTo>
                  <a:lnTo>
                    <a:pt x="44450" y="393700"/>
                  </a:lnTo>
                  <a:lnTo>
                    <a:pt x="69850" y="393700"/>
                  </a:lnTo>
                  <a:lnTo>
                    <a:pt x="76200" y="38100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25667" y="4411980"/>
              <a:ext cx="816863" cy="28498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791200" y="4490974"/>
              <a:ext cx="609600" cy="76200"/>
            </a:xfrm>
            <a:custGeom>
              <a:avLst/>
              <a:gdLst/>
              <a:ahLst/>
              <a:cxnLst/>
              <a:rect l="l" t="t" r="r" b="b"/>
              <a:pathLst>
                <a:path w="609600" h="76200">
                  <a:moveTo>
                    <a:pt x="533400" y="0"/>
                  </a:moveTo>
                  <a:lnTo>
                    <a:pt x="533400" y="76200"/>
                  </a:lnTo>
                  <a:lnTo>
                    <a:pt x="596900" y="44450"/>
                  </a:lnTo>
                  <a:lnTo>
                    <a:pt x="546100" y="44450"/>
                  </a:lnTo>
                  <a:lnTo>
                    <a:pt x="546100" y="31750"/>
                  </a:lnTo>
                  <a:lnTo>
                    <a:pt x="596900" y="31750"/>
                  </a:lnTo>
                  <a:lnTo>
                    <a:pt x="533400" y="0"/>
                  </a:lnTo>
                  <a:close/>
                </a:path>
                <a:path w="609600" h="76200">
                  <a:moveTo>
                    <a:pt x="533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609600" h="76200">
                  <a:moveTo>
                    <a:pt x="596900" y="31750"/>
                  </a:moveTo>
                  <a:lnTo>
                    <a:pt x="546100" y="31750"/>
                  </a:lnTo>
                  <a:lnTo>
                    <a:pt x="546100" y="44450"/>
                  </a:lnTo>
                  <a:lnTo>
                    <a:pt x="596900" y="44450"/>
                  </a:lnTo>
                  <a:lnTo>
                    <a:pt x="609600" y="38100"/>
                  </a:lnTo>
                  <a:lnTo>
                    <a:pt x="596900" y="3175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11467" y="4760976"/>
              <a:ext cx="283463" cy="5120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515100" y="4800600"/>
              <a:ext cx="76200" cy="304800"/>
            </a:xfrm>
            <a:custGeom>
              <a:avLst/>
              <a:gdLst/>
              <a:ahLst/>
              <a:cxnLst/>
              <a:rect l="l" t="t" r="r" b="b"/>
              <a:pathLst>
                <a:path w="76200" h="304800">
                  <a:moveTo>
                    <a:pt x="31750" y="228600"/>
                  </a:moveTo>
                  <a:lnTo>
                    <a:pt x="0" y="228600"/>
                  </a:lnTo>
                  <a:lnTo>
                    <a:pt x="38100" y="304800"/>
                  </a:lnTo>
                  <a:lnTo>
                    <a:pt x="69850" y="241300"/>
                  </a:lnTo>
                  <a:lnTo>
                    <a:pt x="31750" y="241300"/>
                  </a:lnTo>
                  <a:lnTo>
                    <a:pt x="31750" y="228600"/>
                  </a:lnTo>
                  <a:close/>
                </a:path>
                <a:path w="76200" h="304800">
                  <a:moveTo>
                    <a:pt x="44450" y="0"/>
                  </a:moveTo>
                  <a:lnTo>
                    <a:pt x="31750" y="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0"/>
                  </a:lnTo>
                  <a:close/>
                </a:path>
                <a:path w="76200" h="304800">
                  <a:moveTo>
                    <a:pt x="76200" y="228600"/>
                  </a:moveTo>
                  <a:lnTo>
                    <a:pt x="44450" y="228600"/>
                  </a:lnTo>
                  <a:lnTo>
                    <a:pt x="44450" y="241300"/>
                  </a:lnTo>
                  <a:lnTo>
                    <a:pt x="69850" y="241300"/>
                  </a:lnTo>
                  <a:lnTo>
                    <a:pt x="76200" y="22860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0667" y="5247132"/>
              <a:ext cx="588264" cy="28498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696200" y="5325999"/>
              <a:ext cx="381000" cy="76200"/>
            </a:xfrm>
            <a:custGeom>
              <a:avLst/>
              <a:gdLst/>
              <a:ahLst/>
              <a:cxnLst/>
              <a:rect l="l" t="t" r="r" b="b"/>
              <a:pathLst>
                <a:path w="381000" h="76200">
                  <a:moveTo>
                    <a:pt x="304800" y="0"/>
                  </a:moveTo>
                  <a:lnTo>
                    <a:pt x="304800" y="76200"/>
                  </a:lnTo>
                  <a:lnTo>
                    <a:pt x="368300" y="44450"/>
                  </a:lnTo>
                  <a:lnTo>
                    <a:pt x="317500" y="44450"/>
                  </a:lnTo>
                  <a:lnTo>
                    <a:pt x="317500" y="31750"/>
                  </a:lnTo>
                  <a:lnTo>
                    <a:pt x="368300" y="31750"/>
                  </a:lnTo>
                  <a:lnTo>
                    <a:pt x="304800" y="0"/>
                  </a:lnTo>
                  <a:close/>
                </a:path>
                <a:path w="381000" h="76200">
                  <a:moveTo>
                    <a:pt x="3048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  <a:path w="381000" h="76200">
                  <a:moveTo>
                    <a:pt x="368300" y="31750"/>
                  </a:moveTo>
                  <a:lnTo>
                    <a:pt x="317500" y="31750"/>
                  </a:lnTo>
                  <a:lnTo>
                    <a:pt x="317500" y="44450"/>
                  </a:lnTo>
                  <a:lnTo>
                    <a:pt x="368300" y="44450"/>
                  </a:lnTo>
                  <a:lnTo>
                    <a:pt x="381000" y="38100"/>
                  </a:lnTo>
                  <a:lnTo>
                    <a:pt x="368300" y="3175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87267" y="4411980"/>
              <a:ext cx="512063" cy="28498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429000" y="4490974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0480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04800" h="76200">
                  <a:moveTo>
                    <a:pt x="3048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3008122" y="1521333"/>
            <a:ext cx="304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954304"/>
                </a:solidFill>
                <a:latin typeface="Microsoft Sans Serif"/>
                <a:cs typeface="Microsoft Sans Serif"/>
              </a:rPr>
              <a:t>3</a:t>
            </a:r>
            <a:r>
              <a:rPr sz="2400" spc="-2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954304"/>
                </a:solidFill>
                <a:latin typeface="Microsoft Sans Serif"/>
                <a:cs typeface="Microsoft Sans Serif"/>
              </a:rPr>
              <a:t>niveaux</a:t>
            </a:r>
            <a:r>
              <a:rPr sz="2400" spc="-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954304"/>
                </a:solidFill>
                <a:latin typeface="Microsoft Sans Serif"/>
                <a:cs typeface="Microsoft Sans Serif"/>
              </a:rPr>
              <a:t>de</a:t>
            </a:r>
            <a:r>
              <a:rPr sz="24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954304"/>
                </a:solidFill>
                <a:latin typeface="Microsoft Sans Serif"/>
                <a:cs typeface="Microsoft Sans Serif"/>
              </a:rPr>
              <a:t>description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0" y="1828800"/>
            <a:ext cx="8932545" cy="4822190"/>
            <a:chOff x="141731" y="1932432"/>
            <a:chExt cx="8932545" cy="4822190"/>
          </a:xfrm>
        </p:grpSpPr>
        <p:pic>
          <p:nvPicPr>
            <p:cNvPr id="86" name="object 8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731" y="1965958"/>
              <a:ext cx="3358896" cy="478840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14312" y="2000186"/>
              <a:ext cx="3215005" cy="4643755"/>
            </a:xfrm>
            <a:custGeom>
              <a:avLst/>
              <a:gdLst/>
              <a:ahLst/>
              <a:cxnLst/>
              <a:rect l="l" t="t" r="r" b="b"/>
              <a:pathLst>
                <a:path w="3215004" h="4643755">
                  <a:moveTo>
                    <a:pt x="0" y="4643501"/>
                  </a:moveTo>
                  <a:lnTo>
                    <a:pt x="3214624" y="4643501"/>
                  </a:lnTo>
                  <a:lnTo>
                    <a:pt x="3214624" y="0"/>
                  </a:lnTo>
                  <a:lnTo>
                    <a:pt x="0" y="0"/>
                  </a:lnTo>
                  <a:lnTo>
                    <a:pt x="0" y="464350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5743" y="1965958"/>
              <a:ext cx="2787396" cy="478840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357626" y="2000186"/>
              <a:ext cx="2643505" cy="4643755"/>
            </a:xfrm>
            <a:custGeom>
              <a:avLst/>
              <a:gdLst/>
              <a:ahLst/>
              <a:cxnLst/>
              <a:rect l="l" t="t" r="r" b="b"/>
              <a:pathLst>
                <a:path w="2643504" h="4643755">
                  <a:moveTo>
                    <a:pt x="0" y="4643501"/>
                  </a:moveTo>
                  <a:lnTo>
                    <a:pt x="2643124" y="4643501"/>
                  </a:lnTo>
                  <a:lnTo>
                    <a:pt x="2643124" y="0"/>
                  </a:lnTo>
                  <a:lnTo>
                    <a:pt x="0" y="0"/>
                  </a:lnTo>
                  <a:lnTo>
                    <a:pt x="0" y="464350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99987" y="1932432"/>
              <a:ext cx="3073908" cy="478840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072251" y="1966976"/>
              <a:ext cx="2929255" cy="4643755"/>
            </a:xfrm>
            <a:custGeom>
              <a:avLst/>
              <a:gdLst/>
              <a:ahLst/>
              <a:cxnLst/>
              <a:rect l="l" t="t" r="r" b="b"/>
              <a:pathLst>
                <a:path w="2929254" h="4643755">
                  <a:moveTo>
                    <a:pt x="0" y="4643374"/>
                  </a:moveTo>
                  <a:lnTo>
                    <a:pt x="2928874" y="4643374"/>
                  </a:lnTo>
                  <a:lnTo>
                    <a:pt x="2928874" y="0"/>
                  </a:lnTo>
                  <a:lnTo>
                    <a:pt x="0" y="0"/>
                  </a:lnTo>
                  <a:lnTo>
                    <a:pt x="0" y="464337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94" name="Picture 6"/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981200" y="381000"/>
            <a:ext cx="6226175" cy="1001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5" dirty="0"/>
              <a:t>Définition</a:t>
            </a:r>
            <a:r>
              <a:rPr sz="3200" spc="-15" dirty="0"/>
              <a:t> </a:t>
            </a:r>
            <a:r>
              <a:rPr sz="3200" spc="-35" dirty="0"/>
              <a:t>et</a:t>
            </a:r>
            <a:r>
              <a:rPr sz="3200" spc="30" dirty="0"/>
              <a:t> </a:t>
            </a:r>
            <a:r>
              <a:rPr sz="3200" spc="-95" dirty="0"/>
              <a:t>description</a:t>
            </a:r>
            <a:r>
              <a:rPr sz="3200" spc="15" dirty="0"/>
              <a:t> </a:t>
            </a:r>
            <a:r>
              <a:rPr sz="3200" spc="-254" dirty="0"/>
              <a:t>des</a:t>
            </a:r>
            <a:r>
              <a:rPr sz="3200" spc="45" dirty="0"/>
              <a:t> </a:t>
            </a:r>
            <a:r>
              <a:rPr sz="3200" spc="-200" dirty="0"/>
              <a:t>données </a:t>
            </a:r>
            <a:r>
              <a:rPr sz="3200" spc="-835" dirty="0"/>
              <a:t> </a:t>
            </a:r>
            <a:r>
              <a:rPr sz="3200" spc="-150" dirty="0"/>
              <a:t>n</a:t>
            </a:r>
            <a:r>
              <a:rPr sz="3200" spc="-55" dirty="0"/>
              <a:t>i</a:t>
            </a:r>
            <a:r>
              <a:rPr sz="3200" spc="-265" dirty="0"/>
              <a:t>v</a:t>
            </a:r>
            <a:r>
              <a:rPr sz="3200" spc="-280" dirty="0"/>
              <a:t>eau</a:t>
            </a:r>
            <a:r>
              <a:rPr sz="3200" spc="-5" dirty="0"/>
              <a:t> </a:t>
            </a:r>
            <a:r>
              <a:rPr sz="3200" spc="-180" dirty="0"/>
              <a:t>p</a:t>
            </a:r>
            <a:r>
              <a:rPr sz="3200" spc="-280" dirty="0"/>
              <a:t>h</a:t>
            </a:r>
            <a:r>
              <a:rPr sz="3200" spc="-180" dirty="0"/>
              <a:t>ysi</a:t>
            </a:r>
            <a:r>
              <a:rPr sz="3200" spc="-229" dirty="0"/>
              <a:t>q</a:t>
            </a:r>
            <a:r>
              <a:rPr sz="3200" spc="-215" dirty="0"/>
              <a:t>ue</a:t>
            </a:r>
            <a:endParaRPr sz="3200" dirty="0"/>
          </a:p>
        </p:txBody>
      </p:sp>
      <p:sp>
        <p:nvSpPr>
          <p:cNvPr id="17" name="object 17"/>
          <p:cNvSpPr txBox="1"/>
          <p:nvPr/>
        </p:nvSpPr>
        <p:spPr>
          <a:xfrm>
            <a:off x="1596897" y="1468882"/>
            <a:ext cx="5993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  <a:tab pos="1990725" algn="l"/>
                <a:tab pos="3797300" algn="l"/>
                <a:tab pos="4455160" algn="l"/>
                <a:tab pos="5734685" algn="l"/>
              </a:tabLst>
            </a:pPr>
            <a:r>
              <a:rPr sz="2400" spc="-140" dirty="0">
                <a:latin typeface="Microsoft Sans Serif"/>
                <a:cs typeface="Microsoft Sans Serif"/>
              </a:rPr>
              <a:t>Desc</a:t>
            </a:r>
            <a:r>
              <a:rPr sz="2400" spc="20" dirty="0">
                <a:latin typeface="Microsoft Sans Serif"/>
                <a:cs typeface="Microsoft Sans Serif"/>
              </a:rPr>
              <a:t>ripti</a:t>
            </a:r>
            <a:r>
              <a:rPr sz="2400" spc="-75" dirty="0">
                <a:latin typeface="Microsoft Sans Serif"/>
                <a:cs typeface="Microsoft Sans Serif"/>
              </a:rPr>
              <a:t>on	</a:t>
            </a:r>
            <a:r>
              <a:rPr sz="2400" spc="-90" dirty="0">
                <a:latin typeface="Microsoft Sans Serif"/>
                <a:cs typeface="Microsoft Sans Serif"/>
              </a:rPr>
              <a:t>in</a:t>
            </a:r>
            <a:r>
              <a:rPr sz="2400" spc="-85" dirty="0">
                <a:latin typeface="Microsoft Sans Serif"/>
                <a:cs typeface="Microsoft Sans Serif"/>
              </a:rPr>
              <a:t>f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15" dirty="0">
                <a:latin typeface="Microsoft Sans Serif"/>
                <a:cs typeface="Microsoft Sans Serif"/>
              </a:rPr>
              <a:t>m</a:t>
            </a:r>
            <a:r>
              <a:rPr sz="2400" spc="-110" dirty="0">
                <a:latin typeface="Microsoft Sans Serif"/>
                <a:cs typeface="Microsoft Sans Serif"/>
              </a:rPr>
              <a:t>atique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40" dirty="0">
                <a:latin typeface="Microsoft Sans Serif"/>
                <a:cs typeface="Microsoft Sans Serif"/>
              </a:rPr>
              <a:t>et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5166" y="1468882"/>
            <a:ext cx="1054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990" algn="l"/>
              </a:tabLst>
            </a:pPr>
            <a:r>
              <a:rPr sz="2400" spc="-150" dirty="0">
                <a:latin typeface="Microsoft Sans Serif"/>
                <a:cs typeface="Microsoft Sans Serif"/>
              </a:rPr>
              <a:t>de	</a:t>
            </a:r>
            <a:r>
              <a:rPr sz="2400" spc="-55" dirty="0">
                <a:latin typeface="Microsoft Sans Serif"/>
                <a:cs typeface="Microsoft Sans Serif"/>
              </a:rPr>
              <a:t>leur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6897" y="1834718"/>
            <a:ext cx="7261859" cy="325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Microsoft Sans Serif"/>
                <a:cs typeface="Microsoft Sans Serif"/>
              </a:rPr>
              <a:t>organisation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r>
              <a:rPr sz="2400" spc="-20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terme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fichiers,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310" dirty="0">
                <a:latin typeface="Verdana"/>
                <a:cs typeface="Verdana"/>
              </a:rPr>
              <a:t>d‟index,</a:t>
            </a:r>
            <a:r>
              <a:rPr sz="2400" spc="-385" dirty="0">
                <a:latin typeface="Verdana"/>
                <a:cs typeface="Verdana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de</a:t>
            </a:r>
            <a:r>
              <a:rPr sz="2400" spc="5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méthodes</a:t>
            </a:r>
            <a:endParaRPr sz="2400" dirty="0">
              <a:latin typeface="Microsoft Sans Serif"/>
              <a:cs typeface="Microsoft Sans Serif"/>
            </a:endParaRPr>
          </a:p>
          <a:p>
            <a:pPr marL="295910">
              <a:lnSpc>
                <a:spcPct val="100000"/>
              </a:lnSpc>
            </a:pPr>
            <a:r>
              <a:rPr sz="2400" spc="-340" dirty="0">
                <a:latin typeface="Verdana"/>
                <a:cs typeface="Verdana"/>
              </a:rPr>
              <a:t>d‟ac</a:t>
            </a:r>
            <a:r>
              <a:rPr sz="2400" spc="-315" dirty="0">
                <a:latin typeface="Verdana"/>
                <a:cs typeface="Verdana"/>
              </a:rPr>
              <a:t>c</a:t>
            </a:r>
            <a:r>
              <a:rPr sz="2400" spc="-320" dirty="0">
                <a:latin typeface="Verdana"/>
                <a:cs typeface="Verdana"/>
              </a:rPr>
              <a:t>ès,</a:t>
            </a:r>
            <a:r>
              <a:rPr sz="2400" spc="-440" dirty="0">
                <a:latin typeface="Verdana"/>
                <a:cs typeface="Verdana"/>
              </a:rPr>
              <a:t> </a:t>
            </a:r>
            <a:r>
              <a:rPr sz="2400" spc="434" dirty="0">
                <a:latin typeface="Verdana"/>
                <a:cs typeface="Verdana"/>
              </a:rPr>
              <a:t>…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 dirty="0">
              <a:latin typeface="Verdana"/>
              <a:cs typeface="Verdana"/>
            </a:endParaRPr>
          </a:p>
          <a:p>
            <a:pPr marL="295910" marR="5080" indent="-283845" algn="just">
              <a:lnSpc>
                <a:spcPct val="100000"/>
              </a:lnSpc>
              <a:buClr>
                <a:srgbClr val="3891A7"/>
              </a:buClr>
              <a:buSzPct val="79166"/>
              <a:buFont typeface="Segoe UI Symbol"/>
              <a:buChar char="⚫"/>
              <a:tabLst>
                <a:tab pos="296545" algn="l"/>
              </a:tabLst>
            </a:pPr>
            <a:r>
              <a:rPr sz="2400" spc="-295" dirty="0">
                <a:latin typeface="Microsoft Sans Serif"/>
                <a:cs typeface="Microsoft Sans Serif"/>
              </a:rPr>
              <a:t>Passage</a:t>
            </a:r>
            <a:r>
              <a:rPr sz="2400" spc="-29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 </a:t>
            </a:r>
            <a:r>
              <a:rPr sz="2400" spc="-114" dirty="0">
                <a:latin typeface="Microsoft Sans Serif"/>
                <a:cs typeface="Microsoft Sans Serif"/>
              </a:rPr>
              <a:t>modèle </a:t>
            </a:r>
            <a:r>
              <a:rPr sz="2400" spc="-125" dirty="0">
                <a:latin typeface="Microsoft Sans Serif"/>
                <a:cs typeface="Microsoft Sans Serif"/>
              </a:rPr>
              <a:t>logique </a:t>
            </a:r>
            <a:r>
              <a:rPr sz="2400" spc="-229" dirty="0">
                <a:latin typeface="Microsoft Sans Serif"/>
                <a:cs typeface="Microsoft Sans Serif"/>
              </a:rPr>
              <a:t>au</a:t>
            </a:r>
            <a:r>
              <a:rPr sz="2400" spc="-22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modèle </a:t>
            </a:r>
            <a:r>
              <a:rPr sz="2400" spc="-160" dirty="0">
                <a:latin typeface="Microsoft Sans Serif"/>
                <a:cs typeface="Microsoft Sans Serif"/>
              </a:rPr>
              <a:t>physique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tend </a:t>
            </a:r>
            <a:r>
              <a:rPr sz="2400" spc="-315" dirty="0">
                <a:latin typeface="Microsoft Sans Serif"/>
                <a:cs typeface="Microsoft Sans Serif"/>
              </a:rPr>
              <a:t>à </a:t>
            </a:r>
            <a:r>
              <a:rPr sz="2400" spc="-31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être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-180" dirty="0">
                <a:latin typeface="Microsoft Sans Serif"/>
                <a:cs typeface="Microsoft Sans Serif"/>
              </a:rPr>
              <a:t>assisté</a:t>
            </a:r>
            <a:r>
              <a:rPr sz="2400" spc="-17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-9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le</a:t>
            </a:r>
            <a:r>
              <a:rPr sz="2400" spc="-10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SGBD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transparent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et/ou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semi- 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automatique</a:t>
            </a:r>
            <a:endParaRPr sz="2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891A7"/>
              </a:buClr>
              <a:buFont typeface="Segoe UI Symbol"/>
              <a:buChar char="⚫"/>
            </a:pPr>
            <a:endParaRPr sz="36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Ob</a:t>
            </a:r>
            <a:r>
              <a:rPr sz="2400" spc="-10" dirty="0">
                <a:latin typeface="Microsoft Sans Serif"/>
                <a:cs typeface="Microsoft Sans Serif"/>
              </a:rPr>
              <a:t>j</a:t>
            </a:r>
            <a:r>
              <a:rPr sz="2400" spc="-170" dirty="0">
                <a:latin typeface="Microsoft Sans Serif"/>
                <a:cs typeface="Microsoft Sans Serif"/>
              </a:rPr>
              <a:t>ec</a:t>
            </a:r>
            <a:r>
              <a:rPr sz="2400" spc="55" dirty="0">
                <a:latin typeface="Microsoft Sans Serif"/>
                <a:cs typeface="Microsoft Sans Serif"/>
              </a:rPr>
              <a:t>ti</a:t>
            </a:r>
            <a:r>
              <a:rPr sz="2400" spc="-175" dirty="0">
                <a:latin typeface="Microsoft Sans Serif"/>
                <a:cs typeface="Microsoft Sans Serif"/>
              </a:rPr>
              <a:t>fs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r>
              <a:rPr sz="2400" spc="-22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optimiser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per</a:t>
            </a:r>
            <a:r>
              <a:rPr sz="2400" spc="-65" dirty="0">
                <a:latin typeface="Microsoft Sans Serif"/>
                <a:cs typeface="Microsoft Sans Serif"/>
              </a:rPr>
              <a:t>f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15" dirty="0">
                <a:latin typeface="Microsoft Sans Serif"/>
                <a:cs typeface="Microsoft Sans Serif"/>
              </a:rPr>
              <a:t>m</a:t>
            </a:r>
            <a:r>
              <a:rPr sz="2400" spc="-215" dirty="0">
                <a:latin typeface="Microsoft Sans Serif"/>
                <a:cs typeface="Microsoft Sans Serif"/>
              </a:rPr>
              <a:t>ances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917825" y="328613"/>
            <a:ext cx="6226175" cy="1001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5" dirty="0"/>
              <a:t>Définition</a:t>
            </a:r>
            <a:r>
              <a:rPr sz="3200" spc="-15" dirty="0"/>
              <a:t> </a:t>
            </a:r>
            <a:r>
              <a:rPr sz="3200" spc="-35" dirty="0"/>
              <a:t>et</a:t>
            </a:r>
            <a:r>
              <a:rPr sz="3200" spc="30" dirty="0"/>
              <a:t> </a:t>
            </a:r>
            <a:r>
              <a:rPr sz="3200" spc="-95" dirty="0"/>
              <a:t>description</a:t>
            </a:r>
            <a:r>
              <a:rPr sz="3200" spc="15" dirty="0"/>
              <a:t> </a:t>
            </a:r>
            <a:r>
              <a:rPr sz="3200" spc="-254" dirty="0"/>
              <a:t>des</a:t>
            </a:r>
            <a:r>
              <a:rPr sz="3200" spc="45" dirty="0"/>
              <a:t> </a:t>
            </a:r>
            <a:r>
              <a:rPr sz="3200" spc="-200" dirty="0"/>
              <a:t>données </a:t>
            </a:r>
            <a:r>
              <a:rPr sz="3200" spc="-835" dirty="0"/>
              <a:t> </a:t>
            </a:r>
            <a:r>
              <a:rPr sz="3200" spc="-150" dirty="0"/>
              <a:t>n</a:t>
            </a:r>
            <a:r>
              <a:rPr sz="3200" spc="-55" dirty="0"/>
              <a:t>i</a:t>
            </a:r>
            <a:r>
              <a:rPr sz="3200" spc="-265" dirty="0"/>
              <a:t>v</a:t>
            </a:r>
            <a:r>
              <a:rPr sz="3200" spc="-280" dirty="0"/>
              <a:t>eau</a:t>
            </a:r>
            <a:r>
              <a:rPr sz="3200" spc="-5" dirty="0"/>
              <a:t> </a:t>
            </a:r>
            <a:r>
              <a:rPr sz="3200" spc="-130" dirty="0"/>
              <a:t>logi</a:t>
            </a:r>
            <a:r>
              <a:rPr sz="3200" spc="-170" dirty="0"/>
              <a:t>q</a:t>
            </a:r>
            <a:r>
              <a:rPr sz="3200" spc="-215" dirty="0"/>
              <a:t>ue</a:t>
            </a:r>
            <a:r>
              <a:rPr sz="3200" spc="5" dirty="0"/>
              <a:t> </a:t>
            </a:r>
            <a:r>
              <a:rPr sz="3200" spc="-120" dirty="0"/>
              <a:t>(concept</a:t>
            </a:r>
            <a:r>
              <a:rPr sz="3200" spc="-130" dirty="0"/>
              <a:t>u</a:t>
            </a:r>
            <a:r>
              <a:rPr sz="3200" spc="-105" dirty="0"/>
              <a:t>el)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1066800" y="1447800"/>
            <a:ext cx="7260590" cy="431228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54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000" spc="-95" dirty="0">
                <a:latin typeface="Microsoft Sans Serif"/>
                <a:cs typeface="Microsoft Sans Serif"/>
              </a:rPr>
              <a:t>Permet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description</a:t>
            </a:r>
            <a:endParaRPr sz="20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9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50" dirty="0">
                <a:latin typeface="Microsoft Sans Serif"/>
                <a:cs typeface="Microsoft Sans Serif"/>
              </a:rPr>
              <a:t>D</a:t>
            </a:r>
            <a:r>
              <a:rPr sz="1800" spc="-175" dirty="0">
                <a:latin typeface="Microsoft Sans Serif"/>
                <a:cs typeface="Microsoft Sans Serif"/>
              </a:rPr>
              <a:t>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objets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:</a:t>
            </a:r>
            <a:r>
              <a:rPr sz="1800" spc="-1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120" dirty="0">
                <a:latin typeface="Microsoft Sans Serif"/>
                <a:cs typeface="Microsoft Sans Serif"/>
              </a:rPr>
              <a:t>x</a:t>
            </a:r>
            <a:r>
              <a:rPr sz="1800" spc="-130" dirty="0">
                <a:latin typeface="Microsoft Sans Serif"/>
                <a:cs typeface="Microsoft Sans Serif"/>
              </a:rPr>
              <a:t>em</a:t>
            </a:r>
            <a:r>
              <a:rPr sz="1800" spc="-90" dirty="0">
                <a:latin typeface="Microsoft Sans Serif"/>
                <a:cs typeface="Microsoft Sans Serif"/>
              </a:rPr>
              <a:t>ple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20" dirty="0">
                <a:latin typeface="Microsoft Sans Serif"/>
                <a:cs typeface="Microsoft Sans Serif"/>
              </a:rPr>
              <a:t>UVR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260" dirty="0">
                <a:latin typeface="Microsoft Sans Serif"/>
                <a:cs typeface="Microsoft Sans Serif"/>
              </a:rPr>
              <a:t>GES</a:t>
            </a:r>
            <a:r>
              <a:rPr sz="1800" spc="-100" dirty="0">
                <a:latin typeface="Microsoft Sans Serif"/>
                <a:cs typeface="Microsoft Sans Serif"/>
              </a:rPr>
              <a:t>,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ETUD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75" dirty="0">
                <a:latin typeface="Microsoft Sans Serif"/>
                <a:cs typeface="Microsoft Sans Serif"/>
              </a:rPr>
              <a:t>ANTS</a:t>
            </a:r>
            <a:endParaRPr sz="1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8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-100" dirty="0">
                <a:latin typeface="Microsoft Sans Serif"/>
                <a:cs typeface="Microsoft Sans Serif"/>
              </a:rPr>
              <a:t>Des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propriétés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des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objets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(attributs)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:</a:t>
            </a:r>
            <a:r>
              <a:rPr sz="1800" spc="-15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exemple</a:t>
            </a:r>
            <a:r>
              <a:rPr sz="1800" spc="-2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Titre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de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OUVRAGES</a:t>
            </a:r>
            <a:endParaRPr sz="1800" dirty="0">
              <a:latin typeface="Microsoft Sans Serif"/>
              <a:cs typeface="Microsoft Sans Serif"/>
            </a:endParaRPr>
          </a:p>
          <a:p>
            <a:pPr marL="570230" marR="5715" lvl="1" indent="-238125">
              <a:lnSpc>
                <a:spcPts val="1939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800" spc="-100" dirty="0">
                <a:latin typeface="Microsoft Sans Serif"/>
                <a:cs typeface="Microsoft Sans Serif"/>
              </a:rPr>
              <a:t>Des</a:t>
            </a:r>
            <a:r>
              <a:rPr sz="1800" spc="21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liens</a:t>
            </a:r>
            <a:r>
              <a:rPr sz="1800" spc="2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entre</a:t>
            </a:r>
            <a:r>
              <a:rPr sz="1800" spc="20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les</a:t>
            </a:r>
            <a:r>
              <a:rPr sz="1800" spc="204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objets</a:t>
            </a:r>
            <a:r>
              <a:rPr sz="1800" spc="204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: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un</a:t>
            </a:r>
            <a:r>
              <a:rPr sz="1800" spc="21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OUVRAGE</a:t>
            </a:r>
            <a:r>
              <a:rPr sz="1800" spc="204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peut</a:t>
            </a:r>
            <a:r>
              <a:rPr sz="1800" spc="2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être</a:t>
            </a:r>
            <a:r>
              <a:rPr sz="1800" spc="2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emprunté</a:t>
            </a:r>
            <a:r>
              <a:rPr sz="1800" spc="19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par</a:t>
            </a:r>
            <a:r>
              <a:rPr sz="1800" spc="21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un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ETUDIANT</a:t>
            </a:r>
            <a:endParaRPr sz="18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1939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  <a:tab pos="1109345" algn="l"/>
                <a:tab pos="2322830" algn="l"/>
                <a:tab pos="2520950" algn="l"/>
                <a:tab pos="2851785" algn="l"/>
                <a:tab pos="3748404" algn="l"/>
                <a:tab pos="5184140" algn="l"/>
                <a:tab pos="5749925" algn="l"/>
                <a:tab pos="6973570" algn="l"/>
              </a:tabLst>
            </a:pPr>
            <a:r>
              <a:rPr sz="1800" spc="50" dirty="0">
                <a:latin typeface="Microsoft Sans Serif"/>
                <a:cs typeface="Microsoft Sans Serif"/>
              </a:rPr>
              <a:t>D</a:t>
            </a:r>
            <a:r>
              <a:rPr sz="1800" spc="-175" dirty="0">
                <a:latin typeface="Microsoft Sans Serif"/>
                <a:cs typeface="Microsoft Sans Serif"/>
              </a:rPr>
              <a:t>es	</a:t>
            </a:r>
            <a:r>
              <a:rPr sz="1800" spc="-125" dirty="0">
                <a:latin typeface="Microsoft Sans Serif"/>
                <a:cs typeface="Microsoft Sans Serif"/>
              </a:rPr>
              <a:t>c</a:t>
            </a:r>
            <a:r>
              <a:rPr sz="1800" spc="-50" dirty="0">
                <a:latin typeface="Microsoft Sans Serif"/>
                <a:cs typeface="Microsoft Sans Serif"/>
              </a:rPr>
              <a:t>ontraintes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110" dirty="0">
                <a:latin typeface="Microsoft Sans Serif"/>
                <a:cs typeface="Microsoft Sans Serif"/>
              </a:rPr>
              <a:t>: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80" dirty="0">
                <a:latin typeface="Microsoft Sans Serif"/>
                <a:cs typeface="Microsoft Sans Serif"/>
              </a:rPr>
              <a:t>le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55" dirty="0">
                <a:latin typeface="Microsoft Sans Serif"/>
                <a:cs typeface="Microsoft Sans Serif"/>
              </a:rPr>
              <a:t>n</a:t>
            </a:r>
            <a:r>
              <a:rPr sz="1800" spc="-65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mb</a:t>
            </a:r>
            <a:r>
              <a:rPr sz="1800" spc="-60" dirty="0">
                <a:latin typeface="Microsoft Sans Serif"/>
                <a:cs typeface="Microsoft Sans Serif"/>
              </a:rPr>
              <a:t>r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10" dirty="0">
                <a:latin typeface="Verdana"/>
                <a:cs typeface="Verdana"/>
              </a:rPr>
              <a:t>d</a:t>
            </a:r>
            <a:r>
              <a:rPr sz="1800" spc="-265" dirty="0">
                <a:latin typeface="Verdana"/>
                <a:cs typeface="Verdana"/>
              </a:rPr>
              <a:t>‟e</a:t>
            </a:r>
            <a:r>
              <a:rPr sz="1800" spc="-340" dirty="0">
                <a:latin typeface="Verdana"/>
                <a:cs typeface="Verdana"/>
              </a:rPr>
              <a:t>x</a:t>
            </a:r>
            <a:r>
              <a:rPr sz="1800" spc="-290" dirty="0">
                <a:latin typeface="Verdana"/>
                <a:cs typeface="Verdana"/>
              </a:rPr>
              <a:t>em</a:t>
            </a:r>
            <a:r>
              <a:rPr sz="1800" spc="-160" dirty="0">
                <a:latin typeface="Verdana"/>
                <a:cs typeface="Verdana"/>
              </a:rPr>
              <a:t>plai</a:t>
            </a:r>
            <a:r>
              <a:rPr sz="1800" spc="-195" dirty="0">
                <a:latin typeface="Verdana"/>
                <a:cs typeface="Verdana"/>
              </a:rPr>
              <a:t>r</a:t>
            </a:r>
            <a:r>
              <a:rPr sz="1800" spc="-229" dirty="0">
                <a:latin typeface="Verdana"/>
                <a:cs typeface="Verdana"/>
              </a:rPr>
              <a:t>es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210" dirty="0">
                <a:latin typeface="Verdana"/>
                <a:cs typeface="Verdana"/>
              </a:rPr>
              <a:t>d</a:t>
            </a:r>
            <a:r>
              <a:rPr sz="1800" spc="-295" dirty="0">
                <a:latin typeface="Verdana"/>
                <a:cs typeface="Verdana"/>
              </a:rPr>
              <a:t>‟u</a:t>
            </a:r>
            <a:r>
              <a:rPr sz="1800" spc="-335" dirty="0">
                <a:latin typeface="Verdana"/>
                <a:cs typeface="Verdana"/>
              </a:rPr>
              <a:t>n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70" dirty="0">
                <a:latin typeface="Microsoft Sans Serif"/>
                <a:cs typeface="Microsoft Sans Serif"/>
              </a:rPr>
              <a:t>O</a:t>
            </a:r>
            <a:r>
              <a:rPr sz="1800" spc="-120" dirty="0">
                <a:latin typeface="Microsoft Sans Serif"/>
                <a:cs typeface="Microsoft Sans Serif"/>
              </a:rPr>
              <a:t>UVR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204" dirty="0">
                <a:latin typeface="Microsoft Sans Serif"/>
                <a:cs typeface="Microsoft Sans Serif"/>
              </a:rPr>
              <a:t>G</a:t>
            </a:r>
            <a:r>
              <a:rPr sz="1800" spc="-17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70" dirty="0">
                <a:latin typeface="Microsoft Sans Serif"/>
                <a:cs typeface="Microsoft Sans Serif"/>
              </a:rPr>
              <a:t>est  </a:t>
            </a:r>
            <a:r>
              <a:rPr sz="1800" spc="-65" dirty="0">
                <a:latin typeface="Microsoft Sans Serif"/>
                <a:cs typeface="Microsoft Sans Serif"/>
              </a:rPr>
              <a:t>supérieur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Microsoft Sans Serif"/>
                <a:cs typeface="Microsoft Sans Serif"/>
              </a:rPr>
              <a:t>à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z</a:t>
            </a:r>
            <a:r>
              <a:rPr sz="1800" spc="-150" dirty="0">
                <a:latin typeface="Microsoft Sans Serif"/>
                <a:cs typeface="Microsoft Sans Serif"/>
              </a:rPr>
              <a:t>é</a:t>
            </a:r>
            <a:r>
              <a:rPr sz="1800" spc="55" dirty="0">
                <a:latin typeface="Microsoft Sans Serif"/>
                <a:cs typeface="Microsoft Sans Serif"/>
              </a:rPr>
              <a:t>r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endParaRPr sz="18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Cette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description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est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faite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selon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un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endParaRPr sz="2000" dirty="0">
              <a:latin typeface="Microsoft Sans Serif"/>
              <a:cs typeface="Microsoft Sans Serif"/>
            </a:endParaRPr>
          </a:p>
          <a:p>
            <a:pPr marL="295910" marR="5080" indent="-283845">
              <a:lnSpc>
                <a:spcPts val="2160"/>
              </a:lnSpc>
              <a:spcBef>
                <a:spcPts val="63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000" spc="-75" dirty="0">
                <a:latin typeface="Microsoft Sans Serif"/>
                <a:cs typeface="Microsoft Sans Serif"/>
              </a:rPr>
              <a:t>Un</a:t>
            </a:r>
            <a:r>
              <a:rPr sz="2000" spc="2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27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4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r>
              <a:rPr sz="2000" spc="2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est</a:t>
            </a:r>
            <a:r>
              <a:rPr sz="2000" spc="254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un</a:t>
            </a:r>
            <a:r>
              <a:rPr sz="2000" spc="25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ensemble</a:t>
            </a:r>
            <a:r>
              <a:rPr sz="2000" spc="-130" dirty="0">
                <a:latin typeface="Microsoft Sans Serif"/>
                <a:cs typeface="Microsoft Sans Serif"/>
              </a:rPr>
              <a:t> de</a:t>
            </a:r>
            <a:r>
              <a:rPr sz="2000" spc="26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concepts</a:t>
            </a:r>
            <a:r>
              <a:rPr sz="2000" spc="25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permettant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décrire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structure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95" dirty="0">
                <a:latin typeface="Verdana"/>
                <a:cs typeface="Verdana"/>
              </a:rPr>
              <a:t>d‟une</a:t>
            </a:r>
            <a:r>
              <a:rPr sz="2000" spc="-155" dirty="0">
                <a:latin typeface="Verdana"/>
                <a:cs typeface="Verdana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base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données.</a:t>
            </a:r>
            <a:endParaRPr sz="20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9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600" spc="-120" dirty="0">
                <a:latin typeface="Microsoft Sans Serif"/>
                <a:cs typeface="Microsoft Sans Serif"/>
              </a:rPr>
              <a:t>Le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modèle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données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le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plus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utilisé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est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le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modèle</a:t>
            </a:r>
            <a:r>
              <a:rPr sz="1600" u="sng" spc="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relationnel</a:t>
            </a:r>
            <a:endParaRPr sz="160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35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000" spc="-25" dirty="0">
                <a:latin typeface="Microsoft Sans Serif"/>
                <a:cs typeface="Microsoft Sans Serif"/>
              </a:rPr>
              <a:t>Cette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description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95" dirty="0">
                <a:latin typeface="Microsoft Sans Serif"/>
                <a:cs typeface="Microsoft Sans Serif"/>
              </a:rPr>
              <a:t>va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donner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lieu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260" dirty="0">
                <a:latin typeface="Microsoft Sans Serif"/>
                <a:cs typeface="Microsoft Sans Serif"/>
              </a:rPr>
              <a:t>à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un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70" dirty="0">
                <a:latin typeface="Microsoft Sans Serif"/>
                <a:cs typeface="Microsoft Sans Serif"/>
              </a:rPr>
              <a:t>schéma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90" dirty="0">
                <a:latin typeface="Microsoft Sans Serif"/>
                <a:cs typeface="Microsoft Sans Serif"/>
              </a:rPr>
              <a:t>base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endParaRPr sz="20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1730"/>
              </a:lnSpc>
              <a:spcBef>
                <a:spcPts val="64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1600" spc="-65" dirty="0">
                <a:latin typeface="Microsoft Sans Serif"/>
                <a:cs typeface="Microsoft Sans Serif"/>
              </a:rPr>
              <a:t>Un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spc="-140" dirty="0">
                <a:latin typeface="Microsoft Sans Serif"/>
                <a:cs typeface="Microsoft Sans Serif"/>
              </a:rPr>
              <a:t>schéma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spc="-155" dirty="0">
                <a:latin typeface="Microsoft Sans Serif"/>
                <a:cs typeface="Microsoft Sans Serif"/>
              </a:rPr>
              <a:t>base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spc="20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données</a:t>
            </a:r>
            <a:r>
              <a:rPr sz="1600" spc="190" dirty="0">
                <a:latin typeface="Microsoft Sans Serif"/>
                <a:cs typeface="Microsoft Sans Serif"/>
              </a:rPr>
              <a:t> </a:t>
            </a:r>
            <a:r>
              <a:rPr sz="1600" spc="-160" dirty="0">
                <a:latin typeface="Microsoft Sans Serif"/>
                <a:cs typeface="Microsoft Sans Serif"/>
              </a:rPr>
              <a:t>se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compose</a:t>
            </a:r>
            <a:r>
              <a:rPr sz="1600" spc="200" dirty="0">
                <a:latin typeface="Microsoft Sans Serif"/>
                <a:cs typeface="Microsoft Sans Serif"/>
              </a:rPr>
              <a:t> </a:t>
            </a:r>
            <a:r>
              <a:rPr sz="1600" spc="-240" dirty="0">
                <a:latin typeface="Verdana"/>
                <a:cs typeface="Verdana"/>
              </a:rPr>
              <a:t>d‟une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description</a:t>
            </a:r>
            <a:r>
              <a:rPr sz="1600" spc="210" dirty="0">
                <a:latin typeface="Microsoft Sans Serif"/>
                <a:cs typeface="Microsoft Sans Serif"/>
              </a:rPr>
              <a:t> </a:t>
            </a:r>
            <a:r>
              <a:rPr sz="1600" spc="-130" dirty="0">
                <a:latin typeface="Microsoft Sans Serif"/>
                <a:cs typeface="Microsoft Sans Serif"/>
              </a:rPr>
              <a:t>des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données</a:t>
            </a:r>
            <a:r>
              <a:rPr sz="1600" spc="19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et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leurs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relations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ainsi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que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250" dirty="0">
                <a:latin typeface="Verdana"/>
                <a:cs typeface="Verdana"/>
              </a:rPr>
              <a:t>d‟un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ensemble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de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contraintes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70" dirty="0">
                <a:latin typeface="Verdana"/>
                <a:cs typeface="Verdana"/>
              </a:rPr>
              <a:t>d‟intégrité</a:t>
            </a:r>
            <a:r>
              <a:rPr sz="1600" spc="-170" dirty="0"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304800"/>
            <a:ext cx="26527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35" dirty="0"/>
              <a:t>P</a:t>
            </a:r>
            <a:r>
              <a:rPr sz="4300" spc="-200" dirty="0"/>
              <a:t>l</a:t>
            </a:r>
            <a:r>
              <a:rPr sz="4300" spc="-400" dirty="0"/>
              <a:t>an</a:t>
            </a:r>
            <a:r>
              <a:rPr sz="4300" spc="50" dirty="0"/>
              <a:t> </a:t>
            </a:r>
            <a:r>
              <a:rPr sz="4300" spc="-120" dirty="0"/>
              <a:t>dé</a:t>
            </a:r>
            <a:r>
              <a:rPr sz="4300" spc="-75" dirty="0"/>
              <a:t>t</a:t>
            </a:r>
            <a:r>
              <a:rPr sz="4300" spc="-185" dirty="0"/>
              <a:t>ail</a:t>
            </a:r>
            <a:r>
              <a:rPr sz="4300" spc="-145" dirty="0"/>
              <a:t>l</a:t>
            </a:r>
            <a:r>
              <a:rPr sz="4300" spc="-335" dirty="0"/>
              <a:t>é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275"/>
            <a:ext cx="5756910" cy="47548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2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35" dirty="0">
                <a:latin typeface="Microsoft Sans Serif"/>
                <a:cs typeface="Microsoft Sans Serif"/>
              </a:rPr>
              <a:t>L</a:t>
            </a:r>
            <a:r>
              <a:rPr sz="3200" spc="-229" dirty="0">
                <a:latin typeface="Microsoft Sans Serif"/>
                <a:cs typeface="Microsoft Sans Serif"/>
              </a:rPr>
              <a:t>e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la</a:t>
            </a:r>
            <a:r>
              <a:rPr sz="3200" spc="-254" dirty="0">
                <a:latin typeface="Microsoft Sans Serif"/>
                <a:cs typeface="Microsoft Sans Serif"/>
              </a:rPr>
              <a:t>n</a:t>
            </a:r>
            <a:r>
              <a:rPr sz="3200" spc="-375" dirty="0">
                <a:latin typeface="Microsoft Sans Serif"/>
                <a:cs typeface="Microsoft Sans Serif"/>
              </a:rPr>
              <a:t>gage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50" dirty="0">
                <a:latin typeface="Microsoft Sans Serif"/>
                <a:cs typeface="Microsoft Sans Serif"/>
              </a:rPr>
              <a:t>SQL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8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80" dirty="0">
                <a:latin typeface="Microsoft Sans Serif"/>
                <a:cs typeface="Microsoft Sans Serif"/>
              </a:rPr>
              <a:t>L</a:t>
            </a:r>
            <a:r>
              <a:rPr sz="2800" spc="-275" dirty="0">
                <a:latin typeface="Microsoft Sans Serif"/>
                <a:cs typeface="Microsoft Sans Serif"/>
              </a:rPr>
              <a:t>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gestion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20" dirty="0">
                <a:latin typeface="Microsoft Sans Serif"/>
                <a:cs typeface="Microsoft Sans Serif"/>
              </a:rPr>
              <a:t>vues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50" dirty="0">
                <a:latin typeface="Microsoft Sans Serif"/>
                <a:cs typeface="Microsoft Sans Serif"/>
              </a:rPr>
              <a:t>Procédures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fonctions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5" dirty="0">
                <a:latin typeface="Microsoft Sans Serif"/>
                <a:cs typeface="Microsoft Sans Serif"/>
              </a:rPr>
              <a:t>Déclencheurs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2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40" dirty="0">
                <a:latin typeface="Microsoft Sans Serif"/>
                <a:cs typeface="Microsoft Sans Serif"/>
              </a:rPr>
              <a:t>Manipulation</a:t>
            </a:r>
            <a:r>
              <a:rPr sz="3200" spc="-35" dirty="0">
                <a:latin typeface="Microsoft Sans Serif"/>
                <a:cs typeface="Microsoft Sans Serif"/>
              </a:rPr>
              <a:t> </a:t>
            </a:r>
            <a:r>
              <a:rPr sz="3200" spc="-240" dirty="0">
                <a:latin typeface="Microsoft Sans Serif"/>
                <a:cs typeface="Microsoft Sans Serif"/>
              </a:rPr>
              <a:t>PL/SQL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sous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14" dirty="0">
                <a:latin typeface="Microsoft Sans Serif"/>
                <a:cs typeface="Microsoft Sans Serif"/>
              </a:rPr>
              <a:t>oracle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Structure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90" dirty="0">
                <a:latin typeface="Microsoft Sans Serif"/>
                <a:cs typeface="Microsoft Sans Serif"/>
              </a:rPr>
              <a:t>Variables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0" dirty="0">
                <a:latin typeface="Microsoft Sans Serif"/>
                <a:cs typeface="Microsoft Sans Serif"/>
              </a:rPr>
              <a:t>Traitements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10" dirty="0">
                <a:latin typeface="Microsoft Sans Serif"/>
                <a:cs typeface="Microsoft Sans Serif"/>
              </a:rPr>
              <a:t>Curseurs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95" dirty="0">
                <a:latin typeface="Microsoft Sans Serif"/>
                <a:cs typeface="Microsoft Sans Serif"/>
              </a:rPr>
              <a:t>Gesti</a:t>
            </a:r>
            <a:r>
              <a:rPr sz="2800" spc="-100" dirty="0">
                <a:latin typeface="Microsoft Sans Serif"/>
                <a:cs typeface="Microsoft Sans Serif"/>
              </a:rPr>
              <a:t>o</a:t>
            </a:r>
            <a:r>
              <a:rPr sz="2800" spc="-245" dirty="0">
                <a:latin typeface="Microsoft Sans Serif"/>
                <a:cs typeface="Microsoft Sans Serif"/>
              </a:rPr>
              <a:t>ns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0" dirty="0">
                <a:latin typeface="Microsoft Sans Serif"/>
                <a:cs typeface="Microsoft Sans Serif"/>
              </a:rPr>
              <a:t>e</a:t>
            </a:r>
            <a:r>
              <a:rPr sz="2800" spc="-45" dirty="0">
                <a:latin typeface="Microsoft Sans Serif"/>
                <a:cs typeface="Microsoft Sans Serif"/>
              </a:rPr>
              <a:t>r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u</a:t>
            </a:r>
            <a:r>
              <a:rPr sz="2800" spc="-75" dirty="0">
                <a:latin typeface="Microsoft Sans Serif"/>
                <a:cs typeface="Microsoft Sans Serif"/>
              </a:rPr>
              <a:t>rs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917825" y="328613"/>
            <a:ext cx="6226175" cy="1001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5" dirty="0"/>
              <a:t>Définition</a:t>
            </a:r>
            <a:r>
              <a:rPr sz="3200" spc="-15" dirty="0"/>
              <a:t> </a:t>
            </a:r>
            <a:r>
              <a:rPr sz="3200" spc="-35" dirty="0"/>
              <a:t>et</a:t>
            </a:r>
            <a:r>
              <a:rPr sz="3200" spc="30" dirty="0"/>
              <a:t> </a:t>
            </a:r>
            <a:r>
              <a:rPr sz="3200" spc="-95" dirty="0"/>
              <a:t>description</a:t>
            </a:r>
            <a:r>
              <a:rPr sz="3200" spc="15" dirty="0"/>
              <a:t> </a:t>
            </a:r>
            <a:r>
              <a:rPr sz="3200" spc="-254" dirty="0"/>
              <a:t>des</a:t>
            </a:r>
            <a:r>
              <a:rPr sz="3200" spc="45" dirty="0"/>
              <a:t> </a:t>
            </a:r>
            <a:r>
              <a:rPr sz="3200" spc="-200" dirty="0"/>
              <a:t>données </a:t>
            </a:r>
            <a:r>
              <a:rPr sz="3200" spc="-835" dirty="0"/>
              <a:t> </a:t>
            </a:r>
            <a:r>
              <a:rPr sz="3200" spc="-150" dirty="0"/>
              <a:t>n</a:t>
            </a:r>
            <a:r>
              <a:rPr sz="3200" spc="-55" dirty="0"/>
              <a:t>i</a:t>
            </a:r>
            <a:r>
              <a:rPr sz="3200" spc="-265" dirty="0"/>
              <a:t>v</a:t>
            </a:r>
            <a:r>
              <a:rPr sz="3200" spc="-280" dirty="0"/>
              <a:t>eau</a:t>
            </a:r>
            <a:r>
              <a:rPr sz="3200" spc="-5" dirty="0"/>
              <a:t> </a:t>
            </a:r>
            <a:r>
              <a:rPr sz="3200" spc="-75" dirty="0"/>
              <a:t>ext</a:t>
            </a:r>
            <a:r>
              <a:rPr sz="3200" spc="-90" dirty="0"/>
              <a:t>e</a:t>
            </a:r>
            <a:r>
              <a:rPr sz="3200" spc="-75" dirty="0"/>
              <a:t>rne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1596897" y="1468882"/>
            <a:ext cx="7095490" cy="234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40" dirty="0">
                <a:latin typeface="Microsoft Sans Serif"/>
                <a:cs typeface="Microsoft Sans Serif"/>
              </a:rPr>
              <a:t>Desc</a:t>
            </a:r>
            <a:r>
              <a:rPr sz="2400" spc="20" dirty="0">
                <a:latin typeface="Microsoft Sans Serif"/>
                <a:cs typeface="Microsoft Sans Serif"/>
              </a:rPr>
              <a:t>ripti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vue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u</a:t>
            </a:r>
            <a:r>
              <a:rPr sz="2400" spc="-135" dirty="0">
                <a:latin typeface="Microsoft Sans Serif"/>
                <a:cs typeface="Microsoft Sans Serif"/>
              </a:rPr>
              <a:t>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u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-30" dirty="0">
                <a:latin typeface="Microsoft Sans Serif"/>
                <a:cs typeface="Microsoft Sans Serif"/>
              </a:rPr>
              <a:t>il</a:t>
            </a:r>
            <a:r>
              <a:rPr sz="2400" spc="-25" dirty="0">
                <a:latin typeface="Microsoft Sans Serif"/>
                <a:cs typeface="Microsoft Sans Serif"/>
              </a:rPr>
              <a:t>i</a:t>
            </a:r>
            <a:r>
              <a:rPr sz="2400" spc="-105" dirty="0">
                <a:latin typeface="Microsoft Sans Serif"/>
                <a:cs typeface="Microsoft Sans Serif"/>
              </a:rPr>
              <a:t>sateur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(o</a:t>
            </a:r>
            <a:r>
              <a:rPr sz="2400" spc="-65" dirty="0">
                <a:latin typeface="Microsoft Sans Serif"/>
                <a:cs typeface="Microsoft Sans Serif"/>
              </a:rPr>
              <a:t>u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un  </a:t>
            </a:r>
            <a:r>
              <a:rPr sz="2400" spc="-325" dirty="0">
                <a:latin typeface="Verdana"/>
                <a:cs typeface="Verdana"/>
              </a:rPr>
              <a:t>g</a:t>
            </a:r>
            <a:r>
              <a:rPr sz="2400" spc="-295" dirty="0">
                <a:latin typeface="Verdana"/>
                <a:cs typeface="Verdana"/>
              </a:rPr>
              <a:t>r</a:t>
            </a:r>
            <a:r>
              <a:rPr sz="2400" spc="-220" dirty="0">
                <a:latin typeface="Verdana"/>
                <a:cs typeface="Verdana"/>
              </a:rPr>
              <a:t>o</a:t>
            </a:r>
            <a:r>
              <a:rPr sz="2400" spc="-240" dirty="0">
                <a:latin typeface="Verdana"/>
                <a:cs typeface="Verdana"/>
              </a:rPr>
              <a:t>u</a:t>
            </a:r>
            <a:r>
              <a:rPr sz="2400" spc="-290" dirty="0">
                <a:latin typeface="Verdana"/>
                <a:cs typeface="Verdana"/>
              </a:rPr>
              <a:t>pe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260" dirty="0">
                <a:latin typeface="Verdana"/>
                <a:cs typeface="Verdana"/>
              </a:rPr>
              <a:t>d‟util</a:t>
            </a:r>
            <a:r>
              <a:rPr sz="2400" spc="-155" dirty="0">
                <a:latin typeface="Verdana"/>
                <a:cs typeface="Verdana"/>
              </a:rPr>
              <a:t>i</a:t>
            </a:r>
            <a:r>
              <a:rPr sz="2400" spc="-275" dirty="0">
                <a:latin typeface="Verdana"/>
                <a:cs typeface="Verdana"/>
              </a:rPr>
              <a:t>sateurs)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891A7"/>
              </a:buClr>
              <a:buFont typeface="Segoe UI Symbol"/>
              <a:buChar char="⚫"/>
            </a:pPr>
            <a:endParaRPr sz="335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60" dirty="0">
                <a:latin typeface="Microsoft Sans Serif"/>
                <a:cs typeface="Microsoft Sans Serif"/>
              </a:rPr>
              <a:t>Objectifs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6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simplification,</a:t>
            </a:r>
            <a:r>
              <a:rPr sz="2000" spc="-229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confidentialité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3891A7"/>
              </a:buClr>
              <a:buFont typeface="Verdana"/>
              <a:buChar char="◦"/>
            </a:pPr>
            <a:endParaRPr sz="315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35" dirty="0">
                <a:latin typeface="Microsoft Sans Serif"/>
                <a:cs typeface="Microsoft Sans Serif"/>
              </a:rPr>
              <a:t>Exemple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9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OUVRAGE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édité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par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éditeurs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français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573338" y="573088"/>
            <a:ext cx="65706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40" dirty="0"/>
              <a:t>Manipulation</a:t>
            </a:r>
            <a:r>
              <a:rPr sz="3200" spc="-25" dirty="0"/>
              <a:t> </a:t>
            </a:r>
            <a:r>
              <a:rPr sz="3200" spc="-35" dirty="0"/>
              <a:t>et</a:t>
            </a:r>
            <a:r>
              <a:rPr sz="3200" spc="45" dirty="0"/>
              <a:t> </a:t>
            </a:r>
            <a:r>
              <a:rPr sz="3200" spc="-35" dirty="0"/>
              <a:t>restitution</a:t>
            </a:r>
            <a:r>
              <a:rPr sz="3200" spc="-5" dirty="0"/>
              <a:t> </a:t>
            </a:r>
            <a:r>
              <a:rPr sz="3200" spc="-254" dirty="0"/>
              <a:t>des</a:t>
            </a:r>
            <a:r>
              <a:rPr sz="3200" spc="45" dirty="0"/>
              <a:t> </a:t>
            </a:r>
            <a:r>
              <a:rPr sz="3200" spc="-200" dirty="0"/>
              <a:t>données</a:t>
            </a:r>
            <a:endParaRPr sz="3200"/>
          </a:p>
        </p:txBody>
      </p:sp>
      <p:sp>
        <p:nvSpPr>
          <p:cNvPr id="16" name="object 16"/>
          <p:cNvSpPr txBox="1"/>
          <p:nvPr/>
        </p:nvSpPr>
        <p:spPr>
          <a:xfrm>
            <a:off x="1596897" y="1394815"/>
            <a:ext cx="6034405" cy="1931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000" spc="-30" dirty="0">
                <a:latin typeface="Microsoft Sans Serif"/>
                <a:cs typeface="Microsoft Sans Serif"/>
              </a:rPr>
              <a:t>Utiliser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SQL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pour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réaliser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opérations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suivantes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0" dirty="0">
                <a:latin typeface="Microsoft Sans Serif"/>
                <a:cs typeface="Microsoft Sans Serif"/>
              </a:rPr>
              <a:t>Insertion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saisir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Supprimer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45" dirty="0">
                <a:latin typeface="Microsoft Sans Serif"/>
                <a:cs typeface="Microsoft Sans Serif"/>
              </a:rPr>
              <a:t>Modifier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Interroger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17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rechercher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via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requêtes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609600"/>
            <a:ext cx="3062288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5" dirty="0"/>
              <a:t>Modèles</a:t>
            </a:r>
            <a:r>
              <a:rPr sz="3200" spc="-10" dirty="0"/>
              <a:t> </a:t>
            </a:r>
            <a:r>
              <a:rPr sz="3200" spc="-195" dirty="0"/>
              <a:t>de</a:t>
            </a:r>
            <a:r>
              <a:rPr sz="3200" dirty="0"/>
              <a:t> </a:t>
            </a:r>
            <a:r>
              <a:rPr sz="3200" spc="-254" dirty="0"/>
              <a:t>SGBD</a:t>
            </a:r>
            <a:endParaRPr sz="32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5343"/>
            <a:ext cx="6102985" cy="32156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3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25" dirty="0">
                <a:latin typeface="Microsoft Sans Serif"/>
                <a:cs typeface="Microsoft Sans Serif"/>
              </a:rPr>
              <a:t>Quelques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modèles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logiques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hiérarchique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réseau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relationnel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Microsoft Sans Serif"/>
                <a:cs typeface="Microsoft Sans Serif"/>
              </a:rPr>
              <a:t>Modèle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objet</a:t>
            </a:r>
            <a:endParaRPr sz="20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8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30" dirty="0">
                <a:latin typeface="Microsoft Sans Serif"/>
                <a:cs typeface="Microsoft Sans Serif"/>
              </a:rPr>
              <a:t>Quelque</a:t>
            </a:r>
            <a:r>
              <a:rPr sz="2400" spc="-114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SGBD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(</a:t>
            </a:r>
            <a:r>
              <a:rPr sz="2400" spc="5" dirty="0">
                <a:latin typeface="Microsoft Sans Serif"/>
                <a:cs typeface="Microsoft Sans Serif"/>
              </a:rPr>
              <a:t>r</a:t>
            </a:r>
            <a:r>
              <a:rPr sz="2400" spc="-110" dirty="0">
                <a:latin typeface="Microsoft Sans Serif"/>
                <a:cs typeface="Microsoft Sans Serif"/>
              </a:rPr>
              <a:t>elationnels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75" dirty="0">
                <a:latin typeface="Microsoft Sans Serif"/>
                <a:cs typeface="Microsoft Sans Serif"/>
              </a:rPr>
              <a:t>m</a:t>
            </a:r>
            <a:r>
              <a:rPr sz="2400" spc="-195" dirty="0">
                <a:latin typeface="Microsoft Sans Serif"/>
                <a:cs typeface="Microsoft Sans Serif"/>
              </a:rPr>
              <a:t>a</a:t>
            </a:r>
            <a:r>
              <a:rPr sz="2400" spc="85" dirty="0">
                <a:latin typeface="Microsoft Sans Serif"/>
                <a:cs typeface="Microsoft Sans Serif"/>
              </a:rPr>
              <a:t>r</a:t>
            </a:r>
            <a:r>
              <a:rPr sz="2400" spc="-125" dirty="0">
                <a:latin typeface="Microsoft Sans Serif"/>
                <a:cs typeface="Microsoft Sans Serif"/>
              </a:rPr>
              <a:t>ché)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35" dirty="0">
                <a:latin typeface="Microsoft Sans Serif"/>
                <a:cs typeface="Microsoft Sans Serif"/>
              </a:rPr>
              <a:t>Mic</a:t>
            </a:r>
            <a:r>
              <a:rPr sz="2000" spc="-75" dirty="0">
                <a:latin typeface="Microsoft Sans Serif"/>
                <a:cs typeface="Microsoft Sans Serif"/>
              </a:rPr>
              <a:t>r</a:t>
            </a:r>
            <a:r>
              <a:rPr sz="2000" spc="-10" dirty="0">
                <a:latin typeface="Microsoft Sans Serif"/>
                <a:cs typeface="Microsoft Sans Serif"/>
              </a:rPr>
              <a:t>o </a:t>
            </a:r>
            <a:r>
              <a:rPr sz="2000" spc="-120" dirty="0">
                <a:latin typeface="Microsoft Sans Serif"/>
                <a:cs typeface="Microsoft Sans Serif"/>
              </a:rPr>
              <a:t>:</a:t>
            </a:r>
            <a:r>
              <a:rPr sz="2000" spc="-39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A</a:t>
            </a:r>
            <a:r>
              <a:rPr sz="2000" spc="-245" dirty="0">
                <a:latin typeface="Microsoft Sans Serif"/>
                <a:cs typeface="Microsoft Sans Serif"/>
              </a:rPr>
              <a:t>CCES</a:t>
            </a:r>
            <a:r>
              <a:rPr sz="2000" spc="-254" dirty="0">
                <a:latin typeface="Microsoft Sans Serif"/>
                <a:cs typeface="Microsoft Sans Serif"/>
              </a:rPr>
              <a:t>S</a:t>
            </a:r>
            <a:r>
              <a:rPr sz="2000" spc="-120" dirty="0">
                <a:latin typeface="Microsoft Sans Serif"/>
                <a:cs typeface="Microsoft Sans Serif"/>
              </a:rPr>
              <a:t>,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175" dirty="0">
                <a:latin typeface="Microsoft Sans Serif"/>
                <a:cs typeface="Microsoft Sans Serif"/>
              </a:rPr>
              <a:t>Pa</a:t>
            </a:r>
            <a:r>
              <a:rPr sz="2000" spc="-105" dirty="0">
                <a:latin typeface="Microsoft Sans Serif"/>
                <a:cs typeface="Microsoft Sans Serif"/>
              </a:rPr>
              <a:t>r</a:t>
            </a:r>
            <a:r>
              <a:rPr sz="2000" spc="-120" dirty="0">
                <a:latin typeface="Microsoft Sans Serif"/>
                <a:cs typeface="Microsoft Sans Serif"/>
              </a:rPr>
              <a:t>ad</a:t>
            </a:r>
            <a:r>
              <a:rPr sz="2000" spc="-165" dirty="0">
                <a:latin typeface="Microsoft Sans Serif"/>
                <a:cs typeface="Microsoft Sans Serif"/>
              </a:rPr>
              <a:t>o</a:t>
            </a:r>
            <a:r>
              <a:rPr sz="2000" spc="5" dirty="0">
                <a:latin typeface="Microsoft Sans Serif"/>
                <a:cs typeface="Microsoft Sans Serif"/>
              </a:rPr>
              <a:t>x</a:t>
            </a:r>
            <a:r>
              <a:rPr sz="2000" spc="-120" dirty="0">
                <a:latin typeface="Microsoft Sans Serif"/>
                <a:cs typeface="Microsoft Sans Serif"/>
              </a:rPr>
              <a:t>,</a:t>
            </a:r>
            <a:r>
              <a:rPr sz="2000" spc="-19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Dbas</a:t>
            </a:r>
            <a:r>
              <a:rPr sz="2000" spc="-10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,</a:t>
            </a:r>
            <a:r>
              <a:rPr sz="2000" spc="-180" dirty="0">
                <a:latin typeface="Microsoft Sans Serif"/>
                <a:cs typeface="Microsoft Sans Serif"/>
              </a:rPr>
              <a:t> </a:t>
            </a:r>
            <a:r>
              <a:rPr sz="2000" spc="-365" dirty="0">
                <a:latin typeface="Microsoft Sans Serif"/>
                <a:cs typeface="Microsoft Sans Serif"/>
              </a:rPr>
              <a:t>P</a:t>
            </a:r>
            <a:r>
              <a:rPr sz="2000" spc="-120" dirty="0">
                <a:latin typeface="Microsoft Sans Serif"/>
                <a:cs typeface="Microsoft Sans Serif"/>
              </a:rPr>
              <a:t>ost</a:t>
            </a:r>
            <a:r>
              <a:rPr sz="2000" spc="-190" dirty="0">
                <a:latin typeface="Microsoft Sans Serif"/>
                <a:cs typeface="Microsoft Sans Serif"/>
              </a:rPr>
              <a:t>S</a:t>
            </a:r>
            <a:r>
              <a:rPr sz="2000" spc="-30" dirty="0">
                <a:latin typeface="Microsoft Sans Serif"/>
                <a:cs typeface="Microsoft Sans Serif"/>
              </a:rPr>
              <a:t>Q</a:t>
            </a:r>
            <a:r>
              <a:rPr sz="2000" spc="-25" dirty="0">
                <a:latin typeface="Microsoft Sans Serif"/>
                <a:cs typeface="Microsoft Sans Serif"/>
              </a:rPr>
              <a:t>L</a:t>
            </a:r>
            <a:r>
              <a:rPr sz="2000" spc="-290" dirty="0">
                <a:latin typeface="Verdana"/>
                <a:cs typeface="Verdana"/>
              </a:rPr>
              <a:t>,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254" dirty="0">
                <a:latin typeface="Verdana"/>
                <a:cs typeface="Verdana"/>
              </a:rPr>
              <a:t>M</a:t>
            </a:r>
            <a:r>
              <a:rPr sz="2000" spc="-190" dirty="0">
                <a:latin typeface="Verdana"/>
                <a:cs typeface="Verdana"/>
              </a:rPr>
              <a:t>y</a:t>
            </a:r>
            <a:r>
              <a:rPr sz="2000" spc="-175" dirty="0">
                <a:latin typeface="Verdana"/>
                <a:cs typeface="Verdana"/>
              </a:rPr>
              <a:t>S</a:t>
            </a:r>
            <a:r>
              <a:rPr sz="2000" spc="-220" dirty="0">
                <a:latin typeface="Verdana"/>
                <a:cs typeface="Verdana"/>
              </a:rPr>
              <a:t>Q</a:t>
            </a:r>
            <a:r>
              <a:rPr sz="2000" spc="-260" dirty="0">
                <a:latin typeface="Verdana"/>
                <a:cs typeface="Verdana"/>
              </a:rPr>
              <a:t>L</a:t>
            </a:r>
            <a:r>
              <a:rPr sz="2000" spc="-170" dirty="0">
                <a:latin typeface="Verdana"/>
                <a:cs typeface="Verdana"/>
              </a:rPr>
              <a:t>,</a:t>
            </a:r>
            <a:r>
              <a:rPr sz="2000" spc="-345" dirty="0">
                <a:latin typeface="Verdana"/>
                <a:cs typeface="Verdana"/>
              </a:rPr>
              <a:t> </a:t>
            </a:r>
            <a:r>
              <a:rPr sz="2000" spc="36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Char char="◦"/>
              <a:tabLst>
                <a:tab pos="570230" algn="l"/>
                <a:tab pos="570865" algn="l"/>
              </a:tabLst>
            </a:pPr>
            <a:r>
              <a:rPr sz="2000" spc="-90" dirty="0">
                <a:latin typeface="Verdana"/>
                <a:cs typeface="Verdana"/>
              </a:rPr>
              <a:t>G</a:t>
            </a:r>
            <a:r>
              <a:rPr sz="2000" spc="-95" dirty="0">
                <a:latin typeface="Verdana"/>
                <a:cs typeface="Verdana"/>
              </a:rPr>
              <a:t>r</a:t>
            </a:r>
            <a:r>
              <a:rPr sz="2000" spc="-190" dirty="0">
                <a:latin typeface="Verdana"/>
                <a:cs typeface="Verdana"/>
              </a:rPr>
              <a:t>os</a:t>
            </a:r>
            <a:r>
              <a:rPr sz="2000" spc="-195" dirty="0">
                <a:latin typeface="Verdana"/>
                <a:cs typeface="Verdana"/>
              </a:rPr>
              <a:t> </a:t>
            </a:r>
            <a:r>
              <a:rPr sz="2000" spc="-290" dirty="0">
                <a:latin typeface="Verdana"/>
                <a:cs typeface="Verdana"/>
              </a:rPr>
              <a:t>sy</a:t>
            </a:r>
            <a:r>
              <a:rPr sz="2000" spc="-285" dirty="0">
                <a:latin typeface="Verdana"/>
                <a:cs typeface="Verdana"/>
              </a:rPr>
              <a:t>s</a:t>
            </a:r>
            <a:r>
              <a:rPr sz="2000" spc="-190" dirty="0">
                <a:latin typeface="Verdana"/>
                <a:cs typeface="Verdana"/>
              </a:rPr>
              <a:t>tè</a:t>
            </a:r>
            <a:r>
              <a:rPr sz="2000" spc="-370" dirty="0">
                <a:latin typeface="Verdana"/>
                <a:cs typeface="Verdana"/>
              </a:rPr>
              <a:t>m</a:t>
            </a:r>
            <a:r>
              <a:rPr sz="2000" spc="-254" dirty="0">
                <a:latin typeface="Verdana"/>
                <a:cs typeface="Verdana"/>
              </a:rPr>
              <a:t>es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-470" dirty="0">
                <a:latin typeface="Verdana"/>
                <a:cs typeface="Verdana"/>
              </a:rPr>
              <a:t>: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210" dirty="0">
                <a:latin typeface="Verdana"/>
                <a:cs typeface="Verdana"/>
              </a:rPr>
              <a:t>DB2,</a:t>
            </a:r>
            <a:r>
              <a:rPr sz="2000" spc="-365" dirty="0">
                <a:latin typeface="Verdana"/>
                <a:cs typeface="Verdana"/>
              </a:rPr>
              <a:t> </a:t>
            </a:r>
            <a:r>
              <a:rPr sz="2000" spc="-55" dirty="0">
                <a:latin typeface="Verdana"/>
                <a:cs typeface="Verdana"/>
              </a:rPr>
              <a:t>OR</a:t>
            </a:r>
            <a:r>
              <a:rPr sz="2000" spc="-140" dirty="0">
                <a:latin typeface="Verdana"/>
                <a:cs typeface="Verdana"/>
              </a:rPr>
              <a:t>A</a:t>
            </a:r>
            <a:r>
              <a:rPr sz="2000" spc="-165" dirty="0">
                <a:latin typeface="Verdana"/>
                <a:cs typeface="Verdana"/>
              </a:rPr>
              <a:t>CLE,</a:t>
            </a:r>
            <a:r>
              <a:rPr sz="2000" spc="-360" dirty="0">
                <a:latin typeface="Verdana"/>
                <a:cs typeface="Verdana"/>
              </a:rPr>
              <a:t> </a:t>
            </a:r>
            <a:r>
              <a:rPr sz="2000" spc="-235" dirty="0">
                <a:latin typeface="Verdana"/>
                <a:cs typeface="Verdana"/>
              </a:rPr>
              <a:t>SY</a:t>
            </a:r>
            <a:r>
              <a:rPr sz="2000" spc="-220" dirty="0">
                <a:latin typeface="Verdana"/>
                <a:cs typeface="Verdana"/>
              </a:rPr>
              <a:t>B</a:t>
            </a:r>
            <a:r>
              <a:rPr sz="2000" spc="-240" dirty="0">
                <a:latin typeface="Verdana"/>
                <a:cs typeface="Verdana"/>
              </a:rPr>
              <a:t>A</a:t>
            </a:r>
            <a:r>
              <a:rPr sz="2000" spc="-250" dirty="0">
                <a:latin typeface="Verdana"/>
                <a:cs typeface="Verdana"/>
              </a:rPr>
              <a:t>S</a:t>
            </a:r>
            <a:r>
              <a:rPr sz="2000" spc="-280" dirty="0">
                <a:latin typeface="Verdana"/>
                <a:cs typeface="Verdana"/>
              </a:rPr>
              <a:t>E,</a:t>
            </a:r>
            <a:r>
              <a:rPr sz="2000" spc="-340" dirty="0">
                <a:latin typeface="Verdana"/>
                <a:cs typeface="Verdana"/>
              </a:rPr>
              <a:t> </a:t>
            </a:r>
            <a:r>
              <a:rPr sz="2000" spc="365" dirty="0">
                <a:latin typeface="Verdana"/>
                <a:cs typeface="Verdana"/>
              </a:rPr>
              <a:t>…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533400"/>
            <a:ext cx="28257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0" dirty="0"/>
              <a:t>Architecture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32305"/>
            <a:ext cx="7259320" cy="452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45" dirty="0">
                <a:latin typeface="Microsoft Sans Serif"/>
                <a:cs typeface="Microsoft Sans Serif"/>
              </a:rPr>
              <a:t>Architecture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centralisée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ts val="2280"/>
              </a:lnSpc>
              <a:spcBef>
                <a:spcPts val="157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00" dirty="0">
                <a:latin typeface="Microsoft Sans Serif"/>
                <a:cs typeface="Microsoft Sans Serif"/>
              </a:rPr>
              <a:t>programme</a:t>
            </a:r>
            <a:r>
              <a:rPr sz="2000" spc="41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d'application</a:t>
            </a:r>
            <a:r>
              <a:rPr sz="2000" spc="4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409" dirty="0">
                <a:latin typeface="Microsoft Sans Serif"/>
                <a:cs typeface="Microsoft Sans Serif"/>
              </a:rPr>
              <a:t> </a:t>
            </a:r>
            <a:r>
              <a:rPr sz="2000" spc="-165" dirty="0">
                <a:latin typeface="Microsoft Sans Serif"/>
                <a:cs typeface="Microsoft Sans Serif"/>
              </a:rPr>
              <a:t>SGBD</a:t>
            </a:r>
            <a:r>
              <a:rPr sz="2000" spc="41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sur</a:t>
            </a:r>
            <a:r>
              <a:rPr sz="2000" spc="41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même</a:t>
            </a:r>
            <a:r>
              <a:rPr sz="2000" spc="42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machine</a:t>
            </a:r>
            <a:r>
              <a:rPr sz="2000" spc="42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(même</a:t>
            </a:r>
            <a:endParaRPr sz="2000">
              <a:latin typeface="Microsoft Sans Serif"/>
              <a:cs typeface="Microsoft Sans Serif"/>
            </a:endParaRPr>
          </a:p>
          <a:p>
            <a:pPr marL="570230">
              <a:lnSpc>
                <a:spcPts val="2280"/>
              </a:lnSpc>
            </a:pPr>
            <a:r>
              <a:rPr sz="2000" spc="-65" dirty="0">
                <a:latin typeface="Microsoft Sans Serif"/>
                <a:cs typeface="Microsoft Sans Serif"/>
              </a:rPr>
              <a:t>site)</a:t>
            </a:r>
            <a:endParaRPr sz="2000">
              <a:latin typeface="Microsoft Sans Serif"/>
              <a:cs typeface="Microsoft Sans Serif"/>
            </a:endParaRPr>
          </a:p>
          <a:p>
            <a:pPr marL="295910" marR="854075" indent="-283845">
              <a:lnSpc>
                <a:spcPts val="2590"/>
              </a:lnSpc>
              <a:spcBef>
                <a:spcPts val="182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45" dirty="0">
                <a:latin typeface="Microsoft Sans Serif"/>
                <a:cs typeface="Microsoft Sans Serif"/>
              </a:rPr>
              <a:t>Architecture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du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type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client-serveur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(client-server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architecture)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154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10" dirty="0">
                <a:latin typeface="Microsoft Sans Serif"/>
                <a:cs typeface="Microsoft Sans Serif"/>
              </a:rPr>
              <a:t>p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55" dirty="0">
                <a:latin typeface="Microsoft Sans Serif"/>
                <a:cs typeface="Microsoft Sans Serif"/>
              </a:rPr>
              <a:t>og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60" dirty="0">
                <a:latin typeface="Microsoft Sans Serif"/>
                <a:cs typeface="Microsoft Sans Serif"/>
              </a:rPr>
              <a:t>am</a:t>
            </a:r>
            <a:r>
              <a:rPr sz="2000" spc="-200" dirty="0">
                <a:latin typeface="Microsoft Sans Serif"/>
                <a:cs typeface="Microsoft Sans Serif"/>
              </a:rPr>
              <a:t>m</a:t>
            </a:r>
            <a:r>
              <a:rPr sz="2000" spc="-155" dirty="0">
                <a:latin typeface="Microsoft Sans Serif"/>
                <a:cs typeface="Microsoft Sans Serif"/>
              </a:rPr>
              <a:t>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</a:t>
            </a:r>
            <a:r>
              <a:rPr sz="2000" spc="-35" dirty="0">
                <a:latin typeface="Microsoft Sans Serif"/>
                <a:cs typeface="Microsoft Sans Serif"/>
              </a:rPr>
              <a:t>'</a:t>
            </a:r>
            <a:r>
              <a:rPr sz="2000" spc="-290" dirty="0">
                <a:latin typeface="Microsoft Sans Serif"/>
                <a:cs typeface="Microsoft Sans Serif"/>
              </a:rPr>
              <a:t>a</a:t>
            </a:r>
            <a:r>
              <a:rPr sz="2000" spc="-114" dirty="0">
                <a:latin typeface="Microsoft Sans Serif"/>
                <a:cs typeface="Microsoft Sans Serif"/>
              </a:rPr>
              <a:t>p</a:t>
            </a:r>
            <a:r>
              <a:rPr sz="2000" spc="-105" dirty="0">
                <a:latin typeface="Microsoft Sans Serif"/>
                <a:cs typeface="Microsoft Sans Serif"/>
              </a:rPr>
              <a:t>p</a:t>
            </a:r>
            <a:r>
              <a:rPr sz="2000" spc="-25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70" dirty="0">
                <a:latin typeface="Microsoft Sans Serif"/>
                <a:cs typeface="Microsoft Sans Serif"/>
              </a:rPr>
              <a:t>cation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i="1" spc="-120" dirty="0">
                <a:latin typeface="Trebuchet MS"/>
                <a:cs typeface="Trebuchet MS"/>
              </a:rPr>
              <a:t>c</a:t>
            </a:r>
            <a:r>
              <a:rPr sz="2000" i="1" spc="-260" dirty="0">
                <a:latin typeface="Trebuchet MS"/>
                <a:cs typeface="Trebuchet MS"/>
              </a:rPr>
              <a:t>l</a:t>
            </a:r>
            <a:r>
              <a:rPr sz="2000" i="1" spc="-254" dirty="0">
                <a:latin typeface="Trebuchet MS"/>
                <a:cs typeface="Trebuchet MS"/>
              </a:rPr>
              <a:t>i</a:t>
            </a:r>
            <a:r>
              <a:rPr sz="2000" i="1" spc="-210" dirty="0">
                <a:latin typeface="Trebuchet MS"/>
                <a:cs typeface="Trebuchet MS"/>
              </a:rPr>
              <a:t>ent</a:t>
            </a:r>
            <a:endParaRPr sz="2000">
              <a:latin typeface="Trebuchet MS"/>
              <a:cs typeface="Trebuchet MS"/>
            </a:endParaRPr>
          </a:p>
          <a:p>
            <a:pPr marL="588645">
              <a:lnSpc>
                <a:spcPct val="100000"/>
              </a:lnSpc>
              <a:spcBef>
                <a:spcPts val="1420"/>
              </a:spcBef>
              <a:tabLst>
                <a:tab pos="817244" algn="l"/>
              </a:tabLst>
            </a:pPr>
            <a:r>
              <a:rPr sz="1800" spc="-42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800" spc="-70" dirty="0">
                <a:latin typeface="Microsoft Sans Serif"/>
                <a:cs typeface="Microsoft Sans Serif"/>
              </a:rPr>
              <a:t>interface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(«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GUI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»)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+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traitement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du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domaine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Verdana"/>
                <a:cs typeface="Verdana"/>
              </a:rPr>
              <a:t>‟application</a:t>
            </a:r>
            <a:endParaRPr sz="1800">
              <a:latin typeface="Verdana"/>
              <a:cs typeface="Verdana"/>
            </a:endParaRPr>
          </a:p>
          <a:p>
            <a:pPr marL="638810" lvl="1" indent="-306705">
              <a:lnSpc>
                <a:spcPct val="100000"/>
              </a:lnSpc>
              <a:spcBef>
                <a:spcPts val="1555"/>
              </a:spcBef>
              <a:buClr>
                <a:srgbClr val="3891A7"/>
              </a:buClr>
              <a:buFont typeface="Verdana"/>
              <a:buChar char="◦"/>
              <a:tabLst>
                <a:tab pos="638810" algn="l"/>
                <a:tab pos="639445" algn="l"/>
                <a:tab pos="2396490" algn="l"/>
              </a:tabLst>
            </a:pPr>
            <a:r>
              <a:rPr sz="2000" spc="-160" dirty="0">
                <a:latin typeface="Microsoft Sans Serif"/>
                <a:cs typeface="Microsoft Sans Serif"/>
              </a:rPr>
              <a:t>SGBD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=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i="1" spc="-175" dirty="0">
                <a:latin typeface="Trebuchet MS"/>
                <a:cs typeface="Trebuchet MS"/>
              </a:rPr>
              <a:t>se</a:t>
            </a:r>
            <a:r>
              <a:rPr sz="2000" i="1" spc="-105" dirty="0">
                <a:latin typeface="Trebuchet MS"/>
                <a:cs typeface="Trebuchet MS"/>
              </a:rPr>
              <a:t>r</a:t>
            </a:r>
            <a:r>
              <a:rPr sz="2000" i="1" spc="-204" dirty="0">
                <a:latin typeface="Trebuchet MS"/>
                <a:cs typeface="Trebuchet MS"/>
              </a:rPr>
              <a:t>veur</a:t>
            </a:r>
            <a:r>
              <a:rPr sz="2000" i="1" dirty="0">
                <a:latin typeface="Trebuchet MS"/>
                <a:cs typeface="Trebuchet MS"/>
              </a:rPr>
              <a:t>	</a:t>
            </a:r>
            <a:r>
              <a:rPr sz="2000" spc="-20" dirty="0">
                <a:latin typeface="Microsoft Sans Serif"/>
                <a:cs typeface="Microsoft Sans Serif"/>
              </a:rPr>
              <a:t>(</a:t>
            </a:r>
            <a:r>
              <a:rPr sz="2000" i="1" spc="-195" dirty="0">
                <a:latin typeface="Trebuchet MS"/>
                <a:cs typeface="Trebuchet MS"/>
              </a:rPr>
              <a:t>d</a:t>
            </a:r>
            <a:r>
              <a:rPr sz="2000" i="1" spc="-185" dirty="0">
                <a:latin typeface="Trebuchet MS"/>
                <a:cs typeface="Trebuchet MS"/>
              </a:rPr>
              <a:t>e</a:t>
            </a:r>
            <a:r>
              <a:rPr sz="2000" i="1" spc="-60" dirty="0">
                <a:latin typeface="Trebuchet MS"/>
                <a:cs typeface="Trebuchet MS"/>
              </a:rPr>
              <a:t> </a:t>
            </a:r>
            <a:r>
              <a:rPr sz="2000" i="1" spc="-170" dirty="0">
                <a:latin typeface="Trebuchet MS"/>
                <a:cs typeface="Trebuchet MS"/>
              </a:rPr>
              <a:t>don</a:t>
            </a:r>
            <a:r>
              <a:rPr sz="2000" i="1" spc="-180" dirty="0">
                <a:latin typeface="Trebuchet MS"/>
                <a:cs typeface="Trebuchet MS"/>
              </a:rPr>
              <a:t>n</a:t>
            </a:r>
            <a:r>
              <a:rPr sz="2000" i="1" spc="-165" dirty="0">
                <a:latin typeface="Trebuchet MS"/>
                <a:cs typeface="Trebuchet MS"/>
              </a:rPr>
              <a:t>ées</a:t>
            </a:r>
            <a:r>
              <a:rPr sz="2000" i="1" spc="-60" dirty="0">
                <a:latin typeface="Trebuchet MS"/>
                <a:cs typeface="Trebuchet MS"/>
              </a:rPr>
              <a:t> </a:t>
            </a:r>
            <a:r>
              <a:rPr sz="2000" i="1" spc="-175" dirty="0">
                <a:latin typeface="Trebuchet MS"/>
                <a:cs typeface="Trebuchet MS"/>
              </a:rPr>
              <a:t>«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i="1" spc="-155" dirty="0">
                <a:latin typeface="Trebuchet MS"/>
                <a:cs typeface="Trebuchet MS"/>
              </a:rPr>
              <a:t>d</a:t>
            </a:r>
            <a:r>
              <a:rPr sz="2000" i="1" spc="-150" dirty="0">
                <a:latin typeface="Trebuchet MS"/>
                <a:cs typeface="Trebuchet MS"/>
              </a:rPr>
              <a:t>a</a:t>
            </a:r>
            <a:r>
              <a:rPr sz="2000" i="1" spc="-195" dirty="0">
                <a:latin typeface="Trebuchet MS"/>
                <a:cs typeface="Trebuchet MS"/>
              </a:rPr>
              <a:t>ta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i="1" spc="-175" dirty="0">
                <a:latin typeface="Trebuchet MS"/>
                <a:cs typeface="Trebuchet MS"/>
              </a:rPr>
              <a:t>se</a:t>
            </a:r>
            <a:r>
              <a:rPr sz="2000" i="1" spc="-105" dirty="0">
                <a:latin typeface="Trebuchet MS"/>
                <a:cs typeface="Trebuchet MS"/>
              </a:rPr>
              <a:t>r</a:t>
            </a:r>
            <a:r>
              <a:rPr sz="2000" i="1" spc="-215" dirty="0">
                <a:latin typeface="Trebuchet MS"/>
                <a:cs typeface="Trebuchet MS"/>
              </a:rPr>
              <a:t>ver</a:t>
            </a:r>
            <a:r>
              <a:rPr sz="2000" i="1" spc="-50" dirty="0">
                <a:latin typeface="Trebuchet MS"/>
                <a:cs typeface="Trebuchet MS"/>
              </a:rPr>
              <a:t> </a:t>
            </a:r>
            <a:r>
              <a:rPr sz="2000" i="1" spc="-185" dirty="0">
                <a:latin typeface="Trebuchet MS"/>
                <a:cs typeface="Trebuchet MS"/>
              </a:rPr>
              <a:t>»</a:t>
            </a:r>
            <a:r>
              <a:rPr sz="2000" spc="-20" dirty="0">
                <a:latin typeface="Microsoft Sans Serif"/>
                <a:cs typeface="Microsoft Sans Serif"/>
              </a:rPr>
              <a:t>)</a:t>
            </a:r>
            <a:endParaRPr sz="2000">
              <a:latin typeface="Microsoft Sans Serif"/>
              <a:cs typeface="Microsoft Sans Serif"/>
            </a:endParaRPr>
          </a:p>
          <a:p>
            <a:pPr marL="638810" lvl="1" indent="-306705">
              <a:lnSpc>
                <a:spcPct val="100000"/>
              </a:lnSpc>
              <a:spcBef>
                <a:spcPts val="1560"/>
              </a:spcBef>
              <a:buClr>
                <a:srgbClr val="3891A7"/>
              </a:buClr>
              <a:buFont typeface="Verdana"/>
              <a:buChar char="◦"/>
              <a:tabLst>
                <a:tab pos="638810" algn="l"/>
                <a:tab pos="639445" algn="l"/>
              </a:tabLst>
            </a:pPr>
            <a:r>
              <a:rPr sz="2000" spc="-145" dirty="0">
                <a:latin typeface="Microsoft Sans Serif"/>
                <a:cs typeface="Microsoft Sans Serif"/>
              </a:rPr>
              <a:t>mach</a:t>
            </a:r>
            <a:r>
              <a:rPr sz="2000" spc="-50" dirty="0">
                <a:latin typeface="Microsoft Sans Serif"/>
                <a:cs typeface="Microsoft Sans Serif"/>
              </a:rPr>
              <a:t>i</a:t>
            </a:r>
            <a:r>
              <a:rPr sz="2000" spc="-135" dirty="0">
                <a:latin typeface="Microsoft Sans Serif"/>
                <a:cs typeface="Microsoft Sans Serif"/>
              </a:rPr>
              <a:t>ne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(si</a:t>
            </a:r>
            <a:r>
              <a:rPr sz="2000" spc="-35" dirty="0">
                <a:latin typeface="Microsoft Sans Serif"/>
                <a:cs typeface="Microsoft Sans Serif"/>
              </a:rPr>
              <a:t>t</a:t>
            </a:r>
            <a:r>
              <a:rPr sz="2000" spc="-135" dirty="0">
                <a:latin typeface="Microsoft Sans Serif"/>
                <a:cs typeface="Microsoft Sans Serif"/>
              </a:rPr>
              <a:t>es)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90" dirty="0">
                <a:latin typeface="Microsoft Sans Serif"/>
                <a:cs typeface="Microsoft Sans Serif"/>
              </a:rPr>
              <a:t>ffé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135" dirty="0">
                <a:latin typeface="Microsoft Sans Serif"/>
                <a:cs typeface="Microsoft Sans Serif"/>
              </a:rPr>
              <a:t>en</a:t>
            </a:r>
            <a:r>
              <a:rPr sz="2000" spc="-90" dirty="0">
                <a:latin typeface="Microsoft Sans Serif"/>
                <a:cs typeface="Microsoft Sans Serif"/>
              </a:rPr>
              <a:t>tes</a:t>
            </a:r>
            <a:endParaRPr sz="2000">
              <a:latin typeface="Microsoft Sans Serif"/>
              <a:cs typeface="Microsoft Sans Serif"/>
            </a:endParaRPr>
          </a:p>
          <a:p>
            <a:pPr marL="638810" lvl="1" indent="-306705">
              <a:lnSpc>
                <a:spcPct val="100000"/>
              </a:lnSpc>
              <a:spcBef>
                <a:spcPts val="1560"/>
              </a:spcBef>
              <a:buClr>
                <a:srgbClr val="3891A7"/>
              </a:buClr>
              <a:buFont typeface="Verdana"/>
              <a:buChar char="◦"/>
              <a:tabLst>
                <a:tab pos="638810" algn="l"/>
                <a:tab pos="639445" algn="l"/>
              </a:tabLst>
            </a:pPr>
            <a:r>
              <a:rPr sz="2000" i="1" spc="-190" dirty="0">
                <a:latin typeface="Trebuchet MS"/>
                <a:cs typeface="Trebuchet MS"/>
              </a:rPr>
              <a:t>de</a:t>
            </a:r>
            <a:r>
              <a:rPr sz="2000" i="1" spc="-200" dirty="0">
                <a:latin typeface="Trebuchet MS"/>
                <a:cs typeface="Trebuchet MS"/>
              </a:rPr>
              <a:t>u</a:t>
            </a:r>
            <a:r>
              <a:rPr sz="2000" i="1" spc="-150" dirty="0">
                <a:latin typeface="Trebuchet MS"/>
                <a:cs typeface="Trebuchet MS"/>
              </a:rPr>
              <a:t>x</a:t>
            </a:r>
            <a:r>
              <a:rPr sz="2000" i="1" spc="-55" dirty="0">
                <a:latin typeface="Trebuchet MS"/>
                <a:cs typeface="Trebuchet MS"/>
              </a:rPr>
              <a:t> </a:t>
            </a:r>
            <a:r>
              <a:rPr sz="2000" i="1" spc="-170" dirty="0">
                <a:latin typeface="Trebuchet MS"/>
                <a:cs typeface="Trebuchet MS"/>
              </a:rPr>
              <a:t>cou</a:t>
            </a:r>
            <a:r>
              <a:rPr sz="2000" i="1" spc="-125" dirty="0">
                <a:latin typeface="Trebuchet MS"/>
                <a:cs typeface="Trebuchet MS"/>
              </a:rPr>
              <a:t>c</a:t>
            </a:r>
            <a:r>
              <a:rPr sz="2000" i="1" spc="-180" dirty="0">
                <a:latin typeface="Trebuchet MS"/>
                <a:cs typeface="Trebuchet MS"/>
              </a:rPr>
              <a:t>he</a:t>
            </a:r>
            <a:r>
              <a:rPr sz="2000" i="1" spc="-85" dirty="0">
                <a:latin typeface="Trebuchet MS"/>
                <a:cs typeface="Trebuchet MS"/>
              </a:rPr>
              <a:t>s</a:t>
            </a:r>
            <a:r>
              <a:rPr sz="2000" i="1" spc="-340" dirty="0">
                <a:latin typeface="Trebuchet MS"/>
                <a:cs typeface="Trebuchet MS"/>
              </a:rPr>
              <a:t>,</a:t>
            </a:r>
            <a:r>
              <a:rPr sz="2000" i="1" spc="-235" dirty="0">
                <a:latin typeface="Trebuchet MS"/>
                <a:cs typeface="Trebuchet MS"/>
              </a:rPr>
              <a:t> </a:t>
            </a:r>
            <a:r>
              <a:rPr sz="2000" i="1" spc="-254" dirty="0">
                <a:latin typeface="Trebuchet MS"/>
                <a:cs typeface="Trebuchet MS"/>
              </a:rPr>
              <a:t>n</a:t>
            </a:r>
            <a:r>
              <a:rPr sz="2000" i="1" spc="-150" dirty="0">
                <a:latin typeface="Trebuchet MS"/>
                <a:cs typeface="Trebuchet MS"/>
              </a:rPr>
              <a:t>i</a:t>
            </a:r>
            <a:r>
              <a:rPr sz="2000" i="1" spc="-175" dirty="0">
                <a:latin typeface="Trebuchet MS"/>
                <a:cs typeface="Trebuchet MS"/>
              </a:rPr>
              <a:t>veaux</a:t>
            </a:r>
            <a:r>
              <a:rPr sz="2000" i="1" spc="-340" dirty="0">
                <a:latin typeface="Trebuchet MS"/>
                <a:cs typeface="Trebuchet MS"/>
              </a:rPr>
              <a:t>,</a:t>
            </a:r>
            <a:r>
              <a:rPr sz="2000" i="1" spc="-250" dirty="0">
                <a:latin typeface="Trebuchet MS"/>
                <a:cs typeface="Trebuchet MS"/>
              </a:rPr>
              <a:t> </a:t>
            </a:r>
            <a:r>
              <a:rPr sz="2000" i="1" spc="-195" dirty="0">
                <a:latin typeface="Trebuchet MS"/>
                <a:cs typeface="Trebuchet MS"/>
              </a:rPr>
              <a:t>st</a:t>
            </a:r>
            <a:r>
              <a:rPr sz="2000" i="1" spc="-245" dirty="0">
                <a:latin typeface="Trebuchet MS"/>
                <a:cs typeface="Trebuchet MS"/>
              </a:rPr>
              <a:t>r</a:t>
            </a:r>
            <a:r>
              <a:rPr sz="2000" i="1" spc="-185" dirty="0">
                <a:latin typeface="Trebuchet MS"/>
                <a:cs typeface="Trebuchet MS"/>
              </a:rPr>
              <a:t>ate</a:t>
            </a:r>
            <a:r>
              <a:rPr sz="2000" i="1" spc="-150" dirty="0">
                <a:latin typeface="Trebuchet MS"/>
                <a:cs typeface="Trebuchet MS"/>
              </a:rPr>
              <a:t>s</a:t>
            </a:r>
            <a:r>
              <a:rPr sz="2000" i="1" spc="-4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Verdana"/>
                <a:cs typeface="Verdana"/>
              </a:rPr>
              <a:t>(</a:t>
            </a:r>
            <a:r>
              <a:rPr sz="2000" spc="-170" dirty="0">
                <a:latin typeface="Verdana"/>
                <a:cs typeface="Verdana"/>
              </a:rPr>
              <a:t>“</a:t>
            </a:r>
            <a:r>
              <a:rPr sz="2000" i="1" spc="-240" dirty="0">
                <a:latin typeface="Trebuchet MS"/>
                <a:cs typeface="Trebuchet MS"/>
              </a:rPr>
              <a:t>two</a:t>
            </a:r>
            <a:r>
              <a:rPr sz="2000" i="1" spc="-70" dirty="0">
                <a:latin typeface="Trebuchet MS"/>
                <a:cs typeface="Trebuchet MS"/>
              </a:rPr>
              <a:t> </a:t>
            </a:r>
            <a:r>
              <a:rPr sz="2000" i="1" spc="-229" dirty="0">
                <a:latin typeface="Trebuchet MS"/>
                <a:cs typeface="Trebuchet MS"/>
              </a:rPr>
              <a:t>tier</a:t>
            </a:r>
            <a:r>
              <a:rPr sz="2000" i="1" spc="-65" dirty="0">
                <a:latin typeface="Trebuchet MS"/>
                <a:cs typeface="Trebuchet MS"/>
              </a:rPr>
              <a:t> </a:t>
            </a:r>
            <a:r>
              <a:rPr sz="2000" spc="-170" dirty="0">
                <a:latin typeface="Verdana"/>
                <a:cs typeface="Verdana"/>
              </a:rPr>
              <a:t>”)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25750" y="485775"/>
            <a:ext cx="63182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0" dirty="0"/>
              <a:t>Architecture</a:t>
            </a:r>
            <a:r>
              <a:rPr sz="4300" spc="50" dirty="0"/>
              <a:t> </a:t>
            </a:r>
            <a:r>
              <a:rPr sz="4300" spc="-120" dirty="0"/>
              <a:t>client</a:t>
            </a:r>
            <a:r>
              <a:rPr sz="4300" spc="65" dirty="0"/>
              <a:t> </a:t>
            </a:r>
            <a:r>
              <a:rPr sz="4300" spc="10" dirty="0"/>
              <a:t>/</a:t>
            </a:r>
            <a:r>
              <a:rPr sz="4300" spc="35" dirty="0"/>
              <a:t> </a:t>
            </a:r>
            <a:r>
              <a:rPr sz="4300" spc="-155" dirty="0"/>
              <a:t>serveur</a:t>
            </a:r>
            <a:endParaRPr sz="4300"/>
          </a:p>
        </p:txBody>
      </p:sp>
      <p:grpSp>
        <p:nvGrpSpPr>
          <p:cNvPr id="16" name="object 16"/>
          <p:cNvGrpSpPr/>
          <p:nvPr/>
        </p:nvGrpSpPr>
        <p:grpSpPr>
          <a:xfrm>
            <a:off x="2600013" y="1988779"/>
            <a:ext cx="2715260" cy="1468120"/>
            <a:chOff x="2600013" y="1988779"/>
            <a:chExt cx="2715260" cy="1468120"/>
          </a:xfrm>
        </p:grpSpPr>
        <p:sp>
          <p:nvSpPr>
            <p:cNvPr id="17" name="object 17"/>
            <p:cNvSpPr/>
            <p:nvPr/>
          </p:nvSpPr>
          <p:spPr>
            <a:xfrm>
              <a:off x="2676360" y="2746895"/>
              <a:ext cx="765175" cy="156210"/>
            </a:xfrm>
            <a:custGeom>
              <a:avLst/>
              <a:gdLst/>
              <a:ahLst/>
              <a:cxnLst/>
              <a:rect l="l" t="t" r="r" b="b"/>
              <a:pathLst>
                <a:path w="765175" h="156210">
                  <a:moveTo>
                    <a:pt x="628446" y="125069"/>
                  </a:moveTo>
                  <a:lnTo>
                    <a:pt x="132626" y="125069"/>
                  </a:lnTo>
                  <a:lnTo>
                    <a:pt x="132626" y="156121"/>
                  </a:lnTo>
                  <a:lnTo>
                    <a:pt x="628446" y="156121"/>
                  </a:lnTo>
                  <a:lnTo>
                    <a:pt x="628446" y="125069"/>
                  </a:lnTo>
                  <a:close/>
                </a:path>
                <a:path w="765175" h="156210">
                  <a:moveTo>
                    <a:pt x="764971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764971" y="66675"/>
                  </a:lnTo>
                  <a:lnTo>
                    <a:pt x="76497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76363" y="2746892"/>
              <a:ext cx="765175" cy="156210"/>
            </a:xfrm>
            <a:custGeom>
              <a:avLst/>
              <a:gdLst/>
              <a:ahLst/>
              <a:cxnLst/>
              <a:rect l="l" t="t" r="r" b="b"/>
              <a:pathLst>
                <a:path w="765175" h="156210">
                  <a:moveTo>
                    <a:pt x="0" y="66677"/>
                  </a:moveTo>
                  <a:lnTo>
                    <a:pt x="764974" y="66677"/>
                  </a:lnTo>
                  <a:lnTo>
                    <a:pt x="764974" y="0"/>
                  </a:lnTo>
                  <a:lnTo>
                    <a:pt x="0" y="0"/>
                  </a:lnTo>
                  <a:lnTo>
                    <a:pt x="0" y="66677"/>
                  </a:lnTo>
                  <a:close/>
                </a:path>
                <a:path w="765175" h="156210">
                  <a:moveTo>
                    <a:pt x="132634" y="156121"/>
                  </a:moveTo>
                  <a:lnTo>
                    <a:pt x="628451" y="156121"/>
                  </a:lnTo>
                  <a:lnTo>
                    <a:pt x="628451" y="125060"/>
                  </a:lnTo>
                  <a:lnTo>
                    <a:pt x="132634" y="125060"/>
                  </a:lnTo>
                  <a:lnTo>
                    <a:pt x="132634" y="156121"/>
                  </a:lnTo>
                  <a:close/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9179" y="2780065"/>
              <a:ext cx="35560" cy="24130"/>
            </a:xfrm>
            <a:custGeom>
              <a:avLst/>
              <a:gdLst/>
              <a:ahLst/>
              <a:cxnLst/>
              <a:rect l="l" t="t" r="r" b="b"/>
              <a:pathLst>
                <a:path w="35560" h="24130">
                  <a:moveTo>
                    <a:pt x="35109" y="0"/>
                  </a:moveTo>
                  <a:lnTo>
                    <a:pt x="0" y="0"/>
                  </a:lnTo>
                  <a:lnTo>
                    <a:pt x="0" y="23746"/>
                  </a:lnTo>
                  <a:lnTo>
                    <a:pt x="35109" y="23746"/>
                  </a:lnTo>
                  <a:lnTo>
                    <a:pt x="3510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3813" y="2794054"/>
              <a:ext cx="12065" cy="0"/>
            </a:xfrm>
            <a:custGeom>
              <a:avLst/>
              <a:gdLst/>
              <a:ahLst/>
              <a:cxnLst/>
              <a:rect l="l" t="t" r="r" b="b"/>
              <a:pathLst>
                <a:path w="12064">
                  <a:moveTo>
                    <a:pt x="0" y="0"/>
                  </a:moveTo>
                  <a:lnTo>
                    <a:pt x="11714" y="0"/>
                  </a:lnTo>
                </a:path>
              </a:pathLst>
            </a:custGeom>
            <a:ln w="38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02230" y="1991474"/>
              <a:ext cx="909319" cy="782320"/>
            </a:xfrm>
            <a:custGeom>
              <a:avLst/>
              <a:gdLst/>
              <a:ahLst/>
              <a:cxnLst/>
              <a:rect l="l" t="t" r="r" b="b"/>
              <a:pathLst>
                <a:path w="909320" h="782319">
                  <a:moveTo>
                    <a:pt x="909320" y="0"/>
                  </a:moveTo>
                  <a:lnTo>
                    <a:pt x="0" y="0"/>
                  </a:lnTo>
                  <a:lnTo>
                    <a:pt x="0" y="751662"/>
                  </a:lnTo>
                  <a:lnTo>
                    <a:pt x="74129" y="751662"/>
                  </a:lnTo>
                  <a:lnTo>
                    <a:pt x="74129" y="782142"/>
                  </a:lnTo>
                  <a:lnTo>
                    <a:pt x="839101" y="782142"/>
                  </a:lnTo>
                  <a:lnTo>
                    <a:pt x="839101" y="751662"/>
                  </a:lnTo>
                  <a:lnTo>
                    <a:pt x="909320" y="751662"/>
                  </a:lnTo>
                  <a:lnTo>
                    <a:pt x="9093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02236" y="1991002"/>
              <a:ext cx="909319" cy="783590"/>
            </a:xfrm>
            <a:custGeom>
              <a:avLst/>
              <a:gdLst/>
              <a:ahLst/>
              <a:cxnLst/>
              <a:rect l="l" t="t" r="r" b="b"/>
              <a:pathLst>
                <a:path w="909320" h="783589">
                  <a:moveTo>
                    <a:pt x="0" y="751987"/>
                  </a:moveTo>
                  <a:lnTo>
                    <a:pt x="74126" y="751987"/>
                  </a:lnTo>
                  <a:lnTo>
                    <a:pt x="74126" y="783212"/>
                  </a:lnTo>
                  <a:lnTo>
                    <a:pt x="839101" y="783212"/>
                  </a:lnTo>
                  <a:lnTo>
                    <a:pt x="839101" y="751987"/>
                  </a:lnTo>
                  <a:lnTo>
                    <a:pt x="909323" y="751987"/>
                  </a:lnTo>
                  <a:lnTo>
                    <a:pt x="909323" y="0"/>
                  </a:lnTo>
                  <a:lnTo>
                    <a:pt x="0" y="0"/>
                  </a:lnTo>
                  <a:lnTo>
                    <a:pt x="0" y="751987"/>
                  </a:lnTo>
                  <a:close/>
                </a:path>
                <a:path w="909320" h="783589">
                  <a:moveTo>
                    <a:pt x="839101" y="751987"/>
                  </a:moveTo>
                  <a:lnTo>
                    <a:pt x="74126" y="751987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70505" y="2059142"/>
              <a:ext cx="768985" cy="810895"/>
            </a:xfrm>
            <a:custGeom>
              <a:avLst/>
              <a:gdLst/>
              <a:ahLst/>
              <a:cxnLst/>
              <a:rect l="l" t="t" r="r" b="b"/>
              <a:pathLst>
                <a:path w="768985" h="810894">
                  <a:moveTo>
                    <a:pt x="768895" y="0"/>
                  </a:moveTo>
                  <a:lnTo>
                    <a:pt x="0" y="0"/>
                  </a:lnTo>
                  <a:lnTo>
                    <a:pt x="0" y="611965"/>
                  </a:lnTo>
                  <a:lnTo>
                    <a:pt x="768895" y="611965"/>
                  </a:lnTo>
                  <a:lnTo>
                    <a:pt x="768895" y="0"/>
                  </a:lnTo>
                  <a:close/>
                </a:path>
                <a:path w="768985" h="810894">
                  <a:moveTo>
                    <a:pt x="74126" y="689701"/>
                  </a:moveTo>
                  <a:lnTo>
                    <a:pt x="39015" y="689701"/>
                  </a:lnTo>
                  <a:lnTo>
                    <a:pt x="42920" y="701410"/>
                  </a:lnTo>
                  <a:lnTo>
                    <a:pt x="58523" y="705313"/>
                  </a:lnTo>
                  <a:lnTo>
                    <a:pt x="70222" y="701410"/>
                  </a:lnTo>
                  <a:lnTo>
                    <a:pt x="74126" y="689701"/>
                  </a:lnTo>
                  <a:close/>
                </a:path>
                <a:path w="768985" h="810894">
                  <a:moveTo>
                    <a:pt x="136539" y="689701"/>
                  </a:moveTo>
                  <a:lnTo>
                    <a:pt x="101428" y="689701"/>
                  </a:lnTo>
                  <a:lnTo>
                    <a:pt x="105333" y="701410"/>
                  </a:lnTo>
                  <a:lnTo>
                    <a:pt x="117031" y="705313"/>
                  </a:lnTo>
                  <a:lnTo>
                    <a:pt x="132634" y="701410"/>
                  </a:lnTo>
                  <a:lnTo>
                    <a:pt x="136539" y="689701"/>
                  </a:lnTo>
                  <a:close/>
                </a:path>
                <a:path w="768985" h="810894">
                  <a:moveTo>
                    <a:pt x="198951" y="689701"/>
                  </a:moveTo>
                  <a:lnTo>
                    <a:pt x="159935" y="689701"/>
                  </a:lnTo>
                  <a:lnTo>
                    <a:pt x="163840" y="701410"/>
                  </a:lnTo>
                  <a:lnTo>
                    <a:pt x="179443" y="705313"/>
                  </a:lnTo>
                  <a:lnTo>
                    <a:pt x="191158" y="701410"/>
                  </a:lnTo>
                  <a:lnTo>
                    <a:pt x="198951" y="689701"/>
                  </a:lnTo>
                  <a:close/>
                </a:path>
                <a:path w="768985" h="810894">
                  <a:moveTo>
                    <a:pt x="257475" y="689701"/>
                  </a:moveTo>
                  <a:lnTo>
                    <a:pt x="222364" y="689701"/>
                  </a:lnTo>
                  <a:lnTo>
                    <a:pt x="226252" y="701410"/>
                  </a:lnTo>
                  <a:lnTo>
                    <a:pt x="237967" y="705313"/>
                  </a:lnTo>
                  <a:lnTo>
                    <a:pt x="253570" y="701410"/>
                  </a:lnTo>
                  <a:lnTo>
                    <a:pt x="257475" y="689701"/>
                  </a:lnTo>
                  <a:close/>
                </a:path>
                <a:path w="768985" h="810894">
                  <a:moveTo>
                    <a:pt x="694768" y="689701"/>
                  </a:moveTo>
                  <a:lnTo>
                    <a:pt x="655752" y="689701"/>
                  </a:lnTo>
                  <a:lnTo>
                    <a:pt x="663562" y="701410"/>
                  </a:lnTo>
                  <a:lnTo>
                    <a:pt x="675260" y="705313"/>
                  </a:lnTo>
                  <a:lnTo>
                    <a:pt x="686975" y="701410"/>
                  </a:lnTo>
                  <a:lnTo>
                    <a:pt x="694768" y="689701"/>
                  </a:lnTo>
                  <a:close/>
                </a:path>
                <a:path w="768985" h="810894">
                  <a:moveTo>
                    <a:pt x="530927" y="752475"/>
                  </a:moveTo>
                  <a:lnTo>
                    <a:pt x="237967" y="752475"/>
                  </a:lnTo>
                  <a:lnTo>
                    <a:pt x="237967" y="810858"/>
                  </a:lnTo>
                  <a:lnTo>
                    <a:pt x="530927" y="810858"/>
                  </a:lnTo>
                  <a:lnTo>
                    <a:pt x="530927" y="7524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78315" y="2694416"/>
              <a:ext cx="27305" cy="19685"/>
            </a:xfrm>
            <a:custGeom>
              <a:avLst/>
              <a:gdLst/>
              <a:ahLst/>
              <a:cxnLst/>
              <a:rect l="l" t="t" r="r" b="b"/>
              <a:pathLst>
                <a:path w="27305" h="19685">
                  <a:moveTo>
                    <a:pt x="27306" y="0"/>
                  </a:moveTo>
                  <a:lnTo>
                    <a:pt x="0" y="0"/>
                  </a:lnTo>
                  <a:lnTo>
                    <a:pt x="0" y="19463"/>
                  </a:lnTo>
                  <a:lnTo>
                    <a:pt x="27306" y="19463"/>
                  </a:lnTo>
                  <a:lnTo>
                    <a:pt x="2730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76363" y="2692412"/>
              <a:ext cx="125095" cy="27940"/>
            </a:xfrm>
            <a:custGeom>
              <a:avLst/>
              <a:gdLst/>
              <a:ahLst/>
              <a:cxnLst/>
              <a:rect l="l" t="t" r="r" b="b"/>
              <a:pathLst>
                <a:path w="125094" h="27939">
                  <a:moveTo>
                    <a:pt x="0" y="27321"/>
                  </a:moveTo>
                  <a:lnTo>
                    <a:pt x="124824" y="27321"/>
                  </a:lnTo>
                  <a:lnTo>
                    <a:pt x="124824" y="0"/>
                  </a:lnTo>
                  <a:lnTo>
                    <a:pt x="0" y="0"/>
                  </a:lnTo>
                  <a:lnTo>
                    <a:pt x="0" y="27321"/>
                  </a:lnTo>
                </a:path>
              </a:pathLst>
            </a:custGeom>
            <a:ln w="389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9045" y="2922464"/>
              <a:ext cx="781050" cy="187325"/>
            </a:xfrm>
            <a:custGeom>
              <a:avLst/>
              <a:gdLst/>
              <a:ahLst/>
              <a:cxnLst/>
              <a:rect l="l" t="t" r="r" b="b"/>
              <a:pathLst>
                <a:path w="781050" h="187325">
                  <a:moveTo>
                    <a:pt x="780593" y="0"/>
                  </a:moveTo>
                  <a:lnTo>
                    <a:pt x="0" y="0"/>
                  </a:lnTo>
                  <a:lnTo>
                    <a:pt x="0" y="187248"/>
                  </a:lnTo>
                  <a:lnTo>
                    <a:pt x="780593" y="187248"/>
                  </a:lnTo>
                  <a:lnTo>
                    <a:pt x="7805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045" y="2922464"/>
              <a:ext cx="781050" cy="187325"/>
            </a:xfrm>
            <a:custGeom>
              <a:avLst/>
              <a:gdLst/>
              <a:ahLst/>
              <a:cxnLst/>
              <a:rect l="l" t="t" r="r" b="b"/>
              <a:pathLst>
                <a:path w="781050" h="187325">
                  <a:moveTo>
                    <a:pt x="0" y="187248"/>
                  </a:moveTo>
                  <a:lnTo>
                    <a:pt x="780593" y="187248"/>
                  </a:lnTo>
                  <a:lnTo>
                    <a:pt x="780593" y="0"/>
                  </a:lnTo>
                  <a:lnTo>
                    <a:pt x="0" y="0"/>
                  </a:lnTo>
                  <a:lnTo>
                    <a:pt x="0" y="187248"/>
                  </a:lnTo>
                  <a:close/>
                </a:path>
                <a:path w="781050" h="187325">
                  <a:moveTo>
                    <a:pt x="257475" y="65"/>
                  </a:moveTo>
                  <a:lnTo>
                    <a:pt x="245777" y="62351"/>
                  </a:lnTo>
                  <a:lnTo>
                    <a:pt x="245777" y="124637"/>
                  </a:lnTo>
                  <a:lnTo>
                    <a:pt x="257475" y="187248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49045" y="3109684"/>
              <a:ext cx="781050" cy="50800"/>
            </a:xfrm>
            <a:custGeom>
              <a:avLst/>
              <a:gdLst/>
              <a:ahLst/>
              <a:cxnLst/>
              <a:rect l="l" t="t" r="r" b="b"/>
              <a:pathLst>
                <a:path w="781050" h="50800">
                  <a:moveTo>
                    <a:pt x="780593" y="0"/>
                  </a:moveTo>
                  <a:lnTo>
                    <a:pt x="0" y="0"/>
                  </a:lnTo>
                  <a:lnTo>
                    <a:pt x="0" y="50606"/>
                  </a:lnTo>
                  <a:lnTo>
                    <a:pt x="780593" y="50606"/>
                  </a:lnTo>
                  <a:lnTo>
                    <a:pt x="78059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49045" y="3109684"/>
              <a:ext cx="781050" cy="50800"/>
            </a:xfrm>
            <a:custGeom>
              <a:avLst/>
              <a:gdLst/>
              <a:ahLst/>
              <a:cxnLst/>
              <a:rect l="l" t="t" r="r" b="b"/>
              <a:pathLst>
                <a:path w="781050" h="50800">
                  <a:moveTo>
                    <a:pt x="0" y="50606"/>
                  </a:moveTo>
                  <a:lnTo>
                    <a:pt x="780593" y="50606"/>
                  </a:lnTo>
                  <a:lnTo>
                    <a:pt x="780593" y="0"/>
                  </a:lnTo>
                  <a:lnTo>
                    <a:pt x="0" y="0"/>
                  </a:lnTo>
                  <a:lnTo>
                    <a:pt x="0" y="50606"/>
                  </a:lnTo>
                  <a:close/>
                </a:path>
              </a:pathLst>
            </a:custGeom>
            <a:ln w="3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29915" y="2965310"/>
              <a:ext cx="349885" cy="21590"/>
            </a:xfrm>
            <a:custGeom>
              <a:avLst/>
              <a:gdLst/>
              <a:ahLst/>
              <a:cxnLst/>
              <a:rect l="l" t="t" r="r" b="b"/>
              <a:pathLst>
                <a:path w="349885" h="21589">
                  <a:moveTo>
                    <a:pt x="39014" y="0"/>
                  </a:moveTo>
                  <a:lnTo>
                    <a:pt x="0" y="0"/>
                  </a:lnTo>
                  <a:lnTo>
                    <a:pt x="0" y="11709"/>
                  </a:lnTo>
                  <a:lnTo>
                    <a:pt x="39014" y="11709"/>
                  </a:lnTo>
                  <a:lnTo>
                    <a:pt x="39014" y="0"/>
                  </a:lnTo>
                  <a:close/>
                </a:path>
                <a:path w="349885" h="21589">
                  <a:moveTo>
                    <a:pt x="74117" y="0"/>
                  </a:moveTo>
                  <a:lnTo>
                    <a:pt x="54610" y="0"/>
                  </a:lnTo>
                  <a:lnTo>
                    <a:pt x="54610" y="11709"/>
                  </a:lnTo>
                  <a:lnTo>
                    <a:pt x="74117" y="11709"/>
                  </a:lnTo>
                  <a:lnTo>
                    <a:pt x="74117" y="0"/>
                  </a:lnTo>
                  <a:close/>
                </a:path>
                <a:path w="349885" h="21589">
                  <a:moveTo>
                    <a:pt x="128739" y="0"/>
                  </a:moveTo>
                  <a:lnTo>
                    <a:pt x="93624" y="0"/>
                  </a:lnTo>
                  <a:lnTo>
                    <a:pt x="93624" y="11709"/>
                  </a:lnTo>
                  <a:lnTo>
                    <a:pt x="128739" y="11709"/>
                  </a:lnTo>
                  <a:lnTo>
                    <a:pt x="128739" y="0"/>
                  </a:lnTo>
                  <a:close/>
                </a:path>
                <a:path w="349885" h="21589">
                  <a:moveTo>
                    <a:pt x="349529" y="13677"/>
                  </a:moveTo>
                  <a:lnTo>
                    <a:pt x="318325" y="13677"/>
                  </a:lnTo>
                  <a:lnTo>
                    <a:pt x="318325" y="21463"/>
                  </a:lnTo>
                  <a:lnTo>
                    <a:pt x="349529" y="21463"/>
                  </a:lnTo>
                  <a:lnTo>
                    <a:pt x="349529" y="13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29917" y="2965300"/>
              <a:ext cx="128905" cy="12065"/>
            </a:xfrm>
            <a:custGeom>
              <a:avLst/>
              <a:gdLst/>
              <a:ahLst/>
              <a:cxnLst/>
              <a:rect l="l" t="t" r="r" b="b"/>
              <a:pathLst>
                <a:path w="128905" h="12064">
                  <a:moveTo>
                    <a:pt x="0" y="11709"/>
                  </a:moveTo>
                  <a:lnTo>
                    <a:pt x="39015" y="11709"/>
                  </a:lnTo>
                  <a:lnTo>
                    <a:pt x="39015" y="0"/>
                  </a:lnTo>
                  <a:lnTo>
                    <a:pt x="0" y="0"/>
                  </a:lnTo>
                  <a:lnTo>
                    <a:pt x="0" y="11709"/>
                  </a:lnTo>
                  <a:close/>
                </a:path>
                <a:path w="128905" h="12064">
                  <a:moveTo>
                    <a:pt x="54618" y="11709"/>
                  </a:moveTo>
                  <a:lnTo>
                    <a:pt x="74126" y="11709"/>
                  </a:lnTo>
                  <a:lnTo>
                    <a:pt x="74126" y="0"/>
                  </a:lnTo>
                  <a:lnTo>
                    <a:pt x="54618" y="0"/>
                  </a:lnTo>
                  <a:lnTo>
                    <a:pt x="54618" y="11709"/>
                  </a:lnTo>
                  <a:close/>
                </a:path>
                <a:path w="128905" h="12064">
                  <a:moveTo>
                    <a:pt x="93634" y="11709"/>
                  </a:moveTo>
                  <a:lnTo>
                    <a:pt x="128745" y="11709"/>
                  </a:lnTo>
                  <a:lnTo>
                    <a:pt x="128745" y="0"/>
                  </a:lnTo>
                  <a:lnTo>
                    <a:pt x="93634" y="0"/>
                  </a:lnTo>
                  <a:lnTo>
                    <a:pt x="93634" y="11709"/>
                  </a:lnTo>
                  <a:close/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74404" y="2940100"/>
              <a:ext cx="562610" cy="70485"/>
            </a:xfrm>
            <a:custGeom>
              <a:avLst/>
              <a:gdLst/>
              <a:ahLst/>
              <a:cxnLst/>
              <a:rect l="l" t="t" r="r" b="b"/>
              <a:pathLst>
                <a:path w="562610" h="70485">
                  <a:moveTo>
                    <a:pt x="70218" y="0"/>
                  </a:moveTo>
                  <a:lnTo>
                    <a:pt x="0" y="0"/>
                  </a:lnTo>
                  <a:lnTo>
                    <a:pt x="0" y="70091"/>
                  </a:lnTo>
                  <a:lnTo>
                    <a:pt x="70218" y="70091"/>
                  </a:lnTo>
                  <a:lnTo>
                    <a:pt x="70218" y="0"/>
                  </a:lnTo>
                  <a:close/>
                </a:path>
                <a:path w="562610" h="70485">
                  <a:moveTo>
                    <a:pt x="562140" y="15443"/>
                  </a:moveTo>
                  <a:lnTo>
                    <a:pt x="495820" y="15443"/>
                  </a:lnTo>
                  <a:lnTo>
                    <a:pt x="495820" y="50571"/>
                  </a:lnTo>
                  <a:lnTo>
                    <a:pt x="562140" y="50571"/>
                  </a:lnTo>
                  <a:lnTo>
                    <a:pt x="562140" y="1544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19123" y="2967252"/>
              <a:ext cx="168275" cy="0"/>
            </a:xfrm>
            <a:custGeom>
              <a:avLst/>
              <a:gdLst/>
              <a:ahLst/>
              <a:cxnLst/>
              <a:rect l="l" t="t" r="r" b="b"/>
              <a:pathLst>
                <a:path w="168275">
                  <a:moveTo>
                    <a:pt x="0" y="0"/>
                  </a:moveTo>
                  <a:lnTo>
                    <a:pt x="168135" y="0"/>
                  </a:lnTo>
                </a:path>
              </a:pathLst>
            </a:custGeom>
            <a:ln w="11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56855" y="2922529"/>
              <a:ext cx="765175" cy="222885"/>
            </a:xfrm>
            <a:custGeom>
              <a:avLst/>
              <a:gdLst/>
              <a:ahLst/>
              <a:cxnLst/>
              <a:rect l="l" t="t" r="r" b="b"/>
              <a:pathLst>
                <a:path w="765175" h="222885">
                  <a:moveTo>
                    <a:pt x="265268" y="179052"/>
                  </a:moveTo>
                  <a:lnTo>
                    <a:pt x="764990" y="179052"/>
                  </a:lnTo>
                  <a:lnTo>
                    <a:pt x="764990" y="7806"/>
                  </a:lnTo>
                  <a:lnTo>
                    <a:pt x="265268" y="7806"/>
                  </a:lnTo>
                  <a:lnTo>
                    <a:pt x="253570" y="62286"/>
                  </a:lnTo>
                  <a:lnTo>
                    <a:pt x="253570" y="120669"/>
                  </a:lnTo>
                  <a:lnTo>
                    <a:pt x="265268" y="179052"/>
                  </a:lnTo>
                </a:path>
                <a:path w="765175" h="222885">
                  <a:moveTo>
                    <a:pt x="448617" y="159537"/>
                  </a:moveTo>
                  <a:lnTo>
                    <a:pt x="737672" y="159537"/>
                  </a:lnTo>
                  <a:lnTo>
                    <a:pt x="737672" y="31061"/>
                  </a:lnTo>
                  <a:lnTo>
                    <a:pt x="448617" y="31061"/>
                  </a:lnTo>
                  <a:lnTo>
                    <a:pt x="448617" y="159537"/>
                  </a:lnTo>
                </a:path>
                <a:path w="765175" h="222885">
                  <a:moveTo>
                    <a:pt x="694768" y="222311"/>
                  </a:moveTo>
                  <a:lnTo>
                    <a:pt x="757180" y="222311"/>
                  </a:lnTo>
                  <a:lnTo>
                    <a:pt x="764990" y="218408"/>
                  </a:lnTo>
                  <a:lnTo>
                    <a:pt x="764990" y="206699"/>
                  </a:lnTo>
                  <a:lnTo>
                    <a:pt x="757180" y="202795"/>
                  </a:lnTo>
                  <a:lnTo>
                    <a:pt x="694768" y="202795"/>
                  </a:lnTo>
                  <a:lnTo>
                    <a:pt x="694768" y="222311"/>
                  </a:lnTo>
                </a:path>
                <a:path w="765175" h="222885">
                  <a:moveTo>
                    <a:pt x="74110" y="222311"/>
                  </a:moveTo>
                  <a:lnTo>
                    <a:pt x="11698" y="222311"/>
                  </a:lnTo>
                  <a:lnTo>
                    <a:pt x="0" y="218408"/>
                  </a:lnTo>
                  <a:lnTo>
                    <a:pt x="0" y="206699"/>
                  </a:lnTo>
                  <a:lnTo>
                    <a:pt x="11698" y="202795"/>
                  </a:lnTo>
                  <a:lnTo>
                    <a:pt x="74110" y="202795"/>
                  </a:lnTo>
                  <a:lnTo>
                    <a:pt x="74110" y="222311"/>
                  </a:lnTo>
                </a:path>
                <a:path w="765175" h="222885">
                  <a:moveTo>
                    <a:pt x="273062" y="54480"/>
                  </a:moveTo>
                  <a:lnTo>
                    <a:pt x="401807" y="54480"/>
                  </a:lnTo>
                  <a:lnTo>
                    <a:pt x="401807" y="42770"/>
                  </a:lnTo>
                  <a:lnTo>
                    <a:pt x="273062" y="42770"/>
                  </a:lnTo>
                  <a:lnTo>
                    <a:pt x="273062" y="54480"/>
                  </a:lnTo>
                </a:path>
                <a:path w="765175" h="222885">
                  <a:moveTo>
                    <a:pt x="409601" y="7806"/>
                  </a:moveTo>
                  <a:lnTo>
                    <a:pt x="409601" y="179052"/>
                  </a:lnTo>
                </a:path>
                <a:path w="765175" h="222885">
                  <a:moveTo>
                    <a:pt x="409601" y="66189"/>
                  </a:moveTo>
                  <a:lnTo>
                    <a:pt x="253570" y="66189"/>
                  </a:lnTo>
                </a:path>
                <a:path w="765175" h="222885">
                  <a:moveTo>
                    <a:pt x="409601" y="124572"/>
                  </a:moveTo>
                  <a:lnTo>
                    <a:pt x="253570" y="124572"/>
                  </a:lnTo>
                </a:path>
                <a:path w="765175" h="222885">
                  <a:moveTo>
                    <a:pt x="644054" y="31061"/>
                  </a:moveTo>
                  <a:lnTo>
                    <a:pt x="644054" y="77898"/>
                  </a:lnTo>
                </a:path>
                <a:path w="765175" h="222885">
                  <a:moveTo>
                    <a:pt x="448617" y="77898"/>
                  </a:moveTo>
                  <a:lnTo>
                    <a:pt x="737672" y="77898"/>
                  </a:lnTo>
                </a:path>
                <a:path w="765175" h="222885">
                  <a:moveTo>
                    <a:pt x="273062" y="7806"/>
                  </a:moveTo>
                  <a:lnTo>
                    <a:pt x="273062" y="0"/>
                  </a:lnTo>
                </a:path>
                <a:path w="765175" h="222885">
                  <a:moveTo>
                    <a:pt x="273062" y="187183"/>
                  </a:moveTo>
                  <a:lnTo>
                    <a:pt x="273062" y="179052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3822" y="2969203"/>
              <a:ext cx="222885" cy="46990"/>
            </a:xfrm>
            <a:custGeom>
              <a:avLst/>
              <a:gdLst/>
              <a:ahLst/>
              <a:cxnLst/>
              <a:rect l="l" t="t" r="r" b="b"/>
              <a:pathLst>
                <a:path w="222885" h="46989">
                  <a:moveTo>
                    <a:pt x="0" y="46673"/>
                  </a:moveTo>
                  <a:lnTo>
                    <a:pt x="11698" y="46673"/>
                  </a:lnTo>
                </a:path>
                <a:path w="222885" h="46989">
                  <a:moveTo>
                    <a:pt x="0" y="0"/>
                  </a:moveTo>
                  <a:lnTo>
                    <a:pt x="11698" y="0"/>
                  </a:lnTo>
                </a:path>
                <a:path w="222885" h="46989">
                  <a:moveTo>
                    <a:pt x="93618" y="0"/>
                  </a:moveTo>
                  <a:lnTo>
                    <a:pt x="105333" y="0"/>
                  </a:lnTo>
                </a:path>
                <a:path w="222885" h="46989">
                  <a:moveTo>
                    <a:pt x="210649" y="19515"/>
                  </a:moveTo>
                  <a:lnTo>
                    <a:pt x="222754" y="19515"/>
                  </a:lnTo>
                </a:path>
              </a:pathLst>
            </a:custGeom>
            <a:ln w="39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38139" y="2573694"/>
              <a:ext cx="1171575" cy="877569"/>
            </a:xfrm>
            <a:custGeom>
              <a:avLst/>
              <a:gdLst/>
              <a:ahLst/>
              <a:cxnLst/>
              <a:rect l="l" t="t" r="r" b="b"/>
              <a:pathLst>
                <a:path w="1171575" h="877570">
                  <a:moveTo>
                    <a:pt x="760955" y="0"/>
                  </a:moveTo>
                  <a:lnTo>
                    <a:pt x="714260" y="3903"/>
                  </a:lnTo>
                  <a:lnTo>
                    <a:pt x="667402" y="23418"/>
                  </a:lnTo>
                  <a:lnTo>
                    <a:pt x="624448" y="54480"/>
                  </a:lnTo>
                  <a:lnTo>
                    <a:pt x="585400" y="97413"/>
                  </a:lnTo>
                  <a:lnTo>
                    <a:pt x="542609" y="54480"/>
                  </a:lnTo>
                  <a:lnTo>
                    <a:pt x="499656" y="23418"/>
                  </a:lnTo>
                  <a:lnTo>
                    <a:pt x="452798" y="3903"/>
                  </a:lnTo>
                  <a:lnTo>
                    <a:pt x="405940" y="0"/>
                  </a:lnTo>
                  <a:lnTo>
                    <a:pt x="359245" y="7806"/>
                  </a:lnTo>
                  <a:lnTo>
                    <a:pt x="312387" y="27321"/>
                  </a:lnTo>
                  <a:lnTo>
                    <a:pt x="269433" y="62286"/>
                  </a:lnTo>
                  <a:lnTo>
                    <a:pt x="230060" y="108960"/>
                  </a:lnTo>
                  <a:lnTo>
                    <a:pt x="194916" y="163602"/>
                  </a:lnTo>
                  <a:lnTo>
                    <a:pt x="171487" y="226214"/>
                  </a:lnTo>
                  <a:lnTo>
                    <a:pt x="136506" y="218408"/>
                  </a:lnTo>
                  <a:lnTo>
                    <a:pt x="97458" y="226214"/>
                  </a:lnTo>
                  <a:lnTo>
                    <a:pt x="66219" y="249632"/>
                  </a:lnTo>
                  <a:lnTo>
                    <a:pt x="38885" y="284597"/>
                  </a:lnTo>
                  <a:lnTo>
                    <a:pt x="15456" y="327368"/>
                  </a:lnTo>
                  <a:lnTo>
                    <a:pt x="3904" y="381848"/>
                  </a:lnTo>
                  <a:lnTo>
                    <a:pt x="0" y="436491"/>
                  </a:lnTo>
                  <a:lnTo>
                    <a:pt x="3904" y="494874"/>
                  </a:lnTo>
                  <a:lnTo>
                    <a:pt x="15456" y="545776"/>
                  </a:lnTo>
                  <a:lnTo>
                    <a:pt x="38885" y="592450"/>
                  </a:lnTo>
                  <a:lnTo>
                    <a:pt x="66219" y="627577"/>
                  </a:lnTo>
                  <a:lnTo>
                    <a:pt x="97458" y="650833"/>
                  </a:lnTo>
                  <a:lnTo>
                    <a:pt x="136506" y="658639"/>
                  </a:lnTo>
                  <a:lnTo>
                    <a:pt x="171487" y="650833"/>
                  </a:lnTo>
                  <a:lnTo>
                    <a:pt x="194916" y="713119"/>
                  </a:lnTo>
                  <a:lnTo>
                    <a:pt x="230060" y="767762"/>
                  </a:lnTo>
                  <a:lnTo>
                    <a:pt x="269433" y="814436"/>
                  </a:lnTo>
                  <a:lnTo>
                    <a:pt x="312387" y="845498"/>
                  </a:lnTo>
                  <a:lnTo>
                    <a:pt x="359245" y="869241"/>
                  </a:lnTo>
                  <a:lnTo>
                    <a:pt x="405940" y="877047"/>
                  </a:lnTo>
                  <a:lnTo>
                    <a:pt x="452798" y="873144"/>
                  </a:lnTo>
                  <a:lnTo>
                    <a:pt x="499656" y="853792"/>
                  </a:lnTo>
                  <a:lnTo>
                    <a:pt x="542609" y="822242"/>
                  </a:lnTo>
                  <a:lnTo>
                    <a:pt x="585400" y="779308"/>
                  </a:lnTo>
                  <a:lnTo>
                    <a:pt x="624448" y="822242"/>
                  </a:lnTo>
                  <a:lnTo>
                    <a:pt x="667402" y="853792"/>
                  </a:lnTo>
                  <a:lnTo>
                    <a:pt x="714260" y="873144"/>
                  </a:lnTo>
                  <a:lnTo>
                    <a:pt x="760955" y="877047"/>
                  </a:lnTo>
                  <a:lnTo>
                    <a:pt x="807813" y="869241"/>
                  </a:lnTo>
                  <a:lnTo>
                    <a:pt x="854671" y="845498"/>
                  </a:lnTo>
                  <a:lnTo>
                    <a:pt x="897950" y="814436"/>
                  </a:lnTo>
                  <a:lnTo>
                    <a:pt x="936998" y="767762"/>
                  </a:lnTo>
                  <a:lnTo>
                    <a:pt x="971979" y="713119"/>
                  </a:lnTo>
                  <a:lnTo>
                    <a:pt x="995408" y="650833"/>
                  </a:lnTo>
                  <a:lnTo>
                    <a:pt x="1030552" y="658639"/>
                  </a:lnTo>
                  <a:lnTo>
                    <a:pt x="1069600" y="650833"/>
                  </a:lnTo>
                  <a:lnTo>
                    <a:pt x="1100839" y="627577"/>
                  </a:lnTo>
                  <a:lnTo>
                    <a:pt x="1128010" y="592450"/>
                  </a:lnTo>
                  <a:lnTo>
                    <a:pt x="1151439" y="545776"/>
                  </a:lnTo>
                  <a:lnTo>
                    <a:pt x="1163153" y="494874"/>
                  </a:lnTo>
                  <a:lnTo>
                    <a:pt x="1170963" y="436491"/>
                  </a:lnTo>
                  <a:lnTo>
                    <a:pt x="1163153" y="381848"/>
                  </a:lnTo>
                  <a:lnTo>
                    <a:pt x="1151439" y="327368"/>
                  </a:lnTo>
                  <a:lnTo>
                    <a:pt x="1128010" y="284597"/>
                  </a:lnTo>
                  <a:lnTo>
                    <a:pt x="1100839" y="249632"/>
                  </a:lnTo>
                  <a:lnTo>
                    <a:pt x="1069600" y="226214"/>
                  </a:lnTo>
                  <a:lnTo>
                    <a:pt x="1030552" y="218408"/>
                  </a:lnTo>
                  <a:lnTo>
                    <a:pt x="995408" y="226214"/>
                  </a:lnTo>
                  <a:lnTo>
                    <a:pt x="971979" y="163602"/>
                  </a:lnTo>
                  <a:lnTo>
                    <a:pt x="936998" y="108960"/>
                  </a:lnTo>
                  <a:lnTo>
                    <a:pt x="897950" y="62286"/>
                  </a:lnTo>
                  <a:lnTo>
                    <a:pt x="854671" y="27321"/>
                  </a:lnTo>
                  <a:lnTo>
                    <a:pt x="807813" y="7806"/>
                  </a:lnTo>
                  <a:lnTo>
                    <a:pt x="760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38139" y="2573694"/>
              <a:ext cx="1171575" cy="877569"/>
            </a:xfrm>
            <a:custGeom>
              <a:avLst/>
              <a:gdLst/>
              <a:ahLst/>
              <a:cxnLst/>
              <a:rect l="l" t="t" r="r" b="b"/>
              <a:pathLst>
                <a:path w="1171575" h="877570">
                  <a:moveTo>
                    <a:pt x="171487" y="650833"/>
                  </a:moveTo>
                  <a:lnTo>
                    <a:pt x="194916" y="713119"/>
                  </a:lnTo>
                  <a:lnTo>
                    <a:pt x="230060" y="767762"/>
                  </a:lnTo>
                  <a:lnTo>
                    <a:pt x="269433" y="814436"/>
                  </a:lnTo>
                  <a:lnTo>
                    <a:pt x="312387" y="845498"/>
                  </a:lnTo>
                  <a:lnTo>
                    <a:pt x="359245" y="869241"/>
                  </a:lnTo>
                  <a:lnTo>
                    <a:pt x="405940" y="877047"/>
                  </a:lnTo>
                  <a:lnTo>
                    <a:pt x="452798" y="873144"/>
                  </a:lnTo>
                  <a:lnTo>
                    <a:pt x="499656" y="853792"/>
                  </a:lnTo>
                  <a:lnTo>
                    <a:pt x="542609" y="822242"/>
                  </a:lnTo>
                  <a:lnTo>
                    <a:pt x="585400" y="779308"/>
                  </a:lnTo>
                  <a:lnTo>
                    <a:pt x="624448" y="822242"/>
                  </a:lnTo>
                  <a:lnTo>
                    <a:pt x="667402" y="853792"/>
                  </a:lnTo>
                  <a:lnTo>
                    <a:pt x="714260" y="873144"/>
                  </a:lnTo>
                  <a:lnTo>
                    <a:pt x="760955" y="877047"/>
                  </a:lnTo>
                  <a:lnTo>
                    <a:pt x="807813" y="869241"/>
                  </a:lnTo>
                  <a:lnTo>
                    <a:pt x="854671" y="845498"/>
                  </a:lnTo>
                  <a:lnTo>
                    <a:pt x="897950" y="814436"/>
                  </a:lnTo>
                  <a:lnTo>
                    <a:pt x="936998" y="767762"/>
                  </a:lnTo>
                  <a:lnTo>
                    <a:pt x="971979" y="713119"/>
                  </a:lnTo>
                  <a:lnTo>
                    <a:pt x="995408" y="650833"/>
                  </a:lnTo>
                  <a:lnTo>
                    <a:pt x="1030552" y="658639"/>
                  </a:lnTo>
                  <a:lnTo>
                    <a:pt x="1069600" y="650833"/>
                  </a:lnTo>
                  <a:lnTo>
                    <a:pt x="1100839" y="627577"/>
                  </a:lnTo>
                  <a:lnTo>
                    <a:pt x="1128010" y="592450"/>
                  </a:lnTo>
                  <a:lnTo>
                    <a:pt x="1151439" y="545776"/>
                  </a:lnTo>
                  <a:lnTo>
                    <a:pt x="1163153" y="494874"/>
                  </a:lnTo>
                  <a:lnTo>
                    <a:pt x="1170963" y="436491"/>
                  </a:lnTo>
                  <a:lnTo>
                    <a:pt x="1163153" y="381848"/>
                  </a:lnTo>
                  <a:lnTo>
                    <a:pt x="1151439" y="327368"/>
                  </a:lnTo>
                  <a:lnTo>
                    <a:pt x="1128010" y="284597"/>
                  </a:lnTo>
                  <a:lnTo>
                    <a:pt x="1100839" y="249632"/>
                  </a:lnTo>
                  <a:lnTo>
                    <a:pt x="1069600" y="226214"/>
                  </a:lnTo>
                  <a:lnTo>
                    <a:pt x="1030552" y="218408"/>
                  </a:lnTo>
                  <a:lnTo>
                    <a:pt x="995408" y="226214"/>
                  </a:lnTo>
                  <a:lnTo>
                    <a:pt x="971979" y="163602"/>
                  </a:lnTo>
                  <a:lnTo>
                    <a:pt x="936998" y="108960"/>
                  </a:lnTo>
                  <a:lnTo>
                    <a:pt x="897950" y="62286"/>
                  </a:lnTo>
                  <a:lnTo>
                    <a:pt x="854671" y="27321"/>
                  </a:lnTo>
                  <a:lnTo>
                    <a:pt x="807813" y="7806"/>
                  </a:lnTo>
                  <a:lnTo>
                    <a:pt x="760955" y="0"/>
                  </a:lnTo>
                  <a:lnTo>
                    <a:pt x="714260" y="3903"/>
                  </a:lnTo>
                  <a:lnTo>
                    <a:pt x="667402" y="23418"/>
                  </a:lnTo>
                  <a:lnTo>
                    <a:pt x="624448" y="54480"/>
                  </a:lnTo>
                  <a:lnTo>
                    <a:pt x="585400" y="97413"/>
                  </a:lnTo>
                  <a:lnTo>
                    <a:pt x="542609" y="54480"/>
                  </a:lnTo>
                  <a:lnTo>
                    <a:pt x="499656" y="23418"/>
                  </a:lnTo>
                  <a:lnTo>
                    <a:pt x="452798" y="3903"/>
                  </a:lnTo>
                  <a:lnTo>
                    <a:pt x="405940" y="0"/>
                  </a:lnTo>
                  <a:lnTo>
                    <a:pt x="359245" y="7806"/>
                  </a:lnTo>
                  <a:lnTo>
                    <a:pt x="312387" y="27321"/>
                  </a:lnTo>
                  <a:lnTo>
                    <a:pt x="269433" y="62286"/>
                  </a:lnTo>
                  <a:lnTo>
                    <a:pt x="230060" y="108960"/>
                  </a:lnTo>
                  <a:lnTo>
                    <a:pt x="194916" y="163602"/>
                  </a:lnTo>
                  <a:lnTo>
                    <a:pt x="171487" y="226214"/>
                  </a:lnTo>
                  <a:lnTo>
                    <a:pt x="136506" y="218408"/>
                  </a:lnTo>
                  <a:lnTo>
                    <a:pt x="97458" y="226214"/>
                  </a:lnTo>
                  <a:lnTo>
                    <a:pt x="66219" y="249632"/>
                  </a:lnTo>
                  <a:lnTo>
                    <a:pt x="38885" y="284597"/>
                  </a:lnTo>
                  <a:lnTo>
                    <a:pt x="15456" y="327368"/>
                  </a:lnTo>
                  <a:lnTo>
                    <a:pt x="3904" y="381848"/>
                  </a:lnTo>
                  <a:lnTo>
                    <a:pt x="0" y="436491"/>
                  </a:lnTo>
                  <a:lnTo>
                    <a:pt x="3904" y="494874"/>
                  </a:lnTo>
                  <a:lnTo>
                    <a:pt x="15456" y="545776"/>
                  </a:lnTo>
                  <a:lnTo>
                    <a:pt x="38885" y="592450"/>
                  </a:lnTo>
                  <a:lnTo>
                    <a:pt x="66219" y="627577"/>
                  </a:lnTo>
                  <a:lnTo>
                    <a:pt x="97458" y="650833"/>
                  </a:lnTo>
                  <a:lnTo>
                    <a:pt x="136506" y="658639"/>
                  </a:lnTo>
                  <a:lnTo>
                    <a:pt x="171487" y="650833"/>
                  </a:lnTo>
                  <a:close/>
                </a:path>
              </a:pathLst>
            </a:custGeom>
            <a:ln w="11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496399" y="2907680"/>
            <a:ext cx="45593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Arial MT"/>
                <a:cs typeface="Arial MT"/>
              </a:rPr>
              <a:t>R</a:t>
            </a:r>
            <a:r>
              <a:rPr sz="1000" spc="-40" dirty="0">
                <a:latin typeface="Arial MT"/>
                <a:cs typeface="Arial MT"/>
              </a:rPr>
              <a:t>é</a:t>
            </a:r>
            <a:r>
              <a:rPr sz="1000" spc="15" dirty="0">
                <a:latin typeface="Arial MT"/>
                <a:cs typeface="Arial MT"/>
              </a:rPr>
              <a:t>s</a:t>
            </a:r>
            <a:r>
              <a:rPr sz="1000" spc="-40" dirty="0">
                <a:latin typeface="Arial MT"/>
                <a:cs typeface="Arial MT"/>
              </a:rPr>
              <a:t>ea</a:t>
            </a:r>
            <a:r>
              <a:rPr sz="1000" spc="5" dirty="0">
                <a:latin typeface="Arial MT"/>
                <a:cs typeface="Arial MT"/>
              </a:rPr>
              <a:t>u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427416" y="2873633"/>
            <a:ext cx="715010" cy="308610"/>
            <a:chOff x="3427416" y="2873633"/>
            <a:chExt cx="715010" cy="308610"/>
          </a:xfrm>
        </p:grpSpPr>
        <p:sp>
          <p:nvSpPr>
            <p:cNvPr id="40" name="object 40"/>
            <p:cNvSpPr/>
            <p:nvPr/>
          </p:nvSpPr>
          <p:spPr>
            <a:xfrm>
              <a:off x="3429638" y="2875856"/>
              <a:ext cx="710565" cy="304165"/>
            </a:xfrm>
            <a:custGeom>
              <a:avLst/>
              <a:gdLst/>
              <a:ahLst/>
              <a:cxnLst/>
              <a:rect l="l" t="t" r="r" b="b"/>
              <a:pathLst>
                <a:path w="710564" h="304164">
                  <a:moveTo>
                    <a:pt x="495849" y="0"/>
                  </a:moveTo>
                  <a:lnTo>
                    <a:pt x="0" y="163440"/>
                  </a:lnTo>
                  <a:lnTo>
                    <a:pt x="315982" y="93347"/>
                  </a:lnTo>
                  <a:lnTo>
                    <a:pt x="214554" y="303950"/>
                  </a:lnTo>
                  <a:lnTo>
                    <a:pt x="710452" y="136118"/>
                  </a:lnTo>
                  <a:lnTo>
                    <a:pt x="394388" y="206211"/>
                  </a:lnTo>
                  <a:lnTo>
                    <a:pt x="4958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9638" y="2875856"/>
              <a:ext cx="710565" cy="304165"/>
            </a:xfrm>
            <a:custGeom>
              <a:avLst/>
              <a:gdLst/>
              <a:ahLst/>
              <a:cxnLst/>
              <a:rect l="l" t="t" r="r" b="b"/>
              <a:pathLst>
                <a:path w="710564" h="304164">
                  <a:moveTo>
                    <a:pt x="0" y="163440"/>
                  </a:moveTo>
                  <a:lnTo>
                    <a:pt x="495849" y="0"/>
                  </a:lnTo>
                  <a:lnTo>
                    <a:pt x="394388" y="206211"/>
                  </a:lnTo>
                  <a:lnTo>
                    <a:pt x="710452" y="136118"/>
                  </a:lnTo>
                  <a:lnTo>
                    <a:pt x="214554" y="303950"/>
                  </a:lnTo>
                  <a:lnTo>
                    <a:pt x="315982" y="93347"/>
                  </a:lnTo>
                  <a:lnTo>
                    <a:pt x="0" y="163440"/>
                  </a:lnTo>
                  <a:close/>
                </a:path>
              </a:pathLst>
            </a:custGeom>
            <a:ln w="3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2227357" y="3444926"/>
          <a:ext cx="1612265" cy="1313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377">
                <a:tc>
                  <a:txBody>
                    <a:bodyPr/>
                    <a:lstStyle/>
                    <a:p>
                      <a:pPr marL="351155" marR="346710" indent="22860">
                        <a:lnSpc>
                          <a:spcPts val="1540"/>
                        </a:lnSpc>
                        <a:spcBef>
                          <a:spcPts val="114"/>
                        </a:spcBef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Programme </a:t>
                      </a:r>
                      <a:r>
                        <a:rPr sz="1300" spc="-3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'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app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0">
                <a:tc>
                  <a:txBody>
                    <a:bodyPr/>
                    <a:lstStyle/>
                    <a:p>
                      <a:pPr marL="327660" marR="323850" indent="198755">
                        <a:lnSpc>
                          <a:spcPts val="154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3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67">
                <a:tc>
                  <a:txBody>
                    <a:bodyPr/>
                    <a:lstStyle/>
                    <a:p>
                      <a:pPr marL="116839" marR="113664" indent="367030">
                        <a:lnSpc>
                          <a:spcPts val="1530"/>
                        </a:lnSpc>
                        <a:spcBef>
                          <a:spcPts val="12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300" spc="25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595791" y="3444926"/>
          <a:ext cx="1608455" cy="13134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63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5" dirty="0">
                          <a:latin typeface="Arial MT"/>
                          <a:cs typeface="Arial MT"/>
                        </a:rPr>
                        <a:t>SGBD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80">
                <a:tc>
                  <a:txBody>
                    <a:bodyPr/>
                    <a:lstStyle/>
                    <a:p>
                      <a:pPr marL="327660" marR="319405" indent="194945">
                        <a:lnSpc>
                          <a:spcPts val="1540"/>
                        </a:lnSpc>
                        <a:spcBef>
                          <a:spcPts val="114"/>
                        </a:spcBef>
                      </a:pPr>
                      <a:r>
                        <a:rPr sz="1300" spc="-10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3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300" spc="2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re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67">
                <a:tc>
                  <a:txBody>
                    <a:bodyPr/>
                    <a:lstStyle/>
                    <a:p>
                      <a:pPr marL="116839" marR="109220" indent="366395">
                        <a:lnSpc>
                          <a:spcPts val="1530"/>
                        </a:lnSpc>
                        <a:spcBef>
                          <a:spcPts val="125"/>
                        </a:spcBef>
                      </a:pPr>
                      <a:r>
                        <a:rPr sz="1300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3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300" spc="25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3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3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3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300" dirty="0">
                          <a:latin typeface="Arial MT"/>
                          <a:cs typeface="Arial MT"/>
                        </a:rPr>
                        <a:t>n</a:t>
                      </a:r>
                      <a:endParaRPr sz="13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4" name="object 44"/>
          <p:cNvGrpSpPr/>
          <p:nvPr/>
        </p:nvGrpSpPr>
        <p:grpSpPr>
          <a:xfrm>
            <a:off x="3845439" y="2517085"/>
            <a:ext cx="3362960" cy="2083435"/>
            <a:chOff x="3845439" y="2517085"/>
            <a:chExt cx="3362960" cy="2083435"/>
          </a:xfrm>
        </p:grpSpPr>
        <p:sp>
          <p:nvSpPr>
            <p:cNvPr id="45" name="object 45"/>
            <p:cNvSpPr/>
            <p:nvPr/>
          </p:nvSpPr>
          <p:spPr>
            <a:xfrm>
              <a:off x="3989755" y="4545824"/>
              <a:ext cx="1463675" cy="0"/>
            </a:xfrm>
            <a:custGeom>
              <a:avLst/>
              <a:gdLst/>
              <a:ahLst/>
              <a:cxnLst/>
              <a:rect l="l" t="t" r="r" b="b"/>
              <a:pathLst>
                <a:path w="1463675">
                  <a:moveTo>
                    <a:pt x="0" y="0"/>
                  </a:moveTo>
                  <a:lnTo>
                    <a:pt x="1463663" y="0"/>
                  </a:lnTo>
                </a:path>
              </a:pathLst>
            </a:custGeom>
            <a:ln w="11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45433" y="4495215"/>
              <a:ext cx="1756410" cy="105410"/>
            </a:xfrm>
            <a:custGeom>
              <a:avLst/>
              <a:gdLst/>
              <a:ahLst/>
              <a:cxnLst/>
              <a:rect l="l" t="t" r="r" b="b"/>
              <a:pathLst>
                <a:path w="1756410" h="105410">
                  <a:moveTo>
                    <a:pt x="156032" y="0"/>
                  </a:moveTo>
                  <a:lnTo>
                    <a:pt x="0" y="50609"/>
                  </a:lnTo>
                  <a:lnTo>
                    <a:pt x="156032" y="105117"/>
                  </a:lnTo>
                  <a:lnTo>
                    <a:pt x="156032" y="0"/>
                  </a:lnTo>
                  <a:close/>
                </a:path>
                <a:path w="1756410" h="105410">
                  <a:moveTo>
                    <a:pt x="1756206" y="50609"/>
                  </a:moveTo>
                  <a:lnTo>
                    <a:pt x="1596263" y="0"/>
                  </a:lnTo>
                  <a:lnTo>
                    <a:pt x="1596263" y="105117"/>
                  </a:lnTo>
                  <a:lnTo>
                    <a:pt x="1756206" y="50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11055" y="2848534"/>
              <a:ext cx="706755" cy="304165"/>
            </a:xfrm>
            <a:custGeom>
              <a:avLst/>
              <a:gdLst/>
              <a:ahLst/>
              <a:cxnLst/>
              <a:rect l="l" t="t" r="r" b="b"/>
              <a:pathLst>
                <a:path w="706754" h="304164">
                  <a:moveTo>
                    <a:pt x="492009" y="0"/>
                  </a:moveTo>
                  <a:lnTo>
                    <a:pt x="0" y="163440"/>
                  </a:lnTo>
                  <a:lnTo>
                    <a:pt x="312061" y="93510"/>
                  </a:lnTo>
                  <a:lnTo>
                    <a:pt x="210698" y="304112"/>
                  </a:lnTo>
                  <a:lnTo>
                    <a:pt x="706450" y="136281"/>
                  </a:lnTo>
                  <a:lnTo>
                    <a:pt x="390483" y="210276"/>
                  </a:lnTo>
                  <a:lnTo>
                    <a:pt x="492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11055" y="2848534"/>
              <a:ext cx="706755" cy="304165"/>
            </a:xfrm>
            <a:custGeom>
              <a:avLst/>
              <a:gdLst/>
              <a:ahLst/>
              <a:cxnLst/>
              <a:rect l="l" t="t" r="r" b="b"/>
              <a:pathLst>
                <a:path w="706754" h="304164">
                  <a:moveTo>
                    <a:pt x="0" y="163440"/>
                  </a:moveTo>
                  <a:lnTo>
                    <a:pt x="492009" y="0"/>
                  </a:lnTo>
                  <a:lnTo>
                    <a:pt x="390483" y="210276"/>
                  </a:lnTo>
                  <a:lnTo>
                    <a:pt x="706450" y="136281"/>
                  </a:lnTo>
                  <a:lnTo>
                    <a:pt x="210698" y="304112"/>
                  </a:lnTo>
                  <a:lnTo>
                    <a:pt x="312061" y="93510"/>
                  </a:lnTo>
                  <a:lnTo>
                    <a:pt x="0" y="163440"/>
                  </a:lnTo>
                  <a:close/>
                </a:path>
              </a:pathLst>
            </a:custGeom>
            <a:ln w="38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61052" y="2523118"/>
              <a:ext cx="441325" cy="440690"/>
            </a:xfrm>
            <a:custGeom>
              <a:avLst/>
              <a:gdLst/>
              <a:ahLst/>
              <a:cxnLst/>
              <a:rect l="l" t="t" r="r" b="b"/>
              <a:pathLst>
                <a:path w="441325" h="440689">
                  <a:moveTo>
                    <a:pt x="222738" y="0"/>
                  </a:moveTo>
                  <a:lnTo>
                    <a:pt x="109335" y="7806"/>
                  </a:lnTo>
                  <a:lnTo>
                    <a:pt x="66382" y="15612"/>
                  </a:lnTo>
                  <a:lnTo>
                    <a:pt x="7809" y="42770"/>
                  </a:lnTo>
                  <a:lnTo>
                    <a:pt x="0" y="54480"/>
                  </a:lnTo>
                  <a:lnTo>
                    <a:pt x="0" y="385751"/>
                  </a:lnTo>
                  <a:lnTo>
                    <a:pt x="7809" y="397460"/>
                  </a:lnTo>
                  <a:lnTo>
                    <a:pt x="31238" y="413072"/>
                  </a:lnTo>
                  <a:lnTo>
                    <a:pt x="66382" y="420878"/>
                  </a:lnTo>
                  <a:lnTo>
                    <a:pt x="109335" y="432425"/>
                  </a:lnTo>
                  <a:lnTo>
                    <a:pt x="222738" y="440231"/>
                  </a:lnTo>
                  <a:lnTo>
                    <a:pt x="332073" y="432425"/>
                  </a:lnTo>
                  <a:lnTo>
                    <a:pt x="374864" y="420878"/>
                  </a:lnTo>
                  <a:lnTo>
                    <a:pt x="410008" y="413072"/>
                  </a:lnTo>
                  <a:lnTo>
                    <a:pt x="433437" y="397460"/>
                  </a:lnTo>
                  <a:lnTo>
                    <a:pt x="441246" y="385751"/>
                  </a:lnTo>
                  <a:lnTo>
                    <a:pt x="441246" y="54480"/>
                  </a:lnTo>
                  <a:lnTo>
                    <a:pt x="433437" y="42770"/>
                  </a:lnTo>
                  <a:lnTo>
                    <a:pt x="410008" y="27321"/>
                  </a:lnTo>
                  <a:lnTo>
                    <a:pt x="374864" y="15612"/>
                  </a:lnTo>
                  <a:lnTo>
                    <a:pt x="332073" y="7806"/>
                  </a:lnTo>
                  <a:lnTo>
                    <a:pt x="222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1052" y="2523118"/>
              <a:ext cx="441325" cy="440690"/>
            </a:xfrm>
            <a:custGeom>
              <a:avLst/>
              <a:gdLst/>
              <a:ahLst/>
              <a:cxnLst/>
              <a:rect l="l" t="t" r="r" b="b"/>
              <a:pathLst>
                <a:path w="441325" h="440689">
                  <a:moveTo>
                    <a:pt x="0" y="54480"/>
                  </a:moveTo>
                  <a:lnTo>
                    <a:pt x="0" y="385751"/>
                  </a:lnTo>
                  <a:lnTo>
                    <a:pt x="7809" y="397460"/>
                  </a:lnTo>
                  <a:lnTo>
                    <a:pt x="31238" y="413072"/>
                  </a:lnTo>
                  <a:lnTo>
                    <a:pt x="66382" y="420878"/>
                  </a:lnTo>
                  <a:lnTo>
                    <a:pt x="109335" y="432425"/>
                  </a:lnTo>
                  <a:lnTo>
                    <a:pt x="164328" y="436328"/>
                  </a:lnTo>
                  <a:lnTo>
                    <a:pt x="222738" y="440231"/>
                  </a:lnTo>
                  <a:lnTo>
                    <a:pt x="277406" y="436328"/>
                  </a:lnTo>
                  <a:lnTo>
                    <a:pt x="332073" y="432425"/>
                  </a:lnTo>
                  <a:lnTo>
                    <a:pt x="374864" y="420878"/>
                  </a:lnTo>
                  <a:lnTo>
                    <a:pt x="410008" y="413072"/>
                  </a:lnTo>
                  <a:lnTo>
                    <a:pt x="433437" y="397460"/>
                  </a:lnTo>
                  <a:lnTo>
                    <a:pt x="441246" y="385751"/>
                  </a:lnTo>
                  <a:lnTo>
                    <a:pt x="441246" y="54480"/>
                  </a:lnTo>
                  <a:lnTo>
                    <a:pt x="410008" y="27321"/>
                  </a:lnTo>
                  <a:lnTo>
                    <a:pt x="332073" y="7806"/>
                  </a:lnTo>
                  <a:lnTo>
                    <a:pt x="277406" y="3903"/>
                  </a:lnTo>
                  <a:lnTo>
                    <a:pt x="222738" y="0"/>
                  </a:lnTo>
                  <a:lnTo>
                    <a:pt x="164328" y="3903"/>
                  </a:lnTo>
                  <a:lnTo>
                    <a:pt x="109335" y="7806"/>
                  </a:lnTo>
                  <a:lnTo>
                    <a:pt x="66382" y="15612"/>
                  </a:lnTo>
                  <a:lnTo>
                    <a:pt x="31238" y="27321"/>
                  </a:lnTo>
                  <a:lnTo>
                    <a:pt x="7809" y="42770"/>
                  </a:lnTo>
                  <a:lnTo>
                    <a:pt x="0" y="54480"/>
                  </a:lnTo>
                  <a:close/>
                </a:path>
                <a:path w="441325" h="440689">
                  <a:moveTo>
                    <a:pt x="0" y="54480"/>
                  </a:moveTo>
                  <a:lnTo>
                    <a:pt x="31238" y="81801"/>
                  </a:lnTo>
                  <a:lnTo>
                    <a:pt x="109335" y="101154"/>
                  </a:lnTo>
                  <a:lnTo>
                    <a:pt x="164328" y="108960"/>
                  </a:lnTo>
                  <a:lnTo>
                    <a:pt x="222738" y="108960"/>
                  </a:lnTo>
                  <a:lnTo>
                    <a:pt x="277406" y="108960"/>
                  </a:lnTo>
                  <a:lnTo>
                    <a:pt x="332073" y="101154"/>
                  </a:lnTo>
                  <a:lnTo>
                    <a:pt x="374864" y="93347"/>
                  </a:lnTo>
                  <a:lnTo>
                    <a:pt x="410008" y="81801"/>
                  </a:lnTo>
                  <a:lnTo>
                    <a:pt x="433437" y="70092"/>
                  </a:lnTo>
                  <a:lnTo>
                    <a:pt x="441246" y="54480"/>
                  </a:lnTo>
                </a:path>
              </a:pathLst>
            </a:custGeom>
            <a:ln w="11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755329" y="4906902"/>
            <a:ext cx="566420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20" dirty="0">
                <a:latin typeface="Arial"/>
                <a:cs typeface="Arial"/>
              </a:rPr>
              <a:t>C</a:t>
            </a:r>
            <a:r>
              <a:rPr sz="1500" b="1" spc="10" dirty="0">
                <a:latin typeface="Arial"/>
                <a:cs typeface="Arial"/>
              </a:rPr>
              <a:t>li</a:t>
            </a:r>
            <a:r>
              <a:rPr sz="1500" b="1" spc="25" dirty="0">
                <a:latin typeface="Arial"/>
                <a:cs typeface="Arial"/>
              </a:rPr>
              <a:t>e</a:t>
            </a:r>
            <a:r>
              <a:rPr sz="1500" b="1" dirty="0">
                <a:latin typeface="Arial"/>
                <a:cs typeface="Arial"/>
              </a:rPr>
              <a:t>n</a:t>
            </a:r>
            <a:r>
              <a:rPr sz="1500" b="1" spc="10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08284" y="4906902"/>
            <a:ext cx="745490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5" dirty="0">
                <a:latin typeface="Arial"/>
                <a:cs typeface="Arial"/>
              </a:rPr>
              <a:t>Serveur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80953" y="2666341"/>
            <a:ext cx="20447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Arial MT"/>
                <a:cs typeface="Arial MT"/>
              </a:rPr>
              <a:t>BD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015555" y="2366997"/>
            <a:ext cx="751840" cy="819150"/>
            <a:chOff x="6015555" y="2366997"/>
            <a:chExt cx="751840" cy="819150"/>
          </a:xfrm>
        </p:grpSpPr>
        <p:sp>
          <p:nvSpPr>
            <p:cNvPr id="55" name="object 55"/>
            <p:cNvSpPr/>
            <p:nvPr/>
          </p:nvSpPr>
          <p:spPr>
            <a:xfrm>
              <a:off x="6468514" y="2741038"/>
              <a:ext cx="292735" cy="31750"/>
            </a:xfrm>
            <a:custGeom>
              <a:avLst/>
              <a:gdLst/>
              <a:ahLst/>
              <a:cxnLst/>
              <a:rect l="l" t="t" r="r" b="b"/>
              <a:pathLst>
                <a:path w="292734" h="31750">
                  <a:moveTo>
                    <a:pt x="0" y="31224"/>
                  </a:moveTo>
                  <a:lnTo>
                    <a:pt x="292537" y="0"/>
                  </a:lnTo>
                </a:path>
              </a:pathLst>
            </a:custGeom>
            <a:ln w="11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17505" y="2368947"/>
              <a:ext cx="453390" cy="815340"/>
            </a:xfrm>
            <a:custGeom>
              <a:avLst/>
              <a:gdLst/>
              <a:ahLst/>
              <a:cxnLst/>
              <a:rect l="l" t="t" r="r" b="b"/>
              <a:pathLst>
                <a:path w="453389" h="815339">
                  <a:moveTo>
                    <a:pt x="452912" y="0"/>
                  </a:moveTo>
                  <a:lnTo>
                    <a:pt x="0" y="0"/>
                  </a:lnTo>
                  <a:lnTo>
                    <a:pt x="0" y="814761"/>
                  </a:lnTo>
                  <a:lnTo>
                    <a:pt x="452912" y="814761"/>
                  </a:lnTo>
                  <a:lnTo>
                    <a:pt x="4529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17505" y="2368947"/>
              <a:ext cx="453390" cy="815340"/>
            </a:xfrm>
            <a:custGeom>
              <a:avLst/>
              <a:gdLst/>
              <a:ahLst/>
              <a:cxnLst/>
              <a:rect l="l" t="t" r="r" b="b"/>
              <a:pathLst>
                <a:path w="453389" h="815339">
                  <a:moveTo>
                    <a:pt x="0" y="814761"/>
                  </a:moveTo>
                  <a:lnTo>
                    <a:pt x="452912" y="814761"/>
                  </a:lnTo>
                  <a:lnTo>
                    <a:pt x="452912" y="0"/>
                  </a:lnTo>
                  <a:lnTo>
                    <a:pt x="0" y="0"/>
                  </a:lnTo>
                  <a:lnTo>
                    <a:pt x="0" y="814761"/>
                  </a:lnTo>
                  <a:close/>
                </a:path>
                <a:path w="453389" h="815339">
                  <a:moveTo>
                    <a:pt x="374864" y="179540"/>
                  </a:moveTo>
                  <a:lnTo>
                    <a:pt x="433437" y="179540"/>
                  </a:lnTo>
                  <a:lnTo>
                    <a:pt x="433437" y="35127"/>
                  </a:lnTo>
                  <a:lnTo>
                    <a:pt x="374864" y="35127"/>
                  </a:lnTo>
                  <a:lnTo>
                    <a:pt x="374864" y="179540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76078" y="2813569"/>
              <a:ext cx="86360" cy="19685"/>
            </a:xfrm>
            <a:custGeom>
              <a:avLst/>
              <a:gdLst/>
              <a:ahLst/>
              <a:cxnLst/>
              <a:rect l="l" t="t" r="r" b="b"/>
              <a:pathLst>
                <a:path w="86360" h="19685">
                  <a:moveTo>
                    <a:pt x="0" y="19352"/>
                  </a:moveTo>
                  <a:lnTo>
                    <a:pt x="85743" y="19352"/>
                  </a:lnTo>
                  <a:lnTo>
                    <a:pt x="85743" y="0"/>
                  </a:lnTo>
                  <a:lnTo>
                    <a:pt x="0" y="0"/>
                  </a:lnTo>
                  <a:lnTo>
                    <a:pt x="0" y="19352"/>
                  </a:lnTo>
                </a:path>
              </a:pathLst>
            </a:custGeom>
            <a:ln w="389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66316" y="3127277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0" y="0"/>
                  </a:moveTo>
                  <a:lnTo>
                    <a:pt x="304740" y="0"/>
                  </a:lnTo>
                </a:path>
              </a:pathLst>
            </a:custGeom>
            <a:ln w="779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218442" y="2441011"/>
              <a:ext cx="27305" cy="8255"/>
            </a:xfrm>
            <a:custGeom>
              <a:avLst/>
              <a:gdLst/>
              <a:ahLst/>
              <a:cxnLst/>
              <a:rect l="l" t="t" r="r" b="b"/>
              <a:pathLst>
                <a:path w="27304" h="8255">
                  <a:moveTo>
                    <a:pt x="27306" y="0"/>
                  </a:moveTo>
                  <a:lnTo>
                    <a:pt x="0" y="0"/>
                  </a:lnTo>
                  <a:lnTo>
                    <a:pt x="0" y="7785"/>
                  </a:lnTo>
                  <a:lnTo>
                    <a:pt x="27306" y="7785"/>
                  </a:lnTo>
                  <a:lnTo>
                    <a:pt x="273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76078" y="2521166"/>
              <a:ext cx="285750" cy="43180"/>
            </a:xfrm>
            <a:custGeom>
              <a:avLst/>
              <a:gdLst/>
              <a:ahLst/>
              <a:cxnLst/>
              <a:rect l="l" t="t" r="r" b="b"/>
              <a:pathLst>
                <a:path w="285750" h="43180">
                  <a:moveTo>
                    <a:pt x="0" y="0"/>
                  </a:moveTo>
                  <a:lnTo>
                    <a:pt x="285215" y="0"/>
                  </a:lnTo>
                </a:path>
                <a:path w="285750" h="43180">
                  <a:moveTo>
                    <a:pt x="0" y="42770"/>
                  </a:moveTo>
                  <a:lnTo>
                    <a:pt x="285215" y="42770"/>
                  </a:lnTo>
                </a:path>
                <a:path w="285750" h="43180">
                  <a:moveTo>
                    <a:pt x="0" y="34964"/>
                  </a:moveTo>
                  <a:lnTo>
                    <a:pt x="285215" y="34964"/>
                  </a:lnTo>
                </a:path>
                <a:path w="285750" h="43180">
                  <a:moveTo>
                    <a:pt x="0" y="27321"/>
                  </a:moveTo>
                  <a:lnTo>
                    <a:pt x="285215" y="27321"/>
                  </a:lnTo>
                </a:path>
                <a:path w="285750" h="43180">
                  <a:moveTo>
                    <a:pt x="0" y="15612"/>
                  </a:moveTo>
                  <a:lnTo>
                    <a:pt x="285215" y="15612"/>
                  </a:lnTo>
                </a:path>
                <a:path w="285750" h="43180">
                  <a:moveTo>
                    <a:pt x="0" y="7806"/>
                  </a:moveTo>
                  <a:lnTo>
                    <a:pt x="285215" y="7806"/>
                  </a:lnTo>
                </a:path>
              </a:pathLst>
            </a:custGeom>
            <a:ln w="39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78029" y="2417584"/>
              <a:ext cx="355600" cy="409575"/>
            </a:xfrm>
            <a:custGeom>
              <a:avLst/>
              <a:gdLst/>
              <a:ahLst/>
              <a:cxnLst/>
              <a:rect l="l" t="t" r="r" b="b"/>
              <a:pathLst>
                <a:path w="355600" h="409575">
                  <a:moveTo>
                    <a:pt x="19519" y="397941"/>
                  </a:moveTo>
                  <a:lnTo>
                    <a:pt x="0" y="397941"/>
                  </a:lnTo>
                  <a:lnTo>
                    <a:pt x="0" y="409486"/>
                  </a:lnTo>
                  <a:lnTo>
                    <a:pt x="19519" y="409486"/>
                  </a:lnTo>
                  <a:lnTo>
                    <a:pt x="19519" y="397941"/>
                  </a:lnTo>
                  <a:close/>
                </a:path>
                <a:path w="355600" h="409575">
                  <a:moveTo>
                    <a:pt x="124790" y="0"/>
                  </a:moveTo>
                  <a:lnTo>
                    <a:pt x="62471" y="0"/>
                  </a:lnTo>
                  <a:lnTo>
                    <a:pt x="62471" y="39027"/>
                  </a:lnTo>
                  <a:lnTo>
                    <a:pt x="124790" y="39027"/>
                  </a:lnTo>
                  <a:lnTo>
                    <a:pt x="124790" y="0"/>
                  </a:lnTo>
                  <a:close/>
                </a:path>
                <a:path w="355600" h="409575">
                  <a:moveTo>
                    <a:pt x="355333" y="97739"/>
                  </a:moveTo>
                  <a:lnTo>
                    <a:pt x="324091" y="97739"/>
                  </a:lnTo>
                  <a:lnTo>
                    <a:pt x="324091" y="121158"/>
                  </a:lnTo>
                  <a:lnTo>
                    <a:pt x="355333" y="121158"/>
                  </a:lnTo>
                  <a:lnTo>
                    <a:pt x="355333" y="97739"/>
                  </a:lnTo>
                  <a:close/>
                </a:path>
                <a:path w="355600" h="409575">
                  <a:moveTo>
                    <a:pt x="355333" y="15608"/>
                  </a:moveTo>
                  <a:lnTo>
                    <a:pt x="324091" y="15608"/>
                  </a:lnTo>
                  <a:lnTo>
                    <a:pt x="324091" y="42926"/>
                  </a:lnTo>
                  <a:lnTo>
                    <a:pt x="355333" y="42926"/>
                  </a:lnTo>
                  <a:lnTo>
                    <a:pt x="355333" y="1560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85840" y="2429282"/>
              <a:ext cx="172085" cy="0"/>
            </a:xfrm>
            <a:custGeom>
              <a:avLst/>
              <a:gdLst/>
              <a:ahLst/>
              <a:cxnLst/>
              <a:rect l="l" t="t" r="r" b="b"/>
              <a:pathLst>
                <a:path w="172085">
                  <a:moveTo>
                    <a:pt x="0" y="0"/>
                  </a:moveTo>
                  <a:lnTo>
                    <a:pt x="171650" y="0"/>
                  </a:lnTo>
                </a:path>
              </a:pathLst>
            </a:custGeom>
            <a:ln w="11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017505" y="2404074"/>
              <a:ext cx="453390" cy="729615"/>
            </a:xfrm>
            <a:custGeom>
              <a:avLst/>
              <a:gdLst/>
              <a:ahLst/>
              <a:cxnLst/>
              <a:rect l="l" t="t" r="r" b="b"/>
              <a:pathLst>
                <a:path w="453389" h="729614">
                  <a:moveTo>
                    <a:pt x="50762" y="729057"/>
                  </a:moveTo>
                  <a:lnTo>
                    <a:pt x="355503" y="729057"/>
                  </a:lnTo>
                  <a:lnTo>
                    <a:pt x="355503" y="0"/>
                  </a:lnTo>
                  <a:lnTo>
                    <a:pt x="50762" y="0"/>
                  </a:lnTo>
                  <a:lnTo>
                    <a:pt x="50762" y="729057"/>
                  </a:lnTo>
                </a:path>
                <a:path w="453389" h="729614">
                  <a:moveTo>
                    <a:pt x="58572" y="401688"/>
                  </a:moveTo>
                  <a:lnTo>
                    <a:pt x="343788" y="401688"/>
                  </a:lnTo>
                  <a:lnTo>
                    <a:pt x="343788" y="11546"/>
                  </a:lnTo>
                  <a:lnTo>
                    <a:pt x="58572" y="11546"/>
                  </a:lnTo>
                  <a:lnTo>
                    <a:pt x="58572" y="401688"/>
                  </a:lnTo>
                </a:path>
                <a:path w="453389" h="729614">
                  <a:moveTo>
                    <a:pt x="58572" y="58383"/>
                  </a:moveTo>
                  <a:lnTo>
                    <a:pt x="343788" y="58383"/>
                  </a:lnTo>
                </a:path>
                <a:path w="453389" h="729614">
                  <a:moveTo>
                    <a:pt x="253651" y="58383"/>
                  </a:moveTo>
                  <a:lnTo>
                    <a:pt x="253651" y="11546"/>
                  </a:lnTo>
                </a:path>
                <a:path w="453389" h="729614">
                  <a:moveTo>
                    <a:pt x="0" y="729057"/>
                  </a:moveTo>
                  <a:lnTo>
                    <a:pt x="452961" y="729057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066316" y="2889354"/>
              <a:ext cx="304800" cy="214629"/>
            </a:xfrm>
            <a:custGeom>
              <a:avLst/>
              <a:gdLst/>
              <a:ahLst/>
              <a:cxnLst/>
              <a:rect l="l" t="t" r="r" b="b"/>
              <a:pathLst>
                <a:path w="304800" h="214630">
                  <a:moveTo>
                    <a:pt x="0" y="186858"/>
                  </a:moveTo>
                  <a:lnTo>
                    <a:pt x="304740" y="186858"/>
                  </a:lnTo>
                </a:path>
                <a:path w="304800" h="214630">
                  <a:moveTo>
                    <a:pt x="0" y="214179"/>
                  </a:moveTo>
                  <a:lnTo>
                    <a:pt x="304740" y="214179"/>
                  </a:lnTo>
                </a:path>
                <a:path w="304800" h="214630">
                  <a:moveTo>
                    <a:pt x="0" y="0"/>
                  </a:moveTo>
                  <a:lnTo>
                    <a:pt x="304740" y="0"/>
                  </a:lnTo>
                </a:path>
                <a:path w="304800" h="214630">
                  <a:moveTo>
                    <a:pt x="0" y="27321"/>
                  </a:moveTo>
                  <a:lnTo>
                    <a:pt x="304740" y="27321"/>
                  </a:lnTo>
                </a:path>
                <a:path w="304800" h="214630">
                  <a:moveTo>
                    <a:pt x="0" y="50739"/>
                  </a:moveTo>
                  <a:lnTo>
                    <a:pt x="304740" y="50739"/>
                  </a:lnTo>
                </a:path>
                <a:path w="304800" h="214630">
                  <a:moveTo>
                    <a:pt x="0" y="77898"/>
                  </a:moveTo>
                  <a:lnTo>
                    <a:pt x="304740" y="77898"/>
                  </a:lnTo>
                </a:path>
                <a:path w="304800" h="214630">
                  <a:moveTo>
                    <a:pt x="0" y="105219"/>
                  </a:moveTo>
                  <a:lnTo>
                    <a:pt x="304740" y="105219"/>
                  </a:lnTo>
                </a:path>
                <a:path w="304800" h="214630">
                  <a:moveTo>
                    <a:pt x="0" y="132378"/>
                  </a:moveTo>
                  <a:lnTo>
                    <a:pt x="304740" y="132378"/>
                  </a:lnTo>
                </a:path>
                <a:path w="304800" h="214630">
                  <a:moveTo>
                    <a:pt x="0" y="159699"/>
                  </a:moveTo>
                  <a:lnTo>
                    <a:pt x="304740" y="159699"/>
                  </a:lnTo>
                </a:path>
              </a:pathLst>
            </a:custGeom>
            <a:ln w="117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064364" y="2571743"/>
              <a:ext cx="304800" cy="292735"/>
            </a:xfrm>
            <a:custGeom>
              <a:avLst/>
              <a:gdLst/>
              <a:ahLst/>
              <a:cxnLst/>
              <a:rect l="l" t="t" r="r" b="b"/>
              <a:pathLst>
                <a:path w="304800" h="292735">
                  <a:moveTo>
                    <a:pt x="11714" y="77898"/>
                  </a:moveTo>
                  <a:lnTo>
                    <a:pt x="296930" y="77898"/>
                  </a:lnTo>
                </a:path>
                <a:path w="304800" h="292735">
                  <a:moveTo>
                    <a:pt x="11714" y="155796"/>
                  </a:moveTo>
                  <a:lnTo>
                    <a:pt x="296930" y="155796"/>
                  </a:lnTo>
                </a:path>
                <a:path w="304800" h="292735">
                  <a:moveTo>
                    <a:pt x="11714" y="0"/>
                  </a:moveTo>
                  <a:lnTo>
                    <a:pt x="296930" y="0"/>
                  </a:lnTo>
                </a:path>
                <a:path w="304800" h="292735">
                  <a:moveTo>
                    <a:pt x="0" y="268985"/>
                  </a:moveTo>
                  <a:lnTo>
                    <a:pt x="304740" y="268985"/>
                  </a:lnTo>
                </a:path>
                <a:path w="304800" h="292735">
                  <a:moveTo>
                    <a:pt x="0" y="292403"/>
                  </a:moveTo>
                  <a:lnTo>
                    <a:pt x="304740" y="292403"/>
                  </a:lnTo>
                </a:path>
              </a:pathLst>
            </a:custGeom>
            <a:ln w="3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11222" y="2427330"/>
              <a:ext cx="324485" cy="125095"/>
            </a:xfrm>
            <a:custGeom>
              <a:avLst/>
              <a:gdLst/>
              <a:ahLst/>
              <a:cxnLst/>
              <a:rect l="l" t="t" r="r" b="b"/>
              <a:pathLst>
                <a:path w="324485" h="125094">
                  <a:moveTo>
                    <a:pt x="292862" y="0"/>
                  </a:moveTo>
                  <a:lnTo>
                    <a:pt x="324101" y="0"/>
                  </a:lnTo>
                </a:path>
                <a:path w="324485" h="125094">
                  <a:moveTo>
                    <a:pt x="292862" y="43258"/>
                  </a:moveTo>
                  <a:lnTo>
                    <a:pt x="308482" y="43258"/>
                  </a:lnTo>
                </a:path>
                <a:path w="324485" h="125094">
                  <a:moveTo>
                    <a:pt x="292862" y="82126"/>
                  </a:moveTo>
                  <a:lnTo>
                    <a:pt x="308482" y="82126"/>
                  </a:lnTo>
                </a:path>
                <a:path w="324485" h="125094">
                  <a:moveTo>
                    <a:pt x="0" y="23418"/>
                  </a:moveTo>
                  <a:lnTo>
                    <a:pt x="11714" y="23418"/>
                  </a:lnTo>
                </a:path>
                <a:path w="324485" h="125094">
                  <a:moveTo>
                    <a:pt x="0" y="125060"/>
                  </a:moveTo>
                  <a:lnTo>
                    <a:pt x="11714" y="125060"/>
                  </a:lnTo>
                </a:path>
              </a:pathLst>
            </a:custGeom>
            <a:ln w="39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6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7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439420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0" dirty="0"/>
              <a:t>Architecture</a:t>
            </a:r>
            <a:r>
              <a:rPr sz="4300" spc="40" dirty="0"/>
              <a:t> </a:t>
            </a:r>
            <a:r>
              <a:rPr sz="4300" spc="-245" dirty="0"/>
              <a:t>3</a:t>
            </a:r>
            <a:r>
              <a:rPr sz="4300" spc="30" dirty="0"/>
              <a:t> </a:t>
            </a:r>
            <a:r>
              <a:rPr sz="4300" spc="-75" dirty="0"/>
              <a:t>tiers</a:t>
            </a:r>
            <a:endParaRPr sz="43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5514579" y="2972432"/>
            <a:ext cx="923290" cy="694055"/>
            <a:chOff x="5514579" y="2972432"/>
            <a:chExt cx="923290" cy="694055"/>
          </a:xfrm>
        </p:grpSpPr>
        <p:sp>
          <p:nvSpPr>
            <p:cNvPr id="17" name="object 17"/>
            <p:cNvSpPr/>
            <p:nvPr/>
          </p:nvSpPr>
          <p:spPr>
            <a:xfrm>
              <a:off x="5519341" y="29771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596880" y="0"/>
                  </a:moveTo>
                  <a:lnTo>
                    <a:pt x="560320" y="3045"/>
                  </a:lnTo>
                  <a:lnTo>
                    <a:pt x="523888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3011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304" y="176356"/>
                  </a:lnTo>
                  <a:lnTo>
                    <a:pt x="106884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719" y="462206"/>
                  </a:lnTo>
                  <a:lnTo>
                    <a:pt x="79465" y="507754"/>
                  </a:lnTo>
                  <a:lnTo>
                    <a:pt x="106884" y="513844"/>
                  </a:lnTo>
                  <a:lnTo>
                    <a:pt x="134304" y="507754"/>
                  </a:ln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901" y="65987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3011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888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693" y="678147"/>
                  </a:lnTo>
                  <a:lnTo>
                    <a:pt x="670252" y="659877"/>
                  </a:lnTo>
                  <a:lnTo>
                    <a:pt x="703764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222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222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764" y="48593"/>
                  </a:lnTo>
                  <a:lnTo>
                    <a:pt x="670252" y="21188"/>
                  </a:lnTo>
                  <a:lnTo>
                    <a:pt x="633693" y="6090"/>
                  </a:lnTo>
                  <a:lnTo>
                    <a:pt x="59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19341" y="29771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134304" y="507754"/>
                  </a:move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901" y="65987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3011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888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693" y="678147"/>
                  </a:lnTo>
                  <a:lnTo>
                    <a:pt x="670252" y="659877"/>
                  </a:lnTo>
                  <a:lnTo>
                    <a:pt x="703764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222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222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764" y="48593"/>
                  </a:lnTo>
                  <a:lnTo>
                    <a:pt x="670252" y="21188"/>
                  </a:lnTo>
                  <a:lnTo>
                    <a:pt x="633693" y="6090"/>
                  </a:lnTo>
                  <a:lnTo>
                    <a:pt x="596880" y="0"/>
                  </a:lnTo>
                  <a:lnTo>
                    <a:pt x="560320" y="3045"/>
                  </a:lnTo>
                  <a:lnTo>
                    <a:pt x="523888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3011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304" y="176356"/>
                  </a:lnTo>
                  <a:lnTo>
                    <a:pt x="106884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719" y="462206"/>
                  </a:lnTo>
                  <a:lnTo>
                    <a:pt x="79465" y="507754"/>
                  </a:lnTo>
                  <a:lnTo>
                    <a:pt x="106884" y="513844"/>
                  </a:lnTo>
                  <a:lnTo>
                    <a:pt x="134304" y="507754"/>
                  </a:lnTo>
                  <a:close/>
                </a:path>
              </a:pathLst>
            </a:custGeom>
            <a:ln w="9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796069" y="3234914"/>
            <a:ext cx="361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R</a:t>
            </a:r>
            <a:r>
              <a:rPr sz="800" spc="-40" dirty="0">
                <a:latin typeface="Arial MT"/>
                <a:cs typeface="Arial MT"/>
              </a:rPr>
              <a:t>é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40" dirty="0">
                <a:latin typeface="Arial MT"/>
                <a:cs typeface="Arial MT"/>
              </a:rPr>
              <a:t>ea</a:t>
            </a:r>
            <a:r>
              <a:rPr sz="800" spc="-5" dirty="0">
                <a:latin typeface="Arial MT"/>
                <a:cs typeface="Arial MT"/>
              </a:rPr>
              <a:t>u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968350" y="3211214"/>
            <a:ext cx="554355" cy="240665"/>
            <a:chOff x="4968350" y="3211214"/>
            <a:chExt cx="554355" cy="240665"/>
          </a:xfrm>
        </p:grpSpPr>
        <p:sp>
          <p:nvSpPr>
            <p:cNvPr id="21" name="object 21"/>
            <p:cNvSpPr/>
            <p:nvPr/>
          </p:nvSpPr>
          <p:spPr>
            <a:xfrm>
              <a:off x="4969938" y="3212802"/>
              <a:ext cx="551180" cy="237490"/>
            </a:xfrm>
            <a:custGeom>
              <a:avLst/>
              <a:gdLst/>
              <a:ahLst/>
              <a:cxnLst/>
              <a:rect l="l" t="t" r="r" b="b"/>
              <a:pathLst>
                <a:path w="551179" h="237489">
                  <a:moveTo>
                    <a:pt x="386537" y="0"/>
                  </a:moveTo>
                  <a:lnTo>
                    <a:pt x="0" y="127890"/>
                  </a:lnTo>
                  <a:lnTo>
                    <a:pt x="246647" y="72953"/>
                  </a:lnTo>
                  <a:lnTo>
                    <a:pt x="167436" y="237256"/>
                  </a:lnTo>
                  <a:lnTo>
                    <a:pt x="550927" y="106321"/>
                  </a:lnTo>
                  <a:lnTo>
                    <a:pt x="307452" y="161258"/>
                  </a:lnTo>
                  <a:lnTo>
                    <a:pt x="386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69938" y="3212802"/>
              <a:ext cx="551180" cy="237490"/>
            </a:xfrm>
            <a:custGeom>
              <a:avLst/>
              <a:gdLst/>
              <a:ahLst/>
              <a:cxnLst/>
              <a:rect l="l" t="t" r="r" b="b"/>
              <a:pathLst>
                <a:path w="551179" h="237489">
                  <a:moveTo>
                    <a:pt x="0" y="127890"/>
                  </a:moveTo>
                  <a:lnTo>
                    <a:pt x="386537" y="0"/>
                  </a:lnTo>
                  <a:lnTo>
                    <a:pt x="307452" y="161258"/>
                  </a:lnTo>
                  <a:lnTo>
                    <a:pt x="550927" y="106321"/>
                  </a:lnTo>
                  <a:lnTo>
                    <a:pt x="167436" y="237256"/>
                  </a:lnTo>
                  <a:lnTo>
                    <a:pt x="246647" y="72953"/>
                  </a:lnTo>
                  <a:lnTo>
                    <a:pt x="0" y="12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108010" y="3656844"/>
          <a:ext cx="125476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Application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270" marR="247650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3820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562428" y="3656844"/>
          <a:ext cx="125730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SGBD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904" marR="250190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6995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1971675" y="2520633"/>
            <a:ext cx="5019040" cy="2038350"/>
            <a:chOff x="1971675" y="2520633"/>
            <a:chExt cx="5019040" cy="2038350"/>
          </a:xfrm>
        </p:grpSpPr>
        <p:sp>
          <p:nvSpPr>
            <p:cNvPr id="26" name="object 26"/>
            <p:cNvSpPr/>
            <p:nvPr/>
          </p:nvSpPr>
          <p:spPr>
            <a:xfrm>
              <a:off x="3141088" y="4516317"/>
              <a:ext cx="859155" cy="0"/>
            </a:xfrm>
            <a:custGeom>
              <a:avLst/>
              <a:gdLst/>
              <a:ahLst/>
              <a:cxnLst/>
              <a:rect l="l" t="t" r="r" b="b"/>
              <a:pathLst>
                <a:path w="859154">
                  <a:moveTo>
                    <a:pt x="0" y="0"/>
                  </a:moveTo>
                  <a:lnTo>
                    <a:pt x="858887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28480" y="4476838"/>
              <a:ext cx="1084580" cy="82550"/>
            </a:xfrm>
            <a:custGeom>
              <a:avLst/>
              <a:gdLst/>
              <a:ahLst/>
              <a:cxnLst/>
              <a:rect l="l" t="t" r="r" b="b"/>
              <a:pathLst>
                <a:path w="1084579" h="82550">
                  <a:moveTo>
                    <a:pt x="121742" y="0"/>
                  </a:moveTo>
                  <a:lnTo>
                    <a:pt x="0" y="39484"/>
                  </a:lnTo>
                  <a:lnTo>
                    <a:pt x="121742" y="82003"/>
                  </a:lnTo>
                  <a:lnTo>
                    <a:pt x="121742" y="0"/>
                  </a:lnTo>
                  <a:close/>
                </a:path>
                <a:path w="1084579" h="82550">
                  <a:moveTo>
                    <a:pt x="1084084" y="39484"/>
                  </a:moveTo>
                  <a:lnTo>
                    <a:pt x="959307" y="0"/>
                  </a:lnTo>
                  <a:lnTo>
                    <a:pt x="959307" y="82003"/>
                  </a:lnTo>
                  <a:lnTo>
                    <a:pt x="1084084" y="39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4591" y="31916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386791" y="0"/>
                  </a:moveTo>
                  <a:lnTo>
                    <a:pt x="0" y="127509"/>
                  </a:lnTo>
                  <a:lnTo>
                    <a:pt x="246520" y="72826"/>
                  </a:lnTo>
                  <a:lnTo>
                    <a:pt x="167436" y="237129"/>
                  </a:lnTo>
                  <a:lnTo>
                    <a:pt x="554227" y="106194"/>
                  </a:lnTo>
                  <a:lnTo>
                    <a:pt x="307706" y="164303"/>
                  </a:lnTo>
                  <a:lnTo>
                    <a:pt x="38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34591" y="31916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0" y="127509"/>
                  </a:moveTo>
                  <a:lnTo>
                    <a:pt x="386791" y="0"/>
                  </a:lnTo>
                  <a:lnTo>
                    <a:pt x="307706" y="164303"/>
                  </a:lnTo>
                  <a:lnTo>
                    <a:pt x="554227" y="106194"/>
                  </a:lnTo>
                  <a:lnTo>
                    <a:pt x="167436" y="237129"/>
                  </a:lnTo>
                  <a:lnTo>
                    <a:pt x="246520" y="72826"/>
                  </a:lnTo>
                  <a:lnTo>
                    <a:pt x="0" y="127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31073" y="3112325"/>
              <a:ext cx="596900" cy="121920"/>
            </a:xfrm>
            <a:custGeom>
              <a:avLst/>
              <a:gdLst/>
              <a:ahLst/>
              <a:cxnLst/>
              <a:rect l="l" t="t" r="r" b="b"/>
              <a:pathLst>
                <a:path w="596900" h="121919">
                  <a:moveTo>
                    <a:pt x="490334" y="97434"/>
                  </a:moveTo>
                  <a:lnTo>
                    <a:pt x="106845" y="97434"/>
                  </a:lnTo>
                  <a:lnTo>
                    <a:pt x="106845" y="121793"/>
                  </a:lnTo>
                  <a:lnTo>
                    <a:pt x="490334" y="121793"/>
                  </a:lnTo>
                  <a:lnTo>
                    <a:pt x="490334" y="97434"/>
                  </a:lnTo>
                  <a:close/>
                </a:path>
                <a:path w="596900" h="121919">
                  <a:moveTo>
                    <a:pt x="596861" y="0"/>
                  </a:moveTo>
                  <a:lnTo>
                    <a:pt x="0" y="0"/>
                  </a:lnTo>
                  <a:lnTo>
                    <a:pt x="0" y="51892"/>
                  </a:lnTo>
                  <a:lnTo>
                    <a:pt x="596861" y="51892"/>
                  </a:lnTo>
                  <a:lnTo>
                    <a:pt x="59686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31084" y="3112317"/>
              <a:ext cx="596900" cy="121920"/>
            </a:xfrm>
            <a:custGeom>
              <a:avLst/>
              <a:gdLst/>
              <a:ahLst/>
              <a:cxnLst/>
              <a:rect l="l" t="t" r="r" b="b"/>
              <a:pathLst>
                <a:path w="596900" h="121919">
                  <a:moveTo>
                    <a:pt x="0" y="51891"/>
                  </a:moveTo>
                  <a:lnTo>
                    <a:pt x="596854" y="51891"/>
                  </a:lnTo>
                  <a:lnTo>
                    <a:pt x="596854" y="0"/>
                  </a:lnTo>
                  <a:lnTo>
                    <a:pt x="0" y="0"/>
                  </a:lnTo>
                  <a:lnTo>
                    <a:pt x="0" y="51891"/>
                  </a:lnTo>
                  <a:close/>
                </a:path>
                <a:path w="596900" h="121919">
                  <a:moveTo>
                    <a:pt x="106834" y="121800"/>
                  </a:moveTo>
                  <a:lnTo>
                    <a:pt x="490325" y="121800"/>
                  </a:lnTo>
                  <a:lnTo>
                    <a:pt x="490325" y="97440"/>
                  </a:lnTo>
                  <a:lnTo>
                    <a:pt x="106834" y="97440"/>
                  </a:lnTo>
                  <a:lnTo>
                    <a:pt x="106834" y="121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1628" y="3138070"/>
              <a:ext cx="30480" cy="19050"/>
            </a:xfrm>
            <a:custGeom>
              <a:avLst/>
              <a:gdLst/>
              <a:ahLst/>
              <a:cxnLst/>
              <a:rect l="l" t="t" r="r" b="b"/>
              <a:pathLst>
                <a:path w="30480" h="19050">
                  <a:moveTo>
                    <a:pt x="30435" y="0"/>
                  </a:moveTo>
                  <a:lnTo>
                    <a:pt x="0" y="0"/>
                  </a:lnTo>
                  <a:lnTo>
                    <a:pt x="0" y="18526"/>
                  </a:lnTo>
                  <a:lnTo>
                    <a:pt x="30435" y="18526"/>
                  </a:lnTo>
                  <a:lnTo>
                    <a:pt x="304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51850" y="31491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27" y="0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73262" y="2522651"/>
              <a:ext cx="713105" cy="610870"/>
            </a:xfrm>
            <a:custGeom>
              <a:avLst/>
              <a:gdLst/>
              <a:ahLst/>
              <a:cxnLst/>
              <a:rect l="l" t="t" r="r" b="b"/>
              <a:pathLst>
                <a:path w="713105" h="610869">
                  <a:moveTo>
                    <a:pt x="712812" y="0"/>
                  </a:moveTo>
                  <a:lnTo>
                    <a:pt x="0" y="0"/>
                  </a:lnTo>
                  <a:lnTo>
                    <a:pt x="0" y="586587"/>
                  </a:lnTo>
                  <a:lnTo>
                    <a:pt x="57810" y="586587"/>
                  </a:lnTo>
                  <a:lnTo>
                    <a:pt x="57810" y="610704"/>
                  </a:lnTo>
                  <a:lnTo>
                    <a:pt x="654672" y="610704"/>
                  </a:lnTo>
                  <a:lnTo>
                    <a:pt x="654672" y="586587"/>
                  </a:lnTo>
                  <a:lnTo>
                    <a:pt x="712812" y="586587"/>
                  </a:lnTo>
                  <a:lnTo>
                    <a:pt x="7128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73262" y="2522220"/>
              <a:ext cx="713105" cy="611505"/>
            </a:xfrm>
            <a:custGeom>
              <a:avLst/>
              <a:gdLst/>
              <a:ahLst/>
              <a:cxnLst/>
              <a:rect l="l" t="t" r="r" b="b"/>
              <a:pathLst>
                <a:path w="713105" h="611505">
                  <a:moveTo>
                    <a:pt x="0" y="587051"/>
                  </a:moveTo>
                  <a:lnTo>
                    <a:pt x="57821" y="587051"/>
                  </a:lnTo>
                  <a:lnTo>
                    <a:pt x="57821" y="611284"/>
                  </a:lnTo>
                  <a:lnTo>
                    <a:pt x="654676" y="611284"/>
                  </a:lnTo>
                  <a:lnTo>
                    <a:pt x="654676" y="587051"/>
                  </a:lnTo>
                  <a:lnTo>
                    <a:pt x="712815" y="587051"/>
                  </a:lnTo>
                  <a:lnTo>
                    <a:pt x="712815" y="0"/>
                  </a:lnTo>
                  <a:lnTo>
                    <a:pt x="0" y="0"/>
                  </a:lnTo>
                  <a:lnTo>
                    <a:pt x="0" y="587051"/>
                  </a:lnTo>
                  <a:close/>
                </a:path>
                <a:path w="713105" h="611505">
                  <a:moveTo>
                    <a:pt x="654676" y="587051"/>
                  </a:moveTo>
                  <a:lnTo>
                    <a:pt x="57821" y="5870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9574" y="2575381"/>
              <a:ext cx="596900" cy="633095"/>
            </a:xfrm>
            <a:custGeom>
              <a:avLst/>
              <a:gdLst/>
              <a:ahLst/>
              <a:cxnLst/>
              <a:rect l="l" t="t" r="r" b="b"/>
              <a:pathLst>
                <a:path w="596900" h="633094">
                  <a:moveTo>
                    <a:pt x="596841" y="0"/>
                  </a:moveTo>
                  <a:lnTo>
                    <a:pt x="0" y="0"/>
                  </a:lnTo>
                  <a:lnTo>
                    <a:pt x="0" y="477684"/>
                  </a:lnTo>
                  <a:lnTo>
                    <a:pt x="596841" y="477684"/>
                  </a:lnTo>
                  <a:lnTo>
                    <a:pt x="596841" y="0"/>
                  </a:lnTo>
                  <a:close/>
                </a:path>
                <a:path w="596900" h="633094">
                  <a:moveTo>
                    <a:pt x="58126" y="538458"/>
                  </a:moveTo>
                  <a:lnTo>
                    <a:pt x="27685" y="538458"/>
                  </a:lnTo>
                  <a:lnTo>
                    <a:pt x="33779" y="547593"/>
                  </a:lnTo>
                  <a:lnTo>
                    <a:pt x="42906" y="550638"/>
                  </a:lnTo>
                  <a:lnTo>
                    <a:pt x="52033" y="547593"/>
                  </a:lnTo>
                  <a:lnTo>
                    <a:pt x="58126" y="538458"/>
                  </a:lnTo>
                  <a:close/>
                </a:path>
                <a:path w="596900" h="633094">
                  <a:moveTo>
                    <a:pt x="103774" y="538458"/>
                  </a:moveTo>
                  <a:lnTo>
                    <a:pt x="76393" y="538458"/>
                  </a:lnTo>
                  <a:lnTo>
                    <a:pt x="79427" y="547593"/>
                  </a:lnTo>
                  <a:lnTo>
                    <a:pt x="91601" y="550638"/>
                  </a:lnTo>
                  <a:lnTo>
                    <a:pt x="100740" y="547593"/>
                  </a:lnTo>
                  <a:lnTo>
                    <a:pt x="103774" y="538458"/>
                  </a:lnTo>
                  <a:close/>
                </a:path>
                <a:path w="596900" h="633094">
                  <a:moveTo>
                    <a:pt x="152482" y="538458"/>
                  </a:moveTo>
                  <a:lnTo>
                    <a:pt x="125088" y="538458"/>
                  </a:lnTo>
                  <a:lnTo>
                    <a:pt x="128134" y="547593"/>
                  </a:lnTo>
                  <a:lnTo>
                    <a:pt x="137262" y="550638"/>
                  </a:lnTo>
                  <a:lnTo>
                    <a:pt x="149435" y="547593"/>
                  </a:lnTo>
                  <a:lnTo>
                    <a:pt x="152482" y="538458"/>
                  </a:lnTo>
                  <a:close/>
                </a:path>
                <a:path w="596900" h="633094">
                  <a:moveTo>
                    <a:pt x="201177" y="538458"/>
                  </a:moveTo>
                  <a:lnTo>
                    <a:pt x="170736" y="538458"/>
                  </a:lnTo>
                  <a:lnTo>
                    <a:pt x="176829" y="547593"/>
                  </a:lnTo>
                  <a:lnTo>
                    <a:pt x="185956" y="550638"/>
                  </a:lnTo>
                  <a:lnTo>
                    <a:pt x="195084" y="547593"/>
                  </a:lnTo>
                  <a:lnTo>
                    <a:pt x="201177" y="538458"/>
                  </a:lnTo>
                  <a:close/>
                </a:path>
                <a:path w="596900" h="633094">
                  <a:moveTo>
                    <a:pt x="539019" y="538458"/>
                  </a:moveTo>
                  <a:lnTo>
                    <a:pt x="511625" y="538458"/>
                  </a:lnTo>
                  <a:lnTo>
                    <a:pt x="514672" y="547593"/>
                  </a:lnTo>
                  <a:lnTo>
                    <a:pt x="526846" y="550638"/>
                  </a:lnTo>
                  <a:lnTo>
                    <a:pt x="535973" y="547593"/>
                  </a:lnTo>
                  <a:lnTo>
                    <a:pt x="539019" y="538458"/>
                  </a:lnTo>
                  <a:close/>
                </a:path>
                <a:path w="596900" h="633094">
                  <a:moveTo>
                    <a:pt x="414223" y="587304"/>
                  </a:moveTo>
                  <a:lnTo>
                    <a:pt x="185956" y="587304"/>
                  </a:lnTo>
                  <a:lnTo>
                    <a:pt x="185956" y="632853"/>
                  </a:lnTo>
                  <a:lnTo>
                    <a:pt x="414223" y="632853"/>
                  </a:lnTo>
                  <a:lnTo>
                    <a:pt x="414223" y="587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2608" y="3071250"/>
              <a:ext cx="24765" cy="15240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24653" y="0"/>
                  </a:moveTo>
                  <a:lnTo>
                    <a:pt x="0" y="0"/>
                  </a:lnTo>
                  <a:lnTo>
                    <a:pt x="0" y="15184"/>
                  </a:lnTo>
                  <a:lnTo>
                    <a:pt x="24653" y="15184"/>
                  </a:lnTo>
                  <a:lnTo>
                    <a:pt x="2465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31084" y="3069813"/>
              <a:ext cx="100965" cy="21590"/>
            </a:xfrm>
            <a:custGeom>
              <a:avLst/>
              <a:gdLst/>
              <a:ahLst/>
              <a:cxnLst/>
              <a:rect l="l" t="t" r="r" b="b"/>
              <a:pathLst>
                <a:path w="100964" h="21589">
                  <a:moveTo>
                    <a:pt x="0" y="21188"/>
                  </a:moveTo>
                  <a:lnTo>
                    <a:pt x="100753" y="21188"/>
                  </a:lnTo>
                  <a:lnTo>
                    <a:pt x="100753" y="0"/>
                  </a:lnTo>
                  <a:lnTo>
                    <a:pt x="0" y="0"/>
                  </a:lnTo>
                  <a:lnTo>
                    <a:pt x="0" y="2118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00656" y="3249291"/>
              <a:ext cx="609600" cy="146685"/>
            </a:xfrm>
            <a:custGeom>
              <a:avLst/>
              <a:gdLst/>
              <a:ahLst/>
              <a:cxnLst/>
              <a:rect l="l" t="t" r="r" b="b"/>
              <a:pathLst>
                <a:path w="609600" h="146685">
                  <a:moveTo>
                    <a:pt x="609028" y="0"/>
                  </a:moveTo>
                  <a:lnTo>
                    <a:pt x="0" y="0"/>
                  </a:lnTo>
                  <a:lnTo>
                    <a:pt x="0" y="146084"/>
                  </a:lnTo>
                  <a:lnTo>
                    <a:pt x="609028" y="146084"/>
                  </a:lnTo>
                  <a:lnTo>
                    <a:pt x="60902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00656" y="3249215"/>
              <a:ext cx="609600" cy="146685"/>
            </a:xfrm>
            <a:custGeom>
              <a:avLst/>
              <a:gdLst/>
              <a:ahLst/>
              <a:cxnLst/>
              <a:rect l="l" t="t" r="r" b="b"/>
              <a:pathLst>
                <a:path w="609600" h="146685">
                  <a:moveTo>
                    <a:pt x="0" y="146160"/>
                  </a:moveTo>
                  <a:lnTo>
                    <a:pt x="609028" y="146160"/>
                  </a:lnTo>
                  <a:lnTo>
                    <a:pt x="609028" y="76"/>
                  </a:lnTo>
                  <a:lnTo>
                    <a:pt x="0" y="76"/>
                  </a:lnTo>
                  <a:lnTo>
                    <a:pt x="0" y="146160"/>
                  </a:lnTo>
                  <a:close/>
                </a:path>
                <a:path w="609600" h="146685">
                  <a:moveTo>
                    <a:pt x="201177" y="0"/>
                  </a:moveTo>
                  <a:lnTo>
                    <a:pt x="192050" y="48593"/>
                  </a:lnTo>
                  <a:lnTo>
                    <a:pt x="192050" y="97566"/>
                  </a:lnTo>
                  <a:lnTo>
                    <a:pt x="201177" y="1461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00656" y="3395352"/>
              <a:ext cx="609600" cy="40005"/>
            </a:xfrm>
            <a:custGeom>
              <a:avLst/>
              <a:gdLst/>
              <a:ahLst/>
              <a:cxnLst/>
              <a:rect l="l" t="t" r="r" b="b"/>
              <a:pathLst>
                <a:path w="609600" h="40004">
                  <a:moveTo>
                    <a:pt x="609028" y="0"/>
                  </a:moveTo>
                  <a:lnTo>
                    <a:pt x="0" y="0"/>
                  </a:lnTo>
                  <a:lnTo>
                    <a:pt x="0" y="39481"/>
                  </a:lnTo>
                  <a:lnTo>
                    <a:pt x="609028" y="39481"/>
                  </a:lnTo>
                  <a:lnTo>
                    <a:pt x="60902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00656" y="3395352"/>
              <a:ext cx="609600" cy="40005"/>
            </a:xfrm>
            <a:custGeom>
              <a:avLst/>
              <a:gdLst/>
              <a:ahLst/>
              <a:cxnLst/>
              <a:rect l="l" t="t" r="r" b="b"/>
              <a:pathLst>
                <a:path w="609600" h="40004">
                  <a:moveTo>
                    <a:pt x="0" y="39481"/>
                  </a:moveTo>
                  <a:lnTo>
                    <a:pt x="609028" y="39481"/>
                  </a:lnTo>
                  <a:lnTo>
                    <a:pt x="609028" y="0"/>
                  </a:lnTo>
                  <a:lnTo>
                    <a:pt x="0" y="0"/>
                  </a:lnTo>
                  <a:lnTo>
                    <a:pt x="0" y="394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20099" y="3282721"/>
              <a:ext cx="272415" cy="17145"/>
            </a:xfrm>
            <a:custGeom>
              <a:avLst/>
              <a:gdLst/>
              <a:ahLst/>
              <a:cxnLst/>
              <a:rect l="l" t="t" r="r" b="b"/>
              <a:pathLst>
                <a:path w="272414" h="17145">
                  <a:moveTo>
                    <a:pt x="2739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27393" y="9131"/>
                  </a:lnTo>
                  <a:lnTo>
                    <a:pt x="27393" y="0"/>
                  </a:lnTo>
                  <a:close/>
                </a:path>
                <a:path w="272414" h="17145">
                  <a:moveTo>
                    <a:pt x="57823" y="0"/>
                  </a:moveTo>
                  <a:lnTo>
                    <a:pt x="42595" y="0"/>
                  </a:lnTo>
                  <a:lnTo>
                    <a:pt x="42595" y="9131"/>
                  </a:lnTo>
                  <a:lnTo>
                    <a:pt x="57823" y="9131"/>
                  </a:lnTo>
                  <a:lnTo>
                    <a:pt x="57823" y="0"/>
                  </a:lnTo>
                  <a:close/>
                </a:path>
                <a:path w="272414" h="17145">
                  <a:moveTo>
                    <a:pt x="100431" y="0"/>
                  </a:moveTo>
                  <a:lnTo>
                    <a:pt x="69989" y="0"/>
                  </a:lnTo>
                  <a:lnTo>
                    <a:pt x="69989" y="9131"/>
                  </a:lnTo>
                  <a:lnTo>
                    <a:pt x="100431" y="9131"/>
                  </a:lnTo>
                  <a:lnTo>
                    <a:pt x="100431" y="0"/>
                  </a:lnTo>
                  <a:close/>
                </a:path>
                <a:path w="272414" h="17145">
                  <a:moveTo>
                    <a:pt x="272389" y="10541"/>
                  </a:moveTo>
                  <a:lnTo>
                    <a:pt x="248043" y="10541"/>
                  </a:lnTo>
                  <a:lnTo>
                    <a:pt x="248043" y="16611"/>
                  </a:lnTo>
                  <a:lnTo>
                    <a:pt x="272389" y="16611"/>
                  </a:lnTo>
                  <a:lnTo>
                    <a:pt x="272389" y="10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20101" y="3282710"/>
              <a:ext cx="100965" cy="9525"/>
            </a:xfrm>
            <a:custGeom>
              <a:avLst/>
              <a:gdLst/>
              <a:ahLst/>
              <a:cxnLst/>
              <a:rect l="l" t="t" r="r" b="b"/>
              <a:pathLst>
                <a:path w="100964" h="9525">
                  <a:moveTo>
                    <a:pt x="0" y="9135"/>
                  </a:moveTo>
                  <a:lnTo>
                    <a:pt x="27394" y="9135"/>
                  </a:lnTo>
                  <a:lnTo>
                    <a:pt x="27394" y="0"/>
                  </a:lnTo>
                  <a:lnTo>
                    <a:pt x="0" y="0"/>
                  </a:lnTo>
                  <a:lnTo>
                    <a:pt x="0" y="9135"/>
                  </a:lnTo>
                  <a:close/>
                </a:path>
                <a:path w="100964" h="9525">
                  <a:moveTo>
                    <a:pt x="42601" y="9135"/>
                  </a:moveTo>
                  <a:lnTo>
                    <a:pt x="57821" y="9135"/>
                  </a:lnTo>
                  <a:lnTo>
                    <a:pt x="57821" y="0"/>
                  </a:lnTo>
                  <a:lnTo>
                    <a:pt x="42601" y="0"/>
                  </a:lnTo>
                  <a:lnTo>
                    <a:pt x="42601" y="9135"/>
                  </a:lnTo>
                  <a:close/>
                </a:path>
                <a:path w="100964" h="9525">
                  <a:moveTo>
                    <a:pt x="69995" y="9135"/>
                  </a:moveTo>
                  <a:lnTo>
                    <a:pt x="100436" y="9135"/>
                  </a:lnTo>
                  <a:lnTo>
                    <a:pt x="100436" y="0"/>
                  </a:lnTo>
                  <a:lnTo>
                    <a:pt x="69995" y="0"/>
                  </a:lnTo>
                  <a:lnTo>
                    <a:pt x="69995" y="91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17382" y="3262921"/>
              <a:ext cx="441959" cy="55244"/>
            </a:xfrm>
            <a:custGeom>
              <a:avLst/>
              <a:gdLst/>
              <a:ahLst/>
              <a:cxnLst/>
              <a:rect l="l" t="t" r="r" b="b"/>
              <a:pathLst>
                <a:path w="441960" h="55245">
                  <a:moveTo>
                    <a:pt x="58140" y="0"/>
                  </a:moveTo>
                  <a:lnTo>
                    <a:pt x="0" y="0"/>
                  </a:lnTo>
                  <a:lnTo>
                    <a:pt x="0" y="54686"/>
                  </a:lnTo>
                  <a:lnTo>
                    <a:pt x="58140" y="54686"/>
                  </a:lnTo>
                  <a:lnTo>
                    <a:pt x="58140" y="0"/>
                  </a:lnTo>
                  <a:close/>
                </a:path>
                <a:path w="441960" h="55245">
                  <a:moveTo>
                    <a:pt x="441629" y="12179"/>
                  </a:moveTo>
                  <a:lnTo>
                    <a:pt x="389890" y="12179"/>
                  </a:lnTo>
                  <a:lnTo>
                    <a:pt x="389890" y="39458"/>
                  </a:lnTo>
                  <a:lnTo>
                    <a:pt x="441629" y="39458"/>
                  </a:lnTo>
                  <a:lnTo>
                    <a:pt x="441629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4662" y="3284232"/>
              <a:ext cx="133985" cy="0"/>
            </a:xfrm>
            <a:custGeom>
              <a:avLst/>
              <a:gdLst/>
              <a:ahLst/>
              <a:cxnLst/>
              <a:rect l="l" t="t" r="r" b="b"/>
              <a:pathLst>
                <a:path w="133985">
                  <a:moveTo>
                    <a:pt x="0" y="0"/>
                  </a:moveTo>
                  <a:lnTo>
                    <a:pt x="133923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06737" y="3249215"/>
              <a:ext cx="596900" cy="173990"/>
            </a:xfrm>
            <a:custGeom>
              <a:avLst/>
              <a:gdLst/>
              <a:ahLst/>
              <a:cxnLst/>
              <a:rect l="l" t="t" r="r" b="b"/>
              <a:pathLst>
                <a:path w="596900" h="173989">
                  <a:moveTo>
                    <a:pt x="207270" y="140070"/>
                  </a:moveTo>
                  <a:lnTo>
                    <a:pt x="596854" y="140070"/>
                  </a:lnTo>
                  <a:lnTo>
                    <a:pt x="596854" y="6090"/>
                  </a:lnTo>
                  <a:lnTo>
                    <a:pt x="207270" y="6090"/>
                  </a:lnTo>
                  <a:lnTo>
                    <a:pt x="198143" y="48593"/>
                  </a:lnTo>
                  <a:lnTo>
                    <a:pt x="198143" y="94521"/>
                  </a:lnTo>
                  <a:lnTo>
                    <a:pt x="207270" y="140070"/>
                  </a:lnTo>
                </a:path>
                <a:path w="596900" h="173989">
                  <a:moveTo>
                    <a:pt x="350321" y="124845"/>
                  </a:moveTo>
                  <a:lnTo>
                    <a:pt x="575553" y="124845"/>
                  </a:lnTo>
                  <a:lnTo>
                    <a:pt x="575553" y="24360"/>
                  </a:lnTo>
                  <a:lnTo>
                    <a:pt x="350321" y="24360"/>
                  </a:lnTo>
                  <a:lnTo>
                    <a:pt x="350321" y="124845"/>
                  </a:lnTo>
                </a:path>
                <a:path w="596900" h="173989">
                  <a:moveTo>
                    <a:pt x="542066" y="173438"/>
                  </a:moveTo>
                  <a:lnTo>
                    <a:pt x="587727" y="173438"/>
                  </a:lnTo>
                  <a:lnTo>
                    <a:pt x="596854" y="170393"/>
                  </a:lnTo>
                  <a:lnTo>
                    <a:pt x="596854" y="161385"/>
                  </a:lnTo>
                  <a:lnTo>
                    <a:pt x="587727" y="158340"/>
                  </a:lnTo>
                  <a:lnTo>
                    <a:pt x="542066" y="158340"/>
                  </a:lnTo>
                  <a:lnTo>
                    <a:pt x="542066" y="173438"/>
                  </a:lnTo>
                </a:path>
                <a:path w="596900" h="173989">
                  <a:moveTo>
                    <a:pt x="55092" y="173438"/>
                  </a:moveTo>
                  <a:lnTo>
                    <a:pt x="9139" y="173438"/>
                  </a:lnTo>
                  <a:lnTo>
                    <a:pt x="0" y="170393"/>
                  </a:lnTo>
                  <a:lnTo>
                    <a:pt x="0" y="161385"/>
                  </a:lnTo>
                  <a:lnTo>
                    <a:pt x="9139" y="158340"/>
                  </a:lnTo>
                  <a:lnTo>
                    <a:pt x="55092" y="158340"/>
                  </a:lnTo>
                  <a:lnTo>
                    <a:pt x="55092" y="173438"/>
                  </a:lnTo>
                </a:path>
                <a:path w="596900" h="173989">
                  <a:moveTo>
                    <a:pt x="213363" y="42630"/>
                  </a:moveTo>
                  <a:lnTo>
                    <a:pt x="313799" y="42630"/>
                  </a:lnTo>
                  <a:lnTo>
                    <a:pt x="313799" y="33495"/>
                  </a:lnTo>
                  <a:lnTo>
                    <a:pt x="213363" y="33495"/>
                  </a:lnTo>
                  <a:lnTo>
                    <a:pt x="213363" y="42630"/>
                  </a:lnTo>
                </a:path>
                <a:path w="596900" h="173989">
                  <a:moveTo>
                    <a:pt x="316846" y="6090"/>
                  </a:moveTo>
                  <a:lnTo>
                    <a:pt x="316846" y="140070"/>
                  </a:lnTo>
                </a:path>
                <a:path w="596900" h="173989">
                  <a:moveTo>
                    <a:pt x="316846" y="51638"/>
                  </a:moveTo>
                  <a:lnTo>
                    <a:pt x="198143" y="51638"/>
                  </a:lnTo>
                </a:path>
                <a:path w="596900" h="173989">
                  <a:moveTo>
                    <a:pt x="316846" y="97566"/>
                  </a:moveTo>
                  <a:lnTo>
                    <a:pt x="198143" y="97566"/>
                  </a:lnTo>
                </a:path>
                <a:path w="596900" h="173989">
                  <a:moveTo>
                    <a:pt x="502498" y="24360"/>
                  </a:moveTo>
                  <a:lnTo>
                    <a:pt x="502498" y="60773"/>
                  </a:lnTo>
                </a:path>
                <a:path w="596900" h="173989">
                  <a:moveTo>
                    <a:pt x="350321" y="60773"/>
                  </a:moveTo>
                  <a:lnTo>
                    <a:pt x="575553" y="60773"/>
                  </a:lnTo>
                </a:path>
                <a:path w="596900" h="173989">
                  <a:moveTo>
                    <a:pt x="213363" y="6090"/>
                  </a:moveTo>
                  <a:lnTo>
                    <a:pt x="213363" y="0"/>
                  </a:lnTo>
                </a:path>
                <a:path w="596900" h="173989">
                  <a:moveTo>
                    <a:pt x="213363" y="146160"/>
                  </a:moveTo>
                  <a:lnTo>
                    <a:pt x="213363" y="1400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23134" y="3285755"/>
              <a:ext cx="173990" cy="36830"/>
            </a:xfrm>
            <a:custGeom>
              <a:avLst/>
              <a:gdLst/>
              <a:ahLst/>
              <a:cxnLst/>
              <a:rect l="l" t="t" r="r" b="b"/>
              <a:pathLst>
                <a:path w="173989" h="36829">
                  <a:moveTo>
                    <a:pt x="0" y="36413"/>
                  </a:moveTo>
                  <a:lnTo>
                    <a:pt x="9139" y="36413"/>
                  </a:lnTo>
                </a:path>
                <a:path w="173989" h="36829">
                  <a:moveTo>
                    <a:pt x="0" y="0"/>
                  </a:moveTo>
                  <a:lnTo>
                    <a:pt x="9139" y="0"/>
                  </a:lnTo>
                </a:path>
                <a:path w="173989" h="36829">
                  <a:moveTo>
                    <a:pt x="70008" y="0"/>
                  </a:moveTo>
                  <a:lnTo>
                    <a:pt x="82182" y="0"/>
                  </a:lnTo>
                </a:path>
                <a:path w="173989" h="36829">
                  <a:moveTo>
                    <a:pt x="164364" y="15098"/>
                  </a:moveTo>
                  <a:lnTo>
                    <a:pt x="173491" y="15098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258169" y="4704117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859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Serveur 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'a</a:t>
            </a:r>
            <a:r>
              <a:rPr sz="1200" b="1" spc="5" dirty="0">
                <a:latin typeface="Arial"/>
                <a:cs typeface="Arial"/>
              </a:rPr>
              <a:t>pp</a:t>
            </a:r>
            <a:r>
              <a:rPr sz="1200" b="1" dirty="0">
                <a:latin typeface="Arial"/>
                <a:cs typeface="Arial"/>
              </a:rPr>
              <a:t>li</a:t>
            </a:r>
            <a:r>
              <a:rPr sz="1200" b="1" spc="5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5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19346" y="4704117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r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e  </a:t>
            </a:r>
            <a:r>
              <a:rPr sz="1200" b="1" spc="-5" dirty="0">
                <a:latin typeface="Arial"/>
                <a:cs typeface="Arial"/>
              </a:rPr>
              <a:t>données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1766298" y="3656844"/>
          <a:ext cx="125730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Interface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270" marR="250825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6995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2166310" y="4704117"/>
            <a:ext cx="462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li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t  </a:t>
            </a:r>
            <a:r>
              <a:rPr sz="1200" b="1" spc="-15" dirty="0">
                <a:latin typeface="Arial"/>
                <a:cs typeface="Arial"/>
              </a:rPr>
              <a:t>m</a:t>
            </a: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154605" y="2972432"/>
            <a:ext cx="923290" cy="694055"/>
            <a:chOff x="3154605" y="2972432"/>
            <a:chExt cx="923290" cy="694055"/>
          </a:xfrm>
        </p:grpSpPr>
        <p:sp>
          <p:nvSpPr>
            <p:cNvPr id="54" name="object 54"/>
            <p:cNvSpPr/>
            <p:nvPr/>
          </p:nvSpPr>
          <p:spPr>
            <a:xfrm>
              <a:off x="3159368" y="29771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596880" y="0"/>
                  </a:moveTo>
                  <a:lnTo>
                    <a:pt x="560320" y="3045"/>
                  </a:lnTo>
                  <a:lnTo>
                    <a:pt x="523761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2884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177" y="176356"/>
                  </a:lnTo>
                  <a:lnTo>
                    <a:pt x="106757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466" y="462206"/>
                  </a:lnTo>
                  <a:lnTo>
                    <a:pt x="79465" y="507754"/>
                  </a:lnTo>
                  <a:lnTo>
                    <a:pt x="106757" y="513844"/>
                  </a:lnTo>
                  <a:lnTo>
                    <a:pt x="134177" y="507754"/>
                  </a:ln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774" y="659877"/>
                  </a:lnTo>
                  <a:lnTo>
                    <a:pt x="280287" y="67814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2884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761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312" y="678147"/>
                  </a:lnTo>
                  <a:lnTo>
                    <a:pt x="670125" y="659877"/>
                  </a:lnTo>
                  <a:lnTo>
                    <a:pt x="703637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095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095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637" y="48593"/>
                  </a:lnTo>
                  <a:lnTo>
                    <a:pt x="670125" y="21188"/>
                  </a:lnTo>
                  <a:lnTo>
                    <a:pt x="633312" y="6090"/>
                  </a:lnTo>
                  <a:lnTo>
                    <a:pt x="59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59368" y="29771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134177" y="507754"/>
                  </a:move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774" y="659877"/>
                  </a:lnTo>
                  <a:lnTo>
                    <a:pt x="280287" y="67814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2884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761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312" y="678147"/>
                  </a:lnTo>
                  <a:lnTo>
                    <a:pt x="670125" y="659877"/>
                  </a:lnTo>
                  <a:lnTo>
                    <a:pt x="703637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095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095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637" y="48593"/>
                  </a:lnTo>
                  <a:lnTo>
                    <a:pt x="670125" y="21188"/>
                  </a:lnTo>
                  <a:lnTo>
                    <a:pt x="633312" y="6090"/>
                  </a:lnTo>
                  <a:lnTo>
                    <a:pt x="596880" y="0"/>
                  </a:lnTo>
                  <a:lnTo>
                    <a:pt x="560320" y="3045"/>
                  </a:lnTo>
                  <a:lnTo>
                    <a:pt x="523761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2884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177" y="176356"/>
                  </a:lnTo>
                  <a:lnTo>
                    <a:pt x="106757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466" y="462206"/>
                  </a:lnTo>
                  <a:lnTo>
                    <a:pt x="79465" y="507754"/>
                  </a:lnTo>
                  <a:lnTo>
                    <a:pt x="106757" y="513844"/>
                  </a:lnTo>
                  <a:lnTo>
                    <a:pt x="134177" y="507754"/>
                  </a:lnTo>
                  <a:close/>
                </a:path>
              </a:pathLst>
            </a:custGeom>
            <a:ln w="9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436095" y="3234914"/>
            <a:ext cx="361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R</a:t>
            </a:r>
            <a:r>
              <a:rPr sz="800" spc="-40" dirty="0">
                <a:latin typeface="Arial MT"/>
                <a:cs typeface="Arial MT"/>
              </a:rPr>
              <a:t>é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40" dirty="0">
                <a:latin typeface="Arial MT"/>
                <a:cs typeface="Arial MT"/>
              </a:rPr>
              <a:t>ea</a:t>
            </a:r>
            <a:r>
              <a:rPr sz="800" spc="-5" dirty="0">
                <a:latin typeface="Arial MT"/>
                <a:cs typeface="Arial MT"/>
              </a:rPr>
              <a:t>u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608084" y="2914450"/>
            <a:ext cx="5334635" cy="1644650"/>
            <a:chOff x="2608084" y="2914450"/>
            <a:chExt cx="5334635" cy="1644650"/>
          </a:xfrm>
        </p:grpSpPr>
        <p:sp>
          <p:nvSpPr>
            <p:cNvPr id="58" name="object 58"/>
            <p:cNvSpPr/>
            <p:nvPr/>
          </p:nvSpPr>
          <p:spPr>
            <a:xfrm>
              <a:off x="2609672" y="3212802"/>
              <a:ext cx="551815" cy="237490"/>
            </a:xfrm>
            <a:custGeom>
              <a:avLst/>
              <a:gdLst/>
              <a:ahLst/>
              <a:cxnLst/>
              <a:rect l="l" t="t" r="r" b="b"/>
              <a:pathLst>
                <a:path w="551814" h="237489">
                  <a:moveTo>
                    <a:pt x="386842" y="0"/>
                  </a:moveTo>
                  <a:lnTo>
                    <a:pt x="0" y="127890"/>
                  </a:lnTo>
                  <a:lnTo>
                    <a:pt x="246838" y="72953"/>
                  </a:lnTo>
                  <a:lnTo>
                    <a:pt x="167702" y="237256"/>
                  </a:lnTo>
                  <a:lnTo>
                    <a:pt x="551219" y="106321"/>
                  </a:lnTo>
                  <a:lnTo>
                    <a:pt x="307719" y="161258"/>
                  </a:lnTo>
                  <a:lnTo>
                    <a:pt x="386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09672" y="3212802"/>
              <a:ext cx="551815" cy="237490"/>
            </a:xfrm>
            <a:custGeom>
              <a:avLst/>
              <a:gdLst/>
              <a:ahLst/>
              <a:cxnLst/>
              <a:rect l="l" t="t" r="r" b="b"/>
              <a:pathLst>
                <a:path w="551814" h="237489">
                  <a:moveTo>
                    <a:pt x="0" y="127890"/>
                  </a:moveTo>
                  <a:lnTo>
                    <a:pt x="386842" y="0"/>
                  </a:lnTo>
                  <a:lnTo>
                    <a:pt x="307719" y="161258"/>
                  </a:lnTo>
                  <a:lnTo>
                    <a:pt x="551219" y="106321"/>
                  </a:lnTo>
                  <a:lnTo>
                    <a:pt x="167702" y="237256"/>
                  </a:lnTo>
                  <a:lnTo>
                    <a:pt x="246838" y="72953"/>
                  </a:lnTo>
                  <a:lnTo>
                    <a:pt x="0" y="12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74618" y="31916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386791" y="0"/>
                  </a:moveTo>
                  <a:lnTo>
                    <a:pt x="0" y="127509"/>
                  </a:lnTo>
                  <a:lnTo>
                    <a:pt x="246520" y="72826"/>
                  </a:lnTo>
                  <a:lnTo>
                    <a:pt x="167309" y="237129"/>
                  </a:lnTo>
                  <a:lnTo>
                    <a:pt x="554227" y="106194"/>
                  </a:lnTo>
                  <a:lnTo>
                    <a:pt x="307706" y="164303"/>
                  </a:lnTo>
                  <a:lnTo>
                    <a:pt x="38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74618" y="31916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0" y="127509"/>
                  </a:moveTo>
                  <a:lnTo>
                    <a:pt x="386791" y="0"/>
                  </a:lnTo>
                  <a:lnTo>
                    <a:pt x="307706" y="164303"/>
                  </a:lnTo>
                  <a:lnTo>
                    <a:pt x="554227" y="106194"/>
                  </a:lnTo>
                  <a:lnTo>
                    <a:pt x="167309" y="237129"/>
                  </a:lnTo>
                  <a:lnTo>
                    <a:pt x="246520" y="72826"/>
                  </a:lnTo>
                  <a:lnTo>
                    <a:pt x="0" y="127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79736" y="4516317"/>
              <a:ext cx="974725" cy="0"/>
            </a:xfrm>
            <a:custGeom>
              <a:avLst/>
              <a:gdLst/>
              <a:ahLst/>
              <a:cxnLst/>
              <a:rect l="l" t="t" r="r" b="b"/>
              <a:pathLst>
                <a:path w="974725">
                  <a:moveTo>
                    <a:pt x="0" y="0"/>
                  </a:moveTo>
                  <a:lnTo>
                    <a:pt x="974658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67134" y="4476838"/>
              <a:ext cx="1200150" cy="82550"/>
            </a:xfrm>
            <a:custGeom>
              <a:avLst/>
              <a:gdLst/>
              <a:ahLst/>
              <a:cxnLst/>
              <a:rect l="l" t="t" r="r" b="b"/>
              <a:pathLst>
                <a:path w="1200150" h="82550">
                  <a:moveTo>
                    <a:pt x="124777" y="0"/>
                  </a:moveTo>
                  <a:lnTo>
                    <a:pt x="0" y="39484"/>
                  </a:lnTo>
                  <a:lnTo>
                    <a:pt x="124777" y="82003"/>
                  </a:lnTo>
                  <a:lnTo>
                    <a:pt x="124777" y="0"/>
                  </a:lnTo>
                  <a:close/>
                </a:path>
                <a:path w="1200150" h="82550">
                  <a:moveTo>
                    <a:pt x="1199845" y="39484"/>
                  </a:moveTo>
                  <a:lnTo>
                    <a:pt x="1078115" y="0"/>
                  </a:lnTo>
                  <a:lnTo>
                    <a:pt x="1078115" y="82003"/>
                  </a:lnTo>
                  <a:lnTo>
                    <a:pt x="1199845" y="39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96362" y="2919213"/>
              <a:ext cx="341630" cy="344170"/>
            </a:xfrm>
            <a:custGeom>
              <a:avLst/>
              <a:gdLst/>
              <a:ahLst/>
              <a:cxnLst/>
              <a:rect l="l" t="t" r="r" b="b"/>
              <a:pathLst>
                <a:path w="341629" h="344170">
                  <a:moveTo>
                    <a:pt x="170355" y="0"/>
                  </a:moveTo>
                  <a:lnTo>
                    <a:pt x="124783" y="2918"/>
                  </a:lnTo>
                  <a:lnTo>
                    <a:pt x="85177" y="5963"/>
                  </a:lnTo>
                  <a:lnTo>
                    <a:pt x="21199" y="21188"/>
                  </a:lnTo>
                  <a:lnTo>
                    <a:pt x="0" y="42503"/>
                  </a:lnTo>
                  <a:lnTo>
                    <a:pt x="0" y="301201"/>
                  </a:lnTo>
                  <a:lnTo>
                    <a:pt x="3046" y="310336"/>
                  </a:lnTo>
                  <a:lnTo>
                    <a:pt x="21199" y="322516"/>
                  </a:lnTo>
                  <a:lnTo>
                    <a:pt x="48618" y="328606"/>
                  </a:lnTo>
                  <a:lnTo>
                    <a:pt x="85177" y="337614"/>
                  </a:lnTo>
                  <a:lnTo>
                    <a:pt x="124783" y="340659"/>
                  </a:lnTo>
                  <a:lnTo>
                    <a:pt x="170355" y="343704"/>
                  </a:lnTo>
                  <a:lnTo>
                    <a:pt x="255660" y="337614"/>
                  </a:lnTo>
                  <a:lnTo>
                    <a:pt x="316846" y="322516"/>
                  </a:lnTo>
                  <a:lnTo>
                    <a:pt x="334999" y="310336"/>
                  </a:lnTo>
                  <a:lnTo>
                    <a:pt x="341092" y="301201"/>
                  </a:lnTo>
                  <a:lnTo>
                    <a:pt x="341092" y="42503"/>
                  </a:lnTo>
                  <a:lnTo>
                    <a:pt x="334999" y="33368"/>
                  </a:lnTo>
                  <a:lnTo>
                    <a:pt x="316846" y="21188"/>
                  </a:lnTo>
                  <a:lnTo>
                    <a:pt x="292473" y="12053"/>
                  </a:lnTo>
                  <a:lnTo>
                    <a:pt x="255660" y="5963"/>
                  </a:lnTo>
                  <a:lnTo>
                    <a:pt x="170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96362" y="2919213"/>
              <a:ext cx="341630" cy="344170"/>
            </a:xfrm>
            <a:custGeom>
              <a:avLst/>
              <a:gdLst/>
              <a:ahLst/>
              <a:cxnLst/>
              <a:rect l="l" t="t" r="r" b="b"/>
              <a:pathLst>
                <a:path w="341629" h="344170">
                  <a:moveTo>
                    <a:pt x="0" y="42503"/>
                  </a:moveTo>
                  <a:lnTo>
                    <a:pt x="0" y="301201"/>
                  </a:lnTo>
                  <a:lnTo>
                    <a:pt x="3046" y="310336"/>
                  </a:lnTo>
                  <a:lnTo>
                    <a:pt x="21199" y="322516"/>
                  </a:lnTo>
                  <a:lnTo>
                    <a:pt x="48618" y="328606"/>
                  </a:lnTo>
                  <a:lnTo>
                    <a:pt x="85177" y="337614"/>
                  </a:lnTo>
                  <a:lnTo>
                    <a:pt x="124783" y="340659"/>
                  </a:lnTo>
                  <a:lnTo>
                    <a:pt x="170355" y="343704"/>
                  </a:lnTo>
                  <a:lnTo>
                    <a:pt x="213008" y="340659"/>
                  </a:lnTo>
                  <a:lnTo>
                    <a:pt x="255660" y="337614"/>
                  </a:lnTo>
                  <a:lnTo>
                    <a:pt x="316846" y="322516"/>
                  </a:lnTo>
                  <a:lnTo>
                    <a:pt x="341092" y="301201"/>
                  </a:lnTo>
                  <a:lnTo>
                    <a:pt x="341092" y="42503"/>
                  </a:lnTo>
                  <a:lnTo>
                    <a:pt x="292473" y="12053"/>
                  </a:lnTo>
                  <a:lnTo>
                    <a:pt x="213008" y="2918"/>
                  </a:lnTo>
                  <a:lnTo>
                    <a:pt x="170355" y="0"/>
                  </a:lnTo>
                  <a:lnTo>
                    <a:pt x="124783" y="2918"/>
                  </a:lnTo>
                  <a:lnTo>
                    <a:pt x="85177" y="5963"/>
                  </a:lnTo>
                  <a:lnTo>
                    <a:pt x="48618" y="12053"/>
                  </a:lnTo>
                  <a:lnTo>
                    <a:pt x="21199" y="21188"/>
                  </a:lnTo>
                  <a:lnTo>
                    <a:pt x="3046" y="33368"/>
                  </a:lnTo>
                  <a:lnTo>
                    <a:pt x="0" y="42503"/>
                  </a:lnTo>
                  <a:close/>
                </a:path>
                <a:path w="341629" h="344170">
                  <a:moveTo>
                    <a:pt x="0" y="42503"/>
                  </a:moveTo>
                  <a:lnTo>
                    <a:pt x="48618" y="73080"/>
                  </a:lnTo>
                  <a:lnTo>
                    <a:pt x="124783" y="85260"/>
                  </a:lnTo>
                  <a:lnTo>
                    <a:pt x="170355" y="85260"/>
                  </a:lnTo>
                  <a:lnTo>
                    <a:pt x="213008" y="85260"/>
                  </a:lnTo>
                  <a:lnTo>
                    <a:pt x="255660" y="79170"/>
                  </a:lnTo>
                  <a:lnTo>
                    <a:pt x="292473" y="73080"/>
                  </a:lnTo>
                  <a:lnTo>
                    <a:pt x="316846" y="64071"/>
                  </a:lnTo>
                  <a:lnTo>
                    <a:pt x="334999" y="54936"/>
                  </a:lnTo>
                  <a:lnTo>
                    <a:pt x="341092" y="42503"/>
                  </a:lnTo>
                </a:path>
              </a:pathLst>
            </a:custGeom>
            <a:ln w="91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684073" y="3027727"/>
            <a:ext cx="1651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Arial MT"/>
                <a:cs typeface="Arial MT"/>
              </a:rPr>
              <a:t>BD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615137" y="2797667"/>
            <a:ext cx="2986405" cy="638810"/>
            <a:chOff x="4615137" y="2797667"/>
            <a:chExt cx="2986405" cy="638810"/>
          </a:xfrm>
        </p:grpSpPr>
        <p:sp>
          <p:nvSpPr>
            <p:cNvPr id="68" name="object 68"/>
            <p:cNvSpPr/>
            <p:nvPr/>
          </p:nvSpPr>
          <p:spPr>
            <a:xfrm>
              <a:off x="7364947" y="3089479"/>
              <a:ext cx="231775" cy="24765"/>
            </a:xfrm>
            <a:custGeom>
              <a:avLst/>
              <a:gdLst/>
              <a:ahLst/>
              <a:cxnLst/>
              <a:rect l="l" t="t" r="r" b="b"/>
              <a:pathLst>
                <a:path w="231775" h="24764">
                  <a:moveTo>
                    <a:pt x="0" y="24360"/>
                  </a:moveTo>
                  <a:lnTo>
                    <a:pt x="231414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616659" y="27991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70">
                  <a:moveTo>
                    <a:pt x="353367" y="0"/>
                  </a:moveTo>
                  <a:lnTo>
                    <a:pt x="0" y="0"/>
                  </a:lnTo>
                  <a:lnTo>
                    <a:pt x="0" y="635644"/>
                  </a:lnTo>
                  <a:lnTo>
                    <a:pt x="353367" y="635644"/>
                  </a:lnTo>
                  <a:lnTo>
                    <a:pt x="3533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16659" y="27991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70">
                  <a:moveTo>
                    <a:pt x="0" y="635644"/>
                  </a:moveTo>
                  <a:lnTo>
                    <a:pt x="353367" y="635644"/>
                  </a:lnTo>
                  <a:lnTo>
                    <a:pt x="353367" y="0"/>
                  </a:lnTo>
                  <a:lnTo>
                    <a:pt x="0" y="0"/>
                  </a:lnTo>
                  <a:lnTo>
                    <a:pt x="0" y="635644"/>
                  </a:lnTo>
                  <a:close/>
                </a:path>
                <a:path w="353695" h="636270">
                  <a:moveTo>
                    <a:pt x="292219" y="139689"/>
                  </a:moveTo>
                  <a:lnTo>
                    <a:pt x="334745" y="139689"/>
                  </a:lnTo>
                  <a:lnTo>
                    <a:pt x="334745" y="27278"/>
                  </a:lnTo>
                  <a:lnTo>
                    <a:pt x="292219" y="27278"/>
                  </a:lnTo>
                  <a:lnTo>
                    <a:pt x="292219" y="1396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662231" y="3145685"/>
              <a:ext cx="64135" cy="15875"/>
            </a:xfrm>
            <a:custGeom>
              <a:avLst/>
              <a:gdLst/>
              <a:ahLst/>
              <a:cxnLst/>
              <a:rect l="l" t="t" r="r" b="b"/>
              <a:pathLst>
                <a:path w="64135" h="15875">
                  <a:moveTo>
                    <a:pt x="0" y="15478"/>
                  </a:moveTo>
                  <a:lnTo>
                    <a:pt x="63978" y="15478"/>
                  </a:lnTo>
                  <a:lnTo>
                    <a:pt x="63978" y="0"/>
                  </a:lnTo>
                  <a:lnTo>
                    <a:pt x="0" y="0"/>
                  </a:lnTo>
                  <a:lnTo>
                    <a:pt x="0" y="1547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51695" y="3390807"/>
              <a:ext cx="237490" cy="0"/>
            </a:xfrm>
            <a:custGeom>
              <a:avLst/>
              <a:gdLst/>
              <a:ahLst/>
              <a:cxnLst/>
              <a:rect l="l" t="t" r="r" b="b"/>
              <a:pathLst>
                <a:path w="237489">
                  <a:moveTo>
                    <a:pt x="0" y="0"/>
                  </a:moveTo>
                  <a:lnTo>
                    <a:pt x="237381" y="0"/>
                  </a:lnTo>
                </a:path>
              </a:pathLst>
            </a:custGeom>
            <a:ln w="608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70385" y="2855410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48" y="0"/>
                  </a:moveTo>
                  <a:lnTo>
                    <a:pt x="0" y="0"/>
                  </a:lnTo>
                  <a:lnTo>
                    <a:pt x="0" y="6074"/>
                  </a:lnTo>
                  <a:lnTo>
                    <a:pt x="24348" y="6074"/>
                  </a:lnTo>
                  <a:lnTo>
                    <a:pt x="2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62231" y="2917690"/>
              <a:ext cx="219710" cy="33655"/>
            </a:xfrm>
            <a:custGeom>
              <a:avLst/>
              <a:gdLst/>
              <a:ahLst/>
              <a:cxnLst/>
              <a:rect l="l" t="t" r="r" b="b"/>
              <a:pathLst>
                <a:path w="219710" h="33655">
                  <a:moveTo>
                    <a:pt x="0" y="0"/>
                  </a:moveTo>
                  <a:lnTo>
                    <a:pt x="219228" y="0"/>
                  </a:lnTo>
                </a:path>
                <a:path w="219710" h="33655">
                  <a:moveTo>
                    <a:pt x="0" y="33368"/>
                  </a:moveTo>
                  <a:lnTo>
                    <a:pt x="219228" y="33368"/>
                  </a:lnTo>
                </a:path>
                <a:path w="219710" h="33655">
                  <a:moveTo>
                    <a:pt x="0" y="27278"/>
                  </a:moveTo>
                  <a:lnTo>
                    <a:pt x="219228" y="27278"/>
                  </a:lnTo>
                </a:path>
                <a:path w="219710" h="33655">
                  <a:moveTo>
                    <a:pt x="0" y="21188"/>
                  </a:moveTo>
                  <a:lnTo>
                    <a:pt x="219228" y="21188"/>
                  </a:lnTo>
                </a:path>
                <a:path w="219710" h="33655">
                  <a:moveTo>
                    <a:pt x="0" y="12053"/>
                  </a:moveTo>
                  <a:lnTo>
                    <a:pt x="219228" y="12053"/>
                  </a:lnTo>
                </a:path>
                <a:path w="219710" h="33655">
                  <a:moveTo>
                    <a:pt x="0" y="5963"/>
                  </a:moveTo>
                  <a:lnTo>
                    <a:pt x="219228" y="596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60697" y="2837128"/>
              <a:ext cx="280035" cy="320040"/>
            </a:xfrm>
            <a:custGeom>
              <a:avLst/>
              <a:gdLst/>
              <a:ahLst/>
              <a:cxnLst/>
              <a:rect l="l" t="t" r="r" b="b"/>
              <a:pathLst>
                <a:path w="280035" h="320039">
                  <a:moveTo>
                    <a:pt x="15240" y="310464"/>
                  </a:moveTo>
                  <a:lnTo>
                    <a:pt x="0" y="310464"/>
                  </a:lnTo>
                  <a:lnTo>
                    <a:pt x="0" y="319468"/>
                  </a:lnTo>
                  <a:lnTo>
                    <a:pt x="15240" y="319468"/>
                  </a:lnTo>
                  <a:lnTo>
                    <a:pt x="15240" y="310464"/>
                  </a:lnTo>
                  <a:close/>
                </a:path>
                <a:path w="280035" h="320039">
                  <a:moveTo>
                    <a:pt x="100545" y="0"/>
                  </a:moveTo>
                  <a:lnTo>
                    <a:pt x="48755" y="0"/>
                  </a:lnTo>
                  <a:lnTo>
                    <a:pt x="48755" y="30454"/>
                  </a:lnTo>
                  <a:lnTo>
                    <a:pt x="100545" y="30454"/>
                  </a:lnTo>
                  <a:lnTo>
                    <a:pt x="100545" y="0"/>
                  </a:lnTo>
                  <a:close/>
                </a:path>
                <a:path w="280035" h="320039">
                  <a:moveTo>
                    <a:pt x="280035" y="75996"/>
                  </a:moveTo>
                  <a:lnTo>
                    <a:pt x="255663" y="75996"/>
                  </a:lnTo>
                  <a:lnTo>
                    <a:pt x="255663" y="94145"/>
                  </a:lnTo>
                  <a:lnTo>
                    <a:pt x="280035" y="94145"/>
                  </a:lnTo>
                  <a:lnTo>
                    <a:pt x="280035" y="75996"/>
                  </a:lnTo>
                  <a:close/>
                </a:path>
                <a:path w="280035" h="320039">
                  <a:moveTo>
                    <a:pt x="280035" y="12179"/>
                  </a:moveTo>
                  <a:lnTo>
                    <a:pt x="255663" y="12179"/>
                  </a:lnTo>
                  <a:lnTo>
                    <a:pt x="255663" y="33502"/>
                  </a:lnTo>
                  <a:lnTo>
                    <a:pt x="280035" y="33502"/>
                  </a:lnTo>
                  <a:lnTo>
                    <a:pt x="280035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69847" y="284625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0876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616659" y="2826467"/>
              <a:ext cx="353695" cy="568960"/>
            </a:xfrm>
            <a:custGeom>
              <a:avLst/>
              <a:gdLst/>
              <a:ahLst/>
              <a:cxnLst/>
              <a:rect l="l" t="t" r="r" b="b"/>
              <a:pathLst>
                <a:path w="353695" h="568960">
                  <a:moveTo>
                    <a:pt x="36432" y="568908"/>
                  </a:moveTo>
                  <a:lnTo>
                    <a:pt x="273940" y="568908"/>
                  </a:lnTo>
                  <a:lnTo>
                    <a:pt x="273940" y="0"/>
                  </a:lnTo>
                  <a:lnTo>
                    <a:pt x="36432" y="0"/>
                  </a:lnTo>
                  <a:lnTo>
                    <a:pt x="36432" y="568908"/>
                  </a:lnTo>
                </a:path>
                <a:path w="353695" h="568960">
                  <a:moveTo>
                    <a:pt x="45572" y="313127"/>
                  </a:moveTo>
                  <a:lnTo>
                    <a:pt x="267847" y="313127"/>
                  </a:lnTo>
                  <a:lnTo>
                    <a:pt x="267847" y="9135"/>
                  </a:lnTo>
                  <a:lnTo>
                    <a:pt x="45572" y="9135"/>
                  </a:lnTo>
                  <a:lnTo>
                    <a:pt x="45572" y="313127"/>
                  </a:lnTo>
                </a:path>
                <a:path w="353695" h="568960">
                  <a:moveTo>
                    <a:pt x="45572" y="45675"/>
                  </a:moveTo>
                  <a:lnTo>
                    <a:pt x="267847" y="45675"/>
                  </a:lnTo>
                </a:path>
                <a:path w="353695" h="568960">
                  <a:moveTo>
                    <a:pt x="197775" y="45675"/>
                  </a:moveTo>
                  <a:lnTo>
                    <a:pt x="197775" y="9135"/>
                  </a:lnTo>
                </a:path>
                <a:path w="353695" h="568960">
                  <a:moveTo>
                    <a:pt x="0" y="568908"/>
                  </a:moveTo>
                  <a:lnTo>
                    <a:pt x="353278" y="5689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51695" y="3205189"/>
              <a:ext cx="237490" cy="167640"/>
            </a:xfrm>
            <a:custGeom>
              <a:avLst/>
              <a:gdLst/>
              <a:ahLst/>
              <a:cxnLst/>
              <a:rect l="l" t="t" r="r" b="b"/>
              <a:pathLst>
                <a:path w="237489" h="167639">
                  <a:moveTo>
                    <a:pt x="0" y="146160"/>
                  </a:moveTo>
                  <a:lnTo>
                    <a:pt x="237381" y="146160"/>
                  </a:lnTo>
                </a:path>
                <a:path w="237489" h="167639">
                  <a:moveTo>
                    <a:pt x="0" y="167348"/>
                  </a:moveTo>
                  <a:lnTo>
                    <a:pt x="237381" y="167348"/>
                  </a:lnTo>
                </a:path>
                <a:path w="237489" h="167639">
                  <a:moveTo>
                    <a:pt x="0" y="0"/>
                  </a:moveTo>
                  <a:lnTo>
                    <a:pt x="237381" y="0"/>
                  </a:lnTo>
                </a:path>
                <a:path w="237489" h="167639">
                  <a:moveTo>
                    <a:pt x="0" y="21315"/>
                  </a:moveTo>
                  <a:lnTo>
                    <a:pt x="237381" y="21315"/>
                  </a:lnTo>
                </a:path>
                <a:path w="237489" h="167639">
                  <a:moveTo>
                    <a:pt x="0" y="39585"/>
                  </a:moveTo>
                  <a:lnTo>
                    <a:pt x="237381" y="39585"/>
                  </a:lnTo>
                </a:path>
                <a:path w="237489" h="167639">
                  <a:moveTo>
                    <a:pt x="0" y="60773"/>
                  </a:moveTo>
                  <a:lnTo>
                    <a:pt x="237381" y="60773"/>
                  </a:lnTo>
                </a:path>
                <a:path w="237489" h="167639">
                  <a:moveTo>
                    <a:pt x="0" y="82088"/>
                  </a:moveTo>
                  <a:lnTo>
                    <a:pt x="237381" y="82088"/>
                  </a:lnTo>
                </a:path>
                <a:path w="237489" h="167639">
                  <a:moveTo>
                    <a:pt x="0" y="103276"/>
                  </a:moveTo>
                  <a:lnTo>
                    <a:pt x="237381" y="103276"/>
                  </a:lnTo>
                </a:path>
                <a:path w="237489" h="167639">
                  <a:moveTo>
                    <a:pt x="0" y="124845"/>
                  </a:moveTo>
                  <a:lnTo>
                    <a:pt x="237381" y="124845"/>
                  </a:lnTo>
                </a:path>
              </a:pathLst>
            </a:custGeom>
            <a:ln w="912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53091" y="2957148"/>
              <a:ext cx="238125" cy="228600"/>
            </a:xfrm>
            <a:custGeom>
              <a:avLst/>
              <a:gdLst/>
              <a:ahLst/>
              <a:cxnLst/>
              <a:rect l="l" t="t" r="r" b="b"/>
              <a:pathLst>
                <a:path w="238125" h="228600">
                  <a:moveTo>
                    <a:pt x="9139" y="61026"/>
                  </a:moveTo>
                  <a:lnTo>
                    <a:pt x="231414" y="61026"/>
                  </a:lnTo>
                </a:path>
                <a:path w="238125" h="228600">
                  <a:moveTo>
                    <a:pt x="9139" y="121800"/>
                  </a:moveTo>
                  <a:lnTo>
                    <a:pt x="231414" y="121800"/>
                  </a:lnTo>
                </a:path>
                <a:path w="238125" h="228600">
                  <a:moveTo>
                    <a:pt x="9139" y="0"/>
                  </a:moveTo>
                  <a:lnTo>
                    <a:pt x="231414" y="0"/>
                  </a:lnTo>
                </a:path>
                <a:path w="238125" h="228600">
                  <a:moveTo>
                    <a:pt x="0" y="210105"/>
                  </a:moveTo>
                  <a:lnTo>
                    <a:pt x="237507" y="210105"/>
                  </a:lnTo>
                </a:path>
                <a:path w="238125" h="228600">
                  <a:moveTo>
                    <a:pt x="0" y="228375"/>
                  </a:moveTo>
                  <a:lnTo>
                    <a:pt x="237507" y="2283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689650" y="2844737"/>
              <a:ext cx="252729" cy="97790"/>
            </a:xfrm>
            <a:custGeom>
              <a:avLst/>
              <a:gdLst/>
              <a:ahLst/>
              <a:cxnLst/>
              <a:rect l="l" t="t" r="r" b="b"/>
              <a:pathLst>
                <a:path w="252729" h="97789">
                  <a:moveTo>
                    <a:pt x="228241" y="0"/>
                  </a:moveTo>
                  <a:lnTo>
                    <a:pt x="252614" y="0"/>
                  </a:lnTo>
                </a:path>
                <a:path w="252729" h="97789">
                  <a:moveTo>
                    <a:pt x="228241" y="33368"/>
                  </a:moveTo>
                  <a:lnTo>
                    <a:pt x="240427" y="33368"/>
                  </a:lnTo>
                </a:path>
                <a:path w="252729" h="97789">
                  <a:moveTo>
                    <a:pt x="228241" y="63818"/>
                  </a:moveTo>
                  <a:lnTo>
                    <a:pt x="240427" y="63818"/>
                  </a:lnTo>
                </a:path>
                <a:path w="252729" h="97789">
                  <a:moveTo>
                    <a:pt x="0" y="18270"/>
                  </a:moveTo>
                  <a:lnTo>
                    <a:pt x="9139" y="18270"/>
                  </a:lnTo>
                </a:path>
                <a:path w="252729" h="97789">
                  <a:moveTo>
                    <a:pt x="0" y="97186"/>
                  </a:moveTo>
                  <a:lnTo>
                    <a:pt x="9139" y="97186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13192" y="27991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70">
                  <a:moveTo>
                    <a:pt x="353367" y="0"/>
                  </a:moveTo>
                  <a:lnTo>
                    <a:pt x="0" y="0"/>
                  </a:lnTo>
                  <a:lnTo>
                    <a:pt x="0" y="635644"/>
                  </a:lnTo>
                  <a:lnTo>
                    <a:pt x="353367" y="635644"/>
                  </a:lnTo>
                  <a:lnTo>
                    <a:pt x="3533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13192" y="27991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70">
                  <a:moveTo>
                    <a:pt x="0" y="635644"/>
                  </a:moveTo>
                  <a:lnTo>
                    <a:pt x="353367" y="635644"/>
                  </a:lnTo>
                  <a:lnTo>
                    <a:pt x="353367" y="0"/>
                  </a:lnTo>
                  <a:lnTo>
                    <a:pt x="0" y="0"/>
                  </a:lnTo>
                  <a:lnTo>
                    <a:pt x="0" y="635644"/>
                  </a:lnTo>
                  <a:close/>
                </a:path>
                <a:path w="353695" h="636270">
                  <a:moveTo>
                    <a:pt x="292473" y="139689"/>
                  </a:moveTo>
                  <a:lnTo>
                    <a:pt x="338172" y="139689"/>
                  </a:lnTo>
                  <a:lnTo>
                    <a:pt x="338172" y="27278"/>
                  </a:lnTo>
                  <a:lnTo>
                    <a:pt x="292473" y="27278"/>
                  </a:lnTo>
                  <a:lnTo>
                    <a:pt x="292473" y="1396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58764" y="3145685"/>
              <a:ext cx="67310" cy="15875"/>
            </a:xfrm>
            <a:custGeom>
              <a:avLst/>
              <a:gdLst/>
              <a:ahLst/>
              <a:cxnLst/>
              <a:rect l="l" t="t" r="r" b="b"/>
              <a:pathLst>
                <a:path w="67309" h="15875">
                  <a:moveTo>
                    <a:pt x="0" y="15478"/>
                  </a:moveTo>
                  <a:lnTo>
                    <a:pt x="67025" y="15478"/>
                  </a:lnTo>
                  <a:lnTo>
                    <a:pt x="67025" y="0"/>
                  </a:lnTo>
                  <a:lnTo>
                    <a:pt x="0" y="0"/>
                  </a:lnTo>
                  <a:lnTo>
                    <a:pt x="0" y="1547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51147" y="3390807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7507" y="0"/>
                  </a:lnTo>
                </a:path>
              </a:pathLst>
            </a:custGeom>
            <a:ln w="608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69965" y="2855410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5" h="6350">
                  <a:moveTo>
                    <a:pt x="24348" y="0"/>
                  </a:moveTo>
                  <a:lnTo>
                    <a:pt x="0" y="0"/>
                  </a:lnTo>
                  <a:lnTo>
                    <a:pt x="0" y="6074"/>
                  </a:lnTo>
                  <a:lnTo>
                    <a:pt x="24348" y="6074"/>
                  </a:lnTo>
                  <a:lnTo>
                    <a:pt x="2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58764" y="2917690"/>
              <a:ext cx="222885" cy="33655"/>
            </a:xfrm>
            <a:custGeom>
              <a:avLst/>
              <a:gdLst/>
              <a:ahLst/>
              <a:cxnLst/>
              <a:rect l="l" t="t" r="r" b="b"/>
              <a:pathLst>
                <a:path w="222884" h="33655">
                  <a:moveTo>
                    <a:pt x="0" y="0"/>
                  </a:moveTo>
                  <a:lnTo>
                    <a:pt x="222274" y="0"/>
                  </a:lnTo>
                </a:path>
                <a:path w="222884" h="33655">
                  <a:moveTo>
                    <a:pt x="0" y="33368"/>
                  </a:moveTo>
                  <a:lnTo>
                    <a:pt x="222274" y="33368"/>
                  </a:lnTo>
                </a:path>
                <a:path w="222884" h="33655">
                  <a:moveTo>
                    <a:pt x="0" y="27278"/>
                  </a:moveTo>
                  <a:lnTo>
                    <a:pt x="222274" y="27278"/>
                  </a:lnTo>
                </a:path>
                <a:path w="222884" h="33655">
                  <a:moveTo>
                    <a:pt x="0" y="21188"/>
                  </a:moveTo>
                  <a:lnTo>
                    <a:pt x="222274" y="21188"/>
                  </a:lnTo>
                </a:path>
                <a:path w="222884" h="33655">
                  <a:moveTo>
                    <a:pt x="0" y="12053"/>
                  </a:moveTo>
                  <a:lnTo>
                    <a:pt x="222274" y="12053"/>
                  </a:lnTo>
                </a:path>
                <a:path w="222884" h="33655">
                  <a:moveTo>
                    <a:pt x="0" y="5963"/>
                  </a:moveTo>
                  <a:lnTo>
                    <a:pt x="222274" y="596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60285" y="2837128"/>
              <a:ext cx="277495" cy="320040"/>
            </a:xfrm>
            <a:custGeom>
              <a:avLst/>
              <a:gdLst/>
              <a:ahLst/>
              <a:cxnLst/>
              <a:rect l="l" t="t" r="r" b="b"/>
              <a:pathLst>
                <a:path w="277495" h="320039">
                  <a:moveTo>
                    <a:pt x="15227" y="310464"/>
                  </a:moveTo>
                  <a:lnTo>
                    <a:pt x="0" y="310464"/>
                  </a:lnTo>
                  <a:lnTo>
                    <a:pt x="0" y="319468"/>
                  </a:lnTo>
                  <a:lnTo>
                    <a:pt x="15227" y="319468"/>
                  </a:lnTo>
                  <a:lnTo>
                    <a:pt x="15227" y="310464"/>
                  </a:lnTo>
                  <a:close/>
                </a:path>
                <a:path w="277495" h="320039">
                  <a:moveTo>
                    <a:pt x="97485" y="0"/>
                  </a:moveTo>
                  <a:lnTo>
                    <a:pt x="48742" y="0"/>
                  </a:lnTo>
                  <a:lnTo>
                    <a:pt x="48742" y="30454"/>
                  </a:lnTo>
                  <a:lnTo>
                    <a:pt x="97485" y="30454"/>
                  </a:lnTo>
                  <a:lnTo>
                    <a:pt x="97485" y="0"/>
                  </a:lnTo>
                  <a:close/>
                </a:path>
                <a:path w="277495" h="320039">
                  <a:moveTo>
                    <a:pt x="277368" y="75996"/>
                  </a:moveTo>
                  <a:lnTo>
                    <a:pt x="252996" y="75996"/>
                  </a:lnTo>
                  <a:lnTo>
                    <a:pt x="252996" y="94145"/>
                  </a:lnTo>
                  <a:lnTo>
                    <a:pt x="277368" y="94145"/>
                  </a:lnTo>
                  <a:lnTo>
                    <a:pt x="277368" y="75996"/>
                  </a:lnTo>
                  <a:close/>
                </a:path>
                <a:path w="277495" h="320039">
                  <a:moveTo>
                    <a:pt x="277368" y="12179"/>
                  </a:moveTo>
                  <a:lnTo>
                    <a:pt x="252996" y="12179"/>
                  </a:lnTo>
                  <a:lnTo>
                    <a:pt x="252996" y="33502"/>
                  </a:lnTo>
                  <a:lnTo>
                    <a:pt x="277368" y="33502"/>
                  </a:lnTo>
                  <a:lnTo>
                    <a:pt x="277368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66380" y="2846259"/>
              <a:ext cx="133985" cy="0"/>
            </a:xfrm>
            <a:custGeom>
              <a:avLst/>
              <a:gdLst/>
              <a:ahLst/>
              <a:cxnLst/>
              <a:rect l="l" t="t" r="r" b="b"/>
              <a:pathLst>
                <a:path w="133984">
                  <a:moveTo>
                    <a:pt x="0" y="0"/>
                  </a:moveTo>
                  <a:lnTo>
                    <a:pt x="133923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13192" y="2826467"/>
              <a:ext cx="353695" cy="568960"/>
            </a:xfrm>
            <a:custGeom>
              <a:avLst/>
              <a:gdLst/>
              <a:ahLst/>
              <a:cxnLst/>
              <a:rect l="l" t="t" r="r" b="b"/>
              <a:pathLst>
                <a:path w="353695" h="568960">
                  <a:moveTo>
                    <a:pt x="39478" y="568908"/>
                  </a:moveTo>
                  <a:lnTo>
                    <a:pt x="276986" y="568908"/>
                  </a:lnTo>
                  <a:lnTo>
                    <a:pt x="276986" y="0"/>
                  </a:lnTo>
                  <a:lnTo>
                    <a:pt x="39478" y="0"/>
                  </a:lnTo>
                  <a:lnTo>
                    <a:pt x="39478" y="568908"/>
                  </a:lnTo>
                </a:path>
                <a:path w="353695" h="568960">
                  <a:moveTo>
                    <a:pt x="45572" y="313127"/>
                  </a:moveTo>
                  <a:lnTo>
                    <a:pt x="270893" y="313127"/>
                  </a:lnTo>
                  <a:lnTo>
                    <a:pt x="270893" y="9135"/>
                  </a:lnTo>
                  <a:lnTo>
                    <a:pt x="45572" y="9135"/>
                  </a:lnTo>
                  <a:lnTo>
                    <a:pt x="45572" y="313127"/>
                  </a:lnTo>
                </a:path>
                <a:path w="353695" h="568960">
                  <a:moveTo>
                    <a:pt x="45572" y="45675"/>
                  </a:moveTo>
                  <a:lnTo>
                    <a:pt x="267847" y="45675"/>
                  </a:lnTo>
                </a:path>
                <a:path w="353695" h="568960">
                  <a:moveTo>
                    <a:pt x="197775" y="45675"/>
                  </a:moveTo>
                  <a:lnTo>
                    <a:pt x="197775" y="9135"/>
                  </a:lnTo>
                </a:path>
                <a:path w="353695" h="568960">
                  <a:moveTo>
                    <a:pt x="0" y="568908"/>
                  </a:moveTo>
                  <a:lnTo>
                    <a:pt x="353278" y="5689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051147" y="3205189"/>
              <a:ext cx="238125" cy="167640"/>
            </a:xfrm>
            <a:custGeom>
              <a:avLst/>
              <a:gdLst/>
              <a:ahLst/>
              <a:cxnLst/>
              <a:rect l="l" t="t" r="r" b="b"/>
              <a:pathLst>
                <a:path w="238125" h="167639">
                  <a:moveTo>
                    <a:pt x="0" y="146160"/>
                  </a:moveTo>
                  <a:lnTo>
                    <a:pt x="237507" y="146160"/>
                  </a:lnTo>
                </a:path>
                <a:path w="238125" h="167639">
                  <a:moveTo>
                    <a:pt x="0" y="167348"/>
                  </a:moveTo>
                  <a:lnTo>
                    <a:pt x="237507" y="167348"/>
                  </a:lnTo>
                </a:path>
                <a:path w="238125" h="167639">
                  <a:moveTo>
                    <a:pt x="0" y="0"/>
                  </a:moveTo>
                  <a:lnTo>
                    <a:pt x="237507" y="0"/>
                  </a:lnTo>
                </a:path>
                <a:path w="238125" h="167639">
                  <a:moveTo>
                    <a:pt x="0" y="21315"/>
                  </a:moveTo>
                  <a:lnTo>
                    <a:pt x="237507" y="21315"/>
                  </a:lnTo>
                </a:path>
                <a:path w="238125" h="167639">
                  <a:moveTo>
                    <a:pt x="0" y="39585"/>
                  </a:moveTo>
                  <a:lnTo>
                    <a:pt x="237507" y="39585"/>
                  </a:lnTo>
                </a:path>
                <a:path w="238125" h="167639">
                  <a:moveTo>
                    <a:pt x="0" y="60773"/>
                  </a:moveTo>
                  <a:lnTo>
                    <a:pt x="237507" y="60773"/>
                  </a:lnTo>
                </a:path>
                <a:path w="238125" h="167639">
                  <a:moveTo>
                    <a:pt x="0" y="82088"/>
                  </a:moveTo>
                  <a:lnTo>
                    <a:pt x="237507" y="82088"/>
                  </a:lnTo>
                </a:path>
                <a:path w="238125" h="167639">
                  <a:moveTo>
                    <a:pt x="0" y="103276"/>
                  </a:moveTo>
                  <a:lnTo>
                    <a:pt x="237507" y="103276"/>
                  </a:lnTo>
                </a:path>
                <a:path w="238125" h="167639">
                  <a:moveTo>
                    <a:pt x="0" y="124845"/>
                  </a:moveTo>
                  <a:lnTo>
                    <a:pt x="237507" y="124845"/>
                  </a:lnTo>
                </a:path>
              </a:pathLst>
            </a:custGeom>
            <a:ln w="912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52671" y="2957148"/>
              <a:ext cx="234950" cy="228600"/>
            </a:xfrm>
            <a:custGeom>
              <a:avLst/>
              <a:gdLst/>
              <a:ahLst/>
              <a:cxnLst/>
              <a:rect l="l" t="t" r="r" b="b"/>
              <a:pathLst>
                <a:path w="234950" h="228600">
                  <a:moveTo>
                    <a:pt x="6093" y="61026"/>
                  </a:moveTo>
                  <a:lnTo>
                    <a:pt x="228368" y="61026"/>
                  </a:lnTo>
                </a:path>
                <a:path w="234950" h="228600">
                  <a:moveTo>
                    <a:pt x="6093" y="121800"/>
                  </a:moveTo>
                  <a:lnTo>
                    <a:pt x="228368" y="121800"/>
                  </a:lnTo>
                </a:path>
                <a:path w="234950" h="228600">
                  <a:moveTo>
                    <a:pt x="6093" y="0"/>
                  </a:moveTo>
                  <a:lnTo>
                    <a:pt x="228368" y="0"/>
                  </a:lnTo>
                </a:path>
                <a:path w="234950" h="228600">
                  <a:moveTo>
                    <a:pt x="0" y="210105"/>
                  </a:moveTo>
                  <a:lnTo>
                    <a:pt x="234461" y="210105"/>
                  </a:lnTo>
                </a:path>
                <a:path w="234950" h="228600">
                  <a:moveTo>
                    <a:pt x="0" y="228375"/>
                  </a:moveTo>
                  <a:lnTo>
                    <a:pt x="234461" y="2283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86183" y="2844737"/>
              <a:ext cx="253365" cy="97790"/>
            </a:xfrm>
            <a:custGeom>
              <a:avLst/>
              <a:gdLst/>
              <a:ahLst/>
              <a:cxnLst/>
              <a:rect l="l" t="t" r="r" b="b"/>
              <a:pathLst>
                <a:path w="253365" h="97789">
                  <a:moveTo>
                    <a:pt x="228622" y="0"/>
                  </a:moveTo>
                  <a:lnTo>
                    <a:pt x="252994" y="0"/>
                  </a:lnTo>
                </a:path>
                <a:path w="253365" h="97789">
                  <a:moveTo>
                    <a:pt x="228622" y="33368"/>
                  </a:moveTo>
                  <a:lnTo>
                    <a:pt x="240808" y="33368"/>
                  </a:lnTo>
                </a:path>
                <a:path w="253365" h="97789">
                  <a:moveTo>
                    <a:pt x="228622" y="63818"/>
                  </a:moveTo>
                  <a:lnTo>
                    <a:pt x="240808" y="63818"/>
                  </a:lnTo>
                </a:path>
                <a:path w="253365" h="97789">
                  <a:moveTo>
                    <a:pt x="0" y="18270"/>
                  </a:moveTo>
                  <a:lnTo>
                    <a:pt x="12186" y="18270"/>
                  </a:lnTo>
                </a:path>
                <a:path w="253365" h="97789">
                  <a:moveTo>
                    <a:pt x="0" y="97186"/>
                  </a:moveTo>
                  <a:lnTo>
                    <a:pt x="12186" y="97186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9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9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640013" y="485775"/>
            <a:ext cx="6503987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70" dirty="0"/>
              <a:t>Bases</a:t>
            </a:r>
            <a:r>
              <a:rPr sz="4300" spc="50" dirty="0"/>
              <a:t> </a:t>
            </a:r>
            <a:r>
              <a:rPr sz="4300" spc="-270" dirty="0"/>
              <a:t>de</a:t>
            </a:r>
            <a:r>
              <a:rPr sz="4300" spc="45" dirty="0"/>
              <a:t> </a:t>
            </a:r>
            <a:r>
              <a:rPr sz="4300" spc="-210" dirty="0"/>
              <a:t>donn</a:t>
            </a:r>
            <a:r>
              <a:rPr sz="4300" spc="-225" dirty="0"/>
              <a:t>é</a:t>
            </a:r>
            <a:r>
              <a:rPr sz="4300" spc="-415" dirty="0"/>
              <a:t>es</a:t>
            </a:r>
            <a:r>
              <a:rPr sz="4300" spc="65" dirty="0"/>
              <a:t> </a:t>
            </a:r>
            <a:r>
              <a:rPr sz="4300" spc="-170" dirty="0"/>
              <a:t>d</a:t>
            </a:r>
            <a:r>
              <a:rPr sz="4300" spc="-85" dirty="0"/>
              <a:t>i</a:t>
            </a:r>
            <a:r>
              <a:rPr sz="4300" spc="-114" dirty="0"/>
              <a:t>stribu</a:t>
            </a:r>
            <a:r>
              <a:rPr sz="4300" spc="-180" dirty="0"/>
              <a:t>é</a:t>
            </a:r>
            <a:r>
              <a:rPr sz="4300" spc="-415" dirty="0"/>
              <a:t>es</a:t>
            </a:r>
            <a:endParaRPr sz="4300"/>
          </a:p>
        </p:txBody>
      </p:sp>
      <p:grpSp>
        <p:nvGrpSpPr>
          <p:cNvPr id="17" name="object 17"/>
          <p:cNvGrpSpPr/>
          <p:nvPr/>
        </p:nvGrpSpPr>
        <p:grpSpPr>
          <a:xfrm>
            <a:off x="5514579" y="2667632"/>
            <a:ext cx="923290" cy="694055"/>
            <a:chOff x="5514579" y="2667632"/>
            <a:chExt cx="923290" cy="694055"/>
          </a:xfrm>
        </p:grpSpPr>
        <p:sp>
          <p:nvSpPr>
            <p:cNvPr id="18" name="object 18"/>
            <p:cNvSpPr/>
            <p:nvPr/>
          </p:nvSpPr>
          <p:spPr>
            <a:xfrm>
              <a:off x="5519341" y="26723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596880" y="0"/>
                  </a:moveTo>
                  <a:lnTo>
                    <a:pt x="560320" y="3045"/>
                  </a:lnTo>
                  <a:lnTo>
                    <a:pt x="523888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3011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304" y="176356"/>
                  </a:lnTo>
                  <a:lnTo>
                    <a:pt x="106884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719" y="462206"/>
                  </a:lnTo>
                  <a:lnTo>
                    <a:pt x="79465" y="507754"/>
                  </a:lnTo>
                  <a:lnTo>
                    <a:pt x="106884" y="513844"/>
                  </a:lnTo>
                  <a:lnTo>
                    <a:pt x="134304" y="507754"/>
                  </a:ln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901" y="65987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3011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888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693" y="678147"/>
                  </a:lnTo>
                  <a:lnTo>
                    <a:pt x="670252" y="659877"/>
                  </a:lnTo>
                  <a:lnTo>
                    <a:pt x="703764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222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222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764" y="48593"/>
                  </a:lnTo>
                  <a:lnTo>
                    <a:pt x="670252" y="21188"/>
                  </a:lnTo>
                  <a:lnTo>
                    <a:pt x="633693" y="6090"/>
                  </a:lnTo>
                  <a:lnTo>
                    <a:pt x="59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19341" y="26723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134304" y="507754"/>
                  </a:move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901" y="65987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3011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888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693" y="678147"/>
                  </a:lnTo>
                  <a:lnTo>
                    <a:pt x="670252" y="659877"/>
                  </a:lnTo>
                  <a:lnTo>
                    <a:pt x="703764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222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222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764" y="48593"/>
                  </a:lnTo>
                  <a:lnTo>
                    <a:pt x="670252" y="21188"/>
                  </a:lnTo>
                  <a:lnTo>
                    <a:pt x="633693" y="6090"/>
                  </a:lnTo>
                  <a:lnTo>
                    <a:pt x="596880" y="0"/>
                  </a:lnTo>
                  <a:lnTo>
                    <a:pt x="560320" y="3045"/>
                  </a:lnTo>
                  <a:lnTo>
                    <a:pt x="523888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3011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304" y="176356"/>
                  </a:lnTo>
                  <a:lnTo>
                    <a:pt x="106884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719" y="462206"/>
                  </a:lnTo>
                  <a:lnTo>
                    <a:pt x="79465" y="507754"/>
                  </a:lnTo>
                  <a:lnTo>
                    <a:pt x="106884" y="513844"/>
                  </a:lnTo>
                  <a:lnTo>
                    <a:pt x="134304" y="507754"/>
                  </a:lnTo>
                  <a:close/>
                </a:path>
              </a:pathLst>
            </a:custGeom>
            <a:ln w="9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96069" y="2930114"/>
            <a:ext cx="361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R</a:t>
            </a:r>
            <a:r>
              <a:rPr sz="800" spc="-40" dirty="0">
                <a:latin typeface="Arial MT"/>
                <a:cs typeface="Arial MT"/>
              </a:rPr>
              <a:t>é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40" dirty="0">
                <a:latin typeface="Arial MT"/>
                <a:cs typeface="Arial MT"/>
              </a:rPr>
              <a:t>ea</a:t>
            </a:r>
            <a:r>
              <a:rPr sz="800" spc="-5" dirty="0">
                <a:latin typeface="Arial MT"/>
                <a:cs typeface="Arial MT"/>
              </a:rPr>
              <a:t>u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68350" y="2906414"/>
            <a:ext cx="554355" cy="240665"/>
            <a:chOff x="4968350" y="2906414"/>
            <a:chExt cx="554355" cy="240665"/>
          </a:xfrm>
        </p:grpSpPr>
        <p:sp>
          <p:nvSpPr>
            <p:cNvPr id="22" name="object 22"/>
            <p:cNvSpPr/>
            <p:nvPr/>
          </p:nvSpPr>
          <p:spPr>
            <a:xfrm>
              <a:off x="4969938" y="2908002"/>
              <a:ext cx="551180" cy="237490"/>
            </a:xfrm>
            <a:custGeom>
              <a:avLst/>
              <a:gdLst/>
              <a:ahLst/>
              <a:cxnLst/>
              <a:rect l="l" t="t" r="r" b="b"/>
              <a:pathLst>
                <a:path w="551179" h="237489">
                  <a:moveTo>
                    <a:pt x="386537" y="0"/>
                  </a:moveTo>
                  <a:lnTo>
                    <a:pt x="0" y="127890"/>
                  </a:lnTo>
                  <a:lnTo>
                    <a:pt x="246647" y="72953"/>
                  </a:lnTo>
                  <a:lnTo>
                    <a:pt x="167436" y="237256"/>
                  </a:lnTo>
                  <a:lnTo>
                    <a:pt x="550927" y="106321"/>
                  </a:lnTo>
                  <a:lnTo>
                    <a:pt x="307452" y="161258"/>
                  </a:lnTo>
                  <a:lnTo>
                    <a:pt x="386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9938" y="2908002"/>
              <a:ext cx="551180" cy="237490"/>
            </a:xfrm>
            <a:custGeom>
              <a:avLst/>
              <a:gdLst/>
              <a:ahLst/>
              <a:cxnLst/>
              <a:rect l="l" t="t" r="r" b="b"/>
              <a:pathLst>
                <a:path w="551179" h="237489">
                  <a:moveTo>
                    <a:pt x="0" y="127890"/>
                  </a:moveTo>
                  <a:lnTo>
                    <a:pt x="386537" y="0"/>
                  </a:lnTo>
                  <a:lnTo>
                    <a:pt x="307452" y="161258"/>
                  </a:lnTo>
                  <a:lnTo>
                    <a:pt x="550927" y="106321"/>
                  </a:lnTo>
                  <a:lnTo>
                    <a:pt x="167436" y="237256"/>
                  </a:lnTo>
                  <a:lnTo>
                    <a:pt x="246647" y="72953"/>
                  </a:lnTo>
                  <a:lnTo>
                    <a:pt x="0" y="12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6562428" y="3352044"/>
          <a:ext cx="125730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SGBD</a:t>
                      </a:r>
                      <a:r>
                        <a:rPr sz="1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réparti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904" marR="250190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6995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1971675" y="2215833"/>
            <a:ext cx="5019040" cy="2038350"/>
            <a:chOff x="1971675" y="2215833"/>
            <a:chExt cx="5019040" cy="2038350"/>
          </a:xfrm>
        </p:grpSpPr>
        <p:sp>
          <p:nvSpPr>
            <p:cNvPr id="26" name="object 26"/>
            <p:cNvSpPr/>
            <p:nvPr/>
          </p:nvSpPr>
          <p:spPr>
            <a:xfrm>
              <a:off x="3141088" y="4211517"/>
              <a:ext cx="859155" cy="0"/>
            </a:xfrm>
            <a:custGeom>
              <a:avLst/>
              <a:gdLst/>
              <a:ahLst/>
              <a:cxnLst/>
              <a:rect l="l" t="t" r="r" b="b"/>
              <a:pathLst>
                <a:path w="859154">
                  <a:moveTo>
                    <a:pt x="0" y="0"/>
                  </a:moveTo>
                  <a:lnTo>
                    <a:pt x="858887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28480" y="4172038"/>
              <a:ext cx="1084580" cy="82550"/>
            </a:xfrm>
            <a:custGeom>
              <a:avLst/>
              <a:gdLst/>
              <a:ahLst/>
              <a:cxnLst/>
              <a:rect l="l" t="t" r="r" b="b"/>
              <a:pathLst>
                <a:path w="1084579" h="82550">
                  <a:moveTo>
                    <a:pt x="121742" y="0"/>
                  </a:moveTo>
                  <a:lnTo>
                    <a:pt x="0" y="39484"/>
                  </a:lnTo>
                  <a:lnTo>
                    <a:pt x="121742" y="82003"/>
                  </a:lnTo>
                  <a:lnTo>
                    <a:pt x="121742" y="0"/>
                  </a:lnTo>
                  <a:close/>
                </a:path>
                <a:path w="1084579" h="82550">
                  <a:moveTo>
                    <a:pt x="1084084" y="39484"/>
                  </a:moveTo>
                  <a:lnTo>
                    <a:pt x="959307" y="0"/>
                  </a:lnTo>
                  <a:lnTo>
                    <a:pt x="959307" y="82003"/>
                  </a:lnTo>
                  <a:lnTo>
                    <a:pt x="1084084" y="39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34591" y="28868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386791" y="0"/>
                  </a:moveTo>
                  <a:lnTo>
                    <a:pt x="0" y="127509"/>
                  </a:lnTo>
                  <a:lnTo>
                    <a:pt x="246520" y="72826"/>
                  </a:lnTo>
                  <a:lnTo>
                    <a:pt x="167436" y="237129"/>
                  </a:lnTo>
                  <a:lnTo>
                    <a:pt x="554227" y="106194"/>
                  </a:lnTo>
                  <a:lnTo>
                    <a:pt x="307706" y="164303"/>
                  </a:lnTo>
                  <a:lnTo>
                    <a:pt x="38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34591" y="2886814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0" y="127509"/>
                  </a:moveTo>
                  <a:lnTo>
                    <a:pt x="386791" y="0"/>
                  </a:lnTo>
                  <a:lnTo>
                    <a:pt x="307706" y="164303"/>
                  </a:lnTo>
                  <a:lnTo>
                    <a:pt x="554227" y="106194"/>
                  </a:lnTo>
                  <a:lnTo>
                    <a:pt x="167436" y="237129"/>
                  </a:lnTo>
                  <a:lnTo>
                    <a:pt x="246520" y="72826"/>
                  </a:lnTo>
                  <a:lnTo>
                    <a:pt x="0" y="127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31073" y="2807525"/>
              <a:ext cx="596900" cy="121920"/>
            </a:xfrm>
            <a:custGeom>
              <a:avLst/>
              <a:gdLst/>
              <a:ahLst/>
              <a:cxnLst/>
              <a:rect l="l" t="t" r="r" b="b"/>
              <a:pathLst>
                <a:path w="596900" h="121919">
                  <a:moveTo>
                    <a:pt x="490334" y="97434"/>
                  </a:moveTo>
                  <a:lnTo>
                    <a:pt x="106845" y="97434"/>
                  </a:lnTo>
                  <a:lnTo>
                    <a:pt x="106845" y="121793"/>
                  </a:lnTo>
                  <a:lnTo>
                    <a:pt x="490334" y="121793"/>
                  </a:lnTo>
                  <a:lnTo>
                    <a:pt x="490334" y="97434"/>
                  </a:lnTo>
                  <a:close/>
                </a:path>
                <a:path w="596900" h="121919">
                  <a:moveTo>
                    <a:pt x="596861" y="0"/>
                  </a:moveTo>
                  <a:lnTo>
                    <a:pt x="0" y="0"/>
                  </a:lnTo>
                  <a:lnTo>
                    <a:pt x="0" y="51892"/>
                  </a:lnTo>
                  <a:lnTo>
                    <a:pt x="596861" y="51892"/>
                  </a:lnTo>
                  <a:lnTo>
                    <a:pt x="59686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31084" y="2807517"/>
              <a:ext cx="596900" cy="121920"/>
            </a:xfrm>
            <a:custGeom>
              <a:avLst/>
              <a:gdLst/>
              <a:ahLst/>
              <a:cxnLst/>
              <a:rect l="l" t="t" r="r" b="b"/>
              <a:pathLst>
                <a:path w="596900" h="121919">
                  <a:moveTo>
                    <a:pt x="0" y="51891"/>
                  </a:moveTo>
                  <a:lnTo>
                    <a:pt x="596854" y="51891"/>
                  </a:lnTo>
                  <a:lnTo>
                    <a:pt x="596854" y="0"/>
                  </a:lnTo>
                  <a:lnTo>
                    <a:pt x="0" y="0"/>
                  </a:lnTo>
                  <a:lnTo>
                    <a:pt x="0" y="51891"/>
                  </a:lnTo>
                  <a:close/>
                </a:path>
                <a:path w="596900" h="121919">
                  <a:moveTo>
                    <a:pt x="106834" y="121800"/>
                  </a:moveTo>
                  <a:lnTo>
                    <a:pt x="490325" y="121800"/>
                  </a:lnTo>
                  <a:lnTo>
                    <a:pt x="490325" y="97440"/>
                  </a:lnTo>
                  <a:lnTo>
                    <a:pt x="106834" y="97440"/>
                  </a:lnTo>
                  <a:lnTo>
                    <a:pt x="106834" y="12180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71628" y="2833270"/>
              <a:ext cx="30480" cy="19050"/>
            </a:xfrm>
            <a:custGeom>
              <a:avLst/>
              <a:gdLst/>
              <a:ahLst/>
              <a:cxnLst/>
              <a:rect l="l" t="t" r="r" b="b"/>
              <a:pathLst>
                <a:path w="30480" h="19050">
                  <a:moveTo>
                    <a:pt x="30435" y="0"/>
                  </a:moveTo>
                  <a:lnTo>
                    <a:pt x="0" y="0"/>
                  </a:lnTo>
                  <a:lnTo>
                    <a:pt x="0" y="18526"/>
                  </a:lnTo>
                  <a:lnTo>
                    <a:pt x="30435" y="18526"/>
                  </a:lnTo>
                  <a:lnTo>
                    <a:pt x="3043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51850" y="284431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27" y="0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73262" y="2217851"/>
              <a:ext cx="713105" cy="610870"/>
            </a:xfrm>
            <a:custGeom>
              <a:avLst/>
              <a:gdLst/>
              <a:ahLst/>
              <a:cxnLst/>
              <a:rect l="l" t="t" r="r" b="b"/>
              <a:pathLst>
                <a:path w="713105" h="610869">
                  <a:moveTo>
                    <a:pt x="712812" y="0"/>
                  </a:moveTo>
                  <a:lnTo>
                    <a:pt x="0" y="0"/>
                  </a:lnTo>
                  <a:lnTo>
                    <a:pt x="0" y="586587"/>
                  </a:lnTo>
                  <a:lnTo>
                    <a:pt x="57810" y="586587"/>
                  </a:lnTo>
                  <a:lnTo>
                    <a:pt x="57810" y="610704"/>
                  </a:lnTo>
                  <a:lnTo>
                    <a:pt x="654672" y="610704"/>
                  </a:lnTo>
                  <a:lnTo>
                    <a:pt x="654672" y="586587"/>
                  </a:lnTo>
                  <a:lnTo>
                    <a:pt x="712812" y="586587"/>
                  </a:lnTo>
                  <a:lnTo>
                    <a:pt x="71281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73262" y="2217420"/>
              <a:ext cx="713105" cy="611505"/>
            </a:xfrm>
            <a:custGeom>
              <a:avLst/>
              <a:gdLst/>
              <a:ahLst/>
              <a:cxnLst/>
              <a:rect l="l" t="t" r="r" b="b"/>
              <a:pathLst>
                <a:path w="713105" h="611505">
                  <a:moveTo>
                    <a:pt x="0" y="587051"/>
                  </a:moveTo>
                  <a:lnTo>
                    <a:pt x="57821" y="587051"/>
                  </a:lnTo>
                  <a:lnTo>
                    <a:pt x="57821" y="611284"/>
                  </a:lnTo>
                  <a:lnTo>
                    <a:pt x="654676" y="611284"/>
                  </a:lnTo>
                  <a:lnTo>
                    <a:pt x="654676" y="587051"/>
                  </a:lnTo>
                  <a:lnTo>
                    <a:pt x="712815" y="587051"/>
                  </a:lnTo>
                  <a:lnTo>
                    <a:pt x="712815" y="0"/>
                  </a:lnTo>
                  <a:lnTo>
                    <a:pt x="0" y="0"/>
                  </a:lnTo>
                  <a:lnTo>
                    <a:pt x="0" y="587051"/>
                  </a:lnTo>
                  <a:close/>
                </a:path>
                <a:path w="713105" h="611505">
                  <a:moveTo>
                    <a:pt x="654676" y="587051"/>
                  </a:moveTo>
                  <a:lnTo>
                    <a:pt x="57821" y="5870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9574" y="2270581"/>
              <a:ext cx="596900" cy="633095"/>
            </a:xfrm>
            <a:custGeom>
              <a:avLst/>
              <a:gdLst/>
              <a:ahLst/>
              <a:cxnLst/>
              <a:rect l="l" t="t" r="r" b="b"/>
              <a:pathLst>
                <a:path w="596900" h="633094">
                  <a:moveTo>
                    <a:pt x="596841" y="0"/>
                  </a:moveTo>
                  <a:lnTo>
                    <a:pt x="0" y="0"/>
                  </a:lnTo>
                  <a:lnTo>
                    <a:pt x="0" y="477684"/>
                  </a:lnTo>
                  <a:lnTo>
                    <a:pt x="596841" y="477684"/>
                  </a:lnTo>
                  <a:lnTo>
                    <a:pt x="596841" y="0"/>
                  </a:lnTo>
                  <a:close/>
                </a:path>
                <a:path w="596900" h="633094">
                  <a:moveTo>
                    <a:pt x="58126" y="538458"/>
                  </a:moveTo>
                  <a:lnTo>
                    <a:pt x="27685" y="538458"/>
                  </a:lnTo>
                  <a:lnTo>
                    <a:pt x="33779" y="547593"/>
                  </a:lnTo>
                  <a:lnTo>
                    <a:pt x="42906" y="550638"/>
                  </a:lnTo>
                  <a:lnTo>
                    <a:pt x="52033" y="547593"/>
                  </a:lnTo>
                  <a:lnTo>
                    <a:pt x="58126" y="538458"/>
                  </a:lnTo>
                  <a:close/>
                </a:path>
                <a:path w="596900" h="633094">
                  <a:moveTo>
                    <a:pt x="103774" y="538458"/>
                  </a:moveTo>
                  <a:lnTo>
                    <a:pt x="76393" y="538458"/>
                  </a:lnTo>
                  <a:lnTo>
                    <a:pt x="79427" y="547593"/>
                  </a:lnTo>
                  <a:lnTo>
                    <a:pt x="91601" y="550638"/>
                  </a:lnTo>
                  <a:lnTo>
                    <a:pt x="100740" y="547593"/>
                  </a:lnTo>
                  <a:lnTo>
                    <a:pt x="103774" y="538458"/>
                  </a:lnTo>
                  <a:close/>
                </a:path>
                <a:path w="596900" h="633094">
                  <a:moveTo>
                    <a:pt x="152482" y="538458"/>
                  </a:moveTo>
                  <a:lnTo>
                    <a:pt x="125088" y="538458"/>
                  </a:lnTo>
                  <a:lnTo>
                    <a:pt x="128134" y="547593"/>
                  </a:lnTo>
                  <a:lnTo>
                    <a:pt x="137262" y="550638"/>
                  </a:lnTo>
                  <a:lnTo>
                    <a:pt x="149435" y="547593"/>
                  </a:lnTo>
                  <a:lnTo>
                    <a:pt x="152482" y="538458"/>
                  </a:lnTo>
                  <a:close/>
                </a:path>
                <a:path w="596900" h="633094">
                  <a:moveTo>
                    <a:pt x="201177" y="538458"/>
                  </a:moveTo>
                  <a:lnTo>
                    <a:pt x="170736" y="538458"/>
                  </a:lnTo>
                  <a:lnTo>
                    <a:pt x="176829" y="547593"/>
                  </a:lnTo>
                  <a:lnTo>
                    <a:pt x="185956" y="550638"/>
                  </a:lnTo>
                  <a:lnTo>
                    <a:pt x="195084" y="547593"/>
                  </a:lnTo>
                  <a:lnTo>
                    <a:pt x="201177" y="538458"/>
                  </a:lnTo>
                  <a:close/>
                </a:path>
                <a:path w="596900" h="633094">
                  <a:moveTo>
                    <a:pt x="539019" y="538458"/>
                  </a:moveTo>
                  <a:lnTo>
                    <a:pt x="511625" y="538458"/>
                  </a:lnTo>
                  <a:lnTo>
                    <a:pt x="514672" y="547593"/>
                  </a:lnTo>
                  <a:lnTo>
                    <a:pt x="526846" y="550638"/>
                  </a:lnTo>
                  <a:lnTo>
                    <a:pt x="535973" y="547593"/>
                  </a:lnTo>
                  <a:lnTo>
                    <a:pt x="539019" y="538458"/>
                  </a:lnTo>
                  <a:close/>
                </a:path>
                <a:path w="596900" h="633094">
                  <a:moveTo>
                    <a:pt x="414223" y="587304"/>
                  </a:moveTo>
                  <a:lnTo>
                    <a:pt x="185956" y="587304"/>
                  </a:lnTo>
                  <a:lnTo>
                    <a:pt x="185956" y="632853"/>
                  </a:lnTo>
                  <a:lnTo>
                    <a:pt x="414223" y="632853"/>
                  </a:lnTo>
                  <a:lnTo>
                    <a:pt x="414223" y="5873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2608" y="2766450"/>
              <a:ext cx="24765" cy="15240"/>
            </a:xfrm>
            <a:custGeom>
              <a:avLst/>
              <a:gdLst/>
              <a:ahLst/>
              <a:cxnLst/>
              <a:rect l="l" t="t" r="r" b="b"/>
              <a:pathLst>
                <a:path w="24764" h="15239">
                  <a:moveTo>
                    <a:pt x="24653" y="0"/>
                  </a:moveTo>
                  <a:lnTo>
                    <a:pt x="0" y="0"/>
                  </a:lnTo>
                  <a:lnTo>
                    <a:pt x="0" y="15184"/>
                  </a:lnTo>
                  <a:lnTo>
                    <a:pt x="24653" y="15184"/>
                  </a:lnTo>
                  <a:lnTo>
                    <a:pt x="2465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31084" y="2765013"/>
              <a:ext cx="100965" cy="21590"/>
            </a:xfrm>
            <a:custGeom>
              <a:avLst/>
              <a:gdLst/>
              <a:ahLst/>
              <a:cxnLst/>
              <a:rect l="l" t="t" r="r" b="b"/>
              <a:pathLst>
                <a:path w="100964" h="21589">
                  <a:moveTo>
                    <a:pt x="0" y="21188"/>
                  </a:moveTo>
                  <a:lnTo>
                    <a:pt x="100753" y="21188"/>
                  </a:lnTo>
                  <a:lnTo>
                    <a:pt x="100753" y="0"/>
                  </a:lnTo>
                  <a:lnTo>
                    <a:pt x="0" y="0"/>
                  </a:lnTo>
                  <a:lnTo>
                    <a:pt x="0" y="2118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00656" y="2944491"/>
              <a:ext cx="609600" cy="146685"/>
            </a:xfrm>
            <a:custGeom>
              <a:avLst/>
              <a:gdLst/>
              <a:ahLst/>
              <a:cxnLst/>
              <a:rect l="l" t="t" r="r" b="b"/>
              <a:pathLst>
                <a:path w="609600" h="146685">
                  <a:moveTo>
                    <a:pt x="609028" y="0"/>
                  </a:moveTo>
                  <a:lnTo>
                    <a:pt x="0" y="0"/>
                  </a:lnTo>
                  <a:lnTo>
                    <a:pt x="0" y="146084"/>
                  </a:lnTo>
                  <a:lnTo>
                    <a:pt x="609028" y="146084"/>
                  </a:lnTo>
                  <a:lnTo>
                    <a:pt x="60902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00656" y="2944415"/>
              <a:ext cx="609600" cy="146685"/>
            </a:xfrm>
            <a:custGeom>
              <a:avLst/>
              <a:gdLst/>
              <a:ahLst/>
              <a:cxnLst/>
              <a:rect l="l" t="t" r="r" b="b"/>
              <a:pathLst>
                <a:path w="609600" h="146685">
                  <a:moveTo>
                    <a:pt x="0" y="146160"/>
                  </a:moveTo>
                  <a:lnTo>
                    <a:pt x="609028" y="146160"/>
                  </a:lnTo>
                  <a:lnTo>
                    <a:pt x="609028" y="76"/>
                  </a:lnTo>
                  <a:lnTo>
                    <a:pt x="0" y="76"/>
                  </a:lnTo>
                  <a:lnTo>
                    <a:pt x="0" y="146160"/>
                  </a:lnTo>
                  <a:close/>
                </a:path>
                <a:path w="609600" h="146685">
                  <a:moveTo>
                    <a:pt x="201177" y="0"/>
                  </a:moveTo>
                  <a:lnTo>
                    <a:pt x="192050" y="48593"/>
                  </a:lnTo>
                  <a:lnTo>
                    <a:pt x="192050" y="97566"/>
                  </a:lnTo>
                  <a:lnTo>
                    <a:pt x="201177" y="1461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00656" y="3090552"/>
              <a:ext cx="609600" cy="40005"/>
            </a:xfrm>
            <a:custGeom>
              <a:avLst/>
              <a:gdLst/>
              <a:ahLst/>
              <a:cxnLst/>
              <a:rect l="l" t="t" r="r" b="b"/>
              <a:pathLst>
                <a:path w="609600" h="40005">
                  <a:moveTo>
                    <a:pt x="609028" y="0"/>
                  </a:moveTo>
                  <a:lnTo>
                    <a:pt x="0" y="0"/>
                  </a:lnTo>
                  <a:lnTo>
                    <a:pt x="0" y="39481"/>
                  </a:lnTo>
                  <a:lnTo>
                    <a:pt x="609028" y="39481"/>
                  </a:lnTo>
                  <a:lnTo>
                    <a:pt x="60902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00656" y="3090552"/>
              <a:ext cx="609600" cy="40005"/>
            </a:xfrm>
            <a:custGeom>
              <a:avLst/>
              <a:gdLst/>
              <a:ahLst/>
              <a:cxnLst/>
              <a:rect l="l" t="t" r="r" b="b"/>
              <a:pathLst>
                <a:path w="609600" h="40005">
                  <a:moveTo>
                    <a:pt x="0" y="39481"/>
                  </a:moveTo>
                  <a:lnTo>
                    <a:pt x="609028" y="39481"/>
                  </a:lnTo>
                  <a:lnTo>
                    <a:pt x="609028" y="0"/>
                  </a:lnTo>
                  <a:lnTo>
                    <a:pt x="0" y="0"/>
                  </a:lnTo>
                  <a:lnTo>
                    <a:pt x="0" y="394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20099" y="2977921"/>
              <a:ext cx="272415" cy="17145"/>
            </a:xfrm>
            <a:custGeom>
              <a:avLst/>
              <a:gdLst/>
              <a:ahLst/>
              <a:cxnLst/>
              <a:rect l="l" t="t" r="r" b="b"/>
              <a:pathLst>
                <a:path w="272414" h="17144">
                  <a:moveTo>
                    <a:pt x="2739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27393" y="9131"/>
                  </a:lnTo>
                  <a:lnTo>
                    <a:pt x="27393" y="0"/>
                  </a:lnTo>
                  <a:close/>
                </a:path>
                <a:path w="272414" h="17144">
                  <a:moveTo>
                    <a:pt x="57823" y="0"/>
                  </a:moveTo>
                  <a:lnTo>
                    <a:pt x="42595" y="0"/>
                  </a:lnTo>
                  <a:lnTo>
                    <a:pt x="42595" y="9131"/>
                  </a:lnTo>
                  <a:lnTo>
                    <a:pt x="57823" y="9131"/>
                  </a:lnTo>
                  <a:lnTo>
                    <a:pt x="57823" y="0"/>
                  </a:lnTo>
                  <a:close/>
                </a:path>
                <a:path w="272414" h="17144">
                  <a:moveTo>
                    <a:pt x="100431" y="0"/>
                  </a:moveTo>
                  <a:lnTo>
                    <a:pt x="69989" y="0"/>
                  </a:lnTo>
                  <a:lnTo>
                    <a:pt x="69989" y="9131"/>
                  </a:lnTo>
                  <a:lnTo>
                    <a:pt x="100431" y="9131"/>
                  </a:lnTo>
                  <a:lnTo>
                    <a:pt x="100431" y="0"/>
                  </a:lnTo>
                  <a:close/>
                </a:path>
                <a:path w="272414" h="17144">
                  <a:moveTo>
                    <a:pt x="272389" y="10541"/>
                  </a:moveTo>
                  <a:lnTo>
                    <a:pt x="248043" y="10541"/>
                  </a:lnTo>
                  <a:lnTo>
                    <a:pt x="248043" y="16611"/>
                  </a:lnTo>
                  <a:lnTo>
                    <a:pt x="272389" y="16611"/>
                  </a:lnTo>
                  <a:lnTo>
                    <a:pt x="272389" y="105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20101" y="2977910"/>
              <a:ext cx="100965" cy="9525"/>
            </a:xfrm>
            <a:custGeom>
              <a:avLst/>
              <a:gdLst/>
              <a:ahLst/>
              <a:cxnLst/>
              <a:rect l="l" t="t" r="r" b="b"/>
              <a:pathLst>
                <a:path w="100964" h="9525">
                  <a:moveTo>
                    <a:pt x="0" y="9135"/>
                  </a:moveTo>
                  <a:lnTo>
                    <a:pt x="27394" y="9135"/>
                  </a:lnTo>
                  <a:lnTo>
                    <a:pt x="27394" y="0"/>
                  </a:lnTo>
                  <a:lnTo>
                    <a:pt x="0" y="0"/>
                  </a:lnTo>
                  <a:lnTo>
                    <a:pt x="0" y="9135"/>
                  </a:lnTo>
                  <a:close/>
                </a:path>
                <a:path w="100964" h="9525">
                  <a:moveTo>
                    <a:pt x="42601" y="9135"/>
                  </a:moveTo>
                  <a:lnTo>
                    <a:pt x="57821" y="9135"/>
                  </a:lnTo>
                  <a:lnTo>
                    <a:pt x="57821" y="0"/>
                  </a:lnTo>
                  <a:lnTo>
                    <a:pt x="42601" y="0"/>
                  </a:lnTo>
                  <a:lnTo>
                    <a:pt x="42601" y="9135"/>
                  </a:lnTo>
                  <a:close/>
                </a:path>
                <a:path w="100964" h="9525">
                  <a:moveTo>
                    <a:pt x="69995" y="9135"/>
                  </a:moveTo>
                  <a:lnTo>
                    <a:pt x="100436" y="9135"/>
                  </a:lnTo>
                  <a:lnTo>
                    <a:pt x="100436" y="0"/>
                  </a:lnTo>
                  <a:lnTo>
                    <a:pt x="69995" y="0"/>
                  </a:lnTo>
                  <a:lnTo>
                    <a:pt x="69995" y="913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17382" y="2958121"/>
              <a:ext cx="441959" cy="55244"/>
            </a:xfrm>
            <a:custGeom>
              <a:avLst/>
              <a:gdLst/>
              <a:ahLst/>
              <a:cxnLst/>
              <a:rect l="l" t="t" r="r" b="b"/>
              <a:pathLst>
                <a:path w="441960" h="55244">
                  <a:moveTo>
                    <a:pt x="58140" y="0"/>
                  </a:moveTo>
                  <a:lnTo>
                    <a:pt x="0" y="0"/>
                  </a:lnTo>
                  <a:lnTo>
                    <a:pt x="0" y="54686"/>
                  </a:lnTo>
                  <a:lnTo>
                    <a:pt x="58140" y="54686"/>
                  </a:lnTo>
                  <a:lnTo>
                    <a:pt x="58140" y="0"/>
                  </a:lnTo>
                  <a:close/>
                </a:path>
                <a:path w="441960" h="55244">
                  <a:moveTo>
                    <a:pt x="441629" y="12179"/>
                  </a:moveTo>
                  <a:lnTo>
                    <a:pt x="389890" y="12179"/>
                  </a:lnTo>
                  <a:lnTo>
                    <a:pt x="389890" y="39458"/>
                  </a:lnTo>
                  <a:lnTo>
                    <a:pt x="441629" y="39458"/>
                  </a:lnTo>
                  <a:lnTo>
                    <a:pt x="441629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64662" y="2979432"/>
              <a:ext cx="133985" cy="0"/>
            </a:xfrm>
            <a:custGeom>
              <a:avLst/>
              <a:gdLst/>
              <a:ahLst/>
              <a:cxnLst/>
              <a:rect l="l" t="t" r="r" b="b"/>
              <a:pathLst>
                <a:path w="133985">
                  <a:moveTo>
                    <a:pt x="0" y="0"/>
                  </a:moveTo>
                  <a:lnTo>
                    <a:pt x="133923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06737" y="2944415"/>
              <a:ext cx="596900" cy="173990"/>
            </a:xfrm>
            <a:custGeom>
              <a:avLst/>
              <a:gdLst/>
              <a:ahLst/>
              <a:cxnLst/>
              <a:rect l="l" t="t" r="r" b="b"/>
              <a:pathLst>
                <a:path w="596900" h="173989">
                  <a:moveTo>
                    <a:pt x="207270" y="140070"/>
                  </a:moveTo>
                  <a:lnTo>
                    <a:pt x="596854" y="140070"/>
                  </a:lnTo>
                  <a:lnTo>
                    <a:pt x="596854" y="6090"/>
                  </a:lnTo>
                  <a:lnTo>
                    <a:pt x="207270" y="6090"/>
                  </a:lnTo>
                  <a:lnTo>
                    <a:pt x="198143" y="48593"/>
                  </a:lnTo>
                  <a:lnTo>
                    <a:pt x="198143" y="94521"/>
                  </a:lnTo>
                  <a:lnTo>
                    <a:pt x="207270" y="140070"/>
                  </a:lnTo>
                </a:path>
                <a:path w="596900" h="173989">
                  <a:moveTo>
                    <a:pt x="350321" y="124845"/>
                  </a:moveTo>
                  <a:lnTo>
                    <a:pt x="575553" y="124845"/>
                  </a:lnTo>
                  <a:lnTo>
                    <a:pt x="575553" y="24360"/>
                  </a:lnTo>
                  <a:lnTo>
                    <a:pt x="350321" y="24360"/>
                  </a:lnTo>
                  <a:lnTo>
                    <a:pt x="350321" y="124845"/>
                  </a:lnTo>
                </a:path>
                <a:path w="596900" h="173989">
                  <a:moveTo>
                    <a:pt x="542066" y="173438"/>
                  </a:moveTo>
                  <a:lnTo>
                    <a:pt x="587727" y="173438"/>
                  </a:lnTo>
                  <a:lnTo>
                    <a:pt x="596854" y="170393"/>
                  </a:lnTo>
                  <a:lnTo>
                    <a:pt x="596854" y="161385"/>
                  </a:lnTo>
                  <a:lnTo>
                    <a:pt x="587727" y="158340"/>
                  </a:lnTo>
                  <a:lnTo>
                    <a:pt x="542066" y="158340"/>
                  </a:lnTo>
                  <a:lnTo>
                    <a:pt x="542066" y="173438"/>
                  </a:lnTo>
                </a:path>
                <a:path w="596900" h="173989">
                  <a:moveTo>
                    <a:pt x="55092" y="173438"/>
                  </a:moveTo>
                  <a:lnTo>
                    <a:pt x="9139" y="173438"/>
                  </a:lnTo>
                  <a:lnTo>
                    <a:pt x="0" y="170393"/>
                  </a:lnTo>
                  <a:lnTo>
                    <a:pt x="0" y="161385"/>
                  </a:lnTo>
                  <a:lnTo>
                    <a:pt x="9139" y="158340"/>
                  </a:lnTo>
                  <a:lnTo>
                    <a:pt x="55092" y="158340"/>
                  </a:lnTo>
                  <a:lnTo>
                    <a:pt x="55092" y="173438"/>
                  </a:lnTo>
                </a:path>
                <a:path w="596900" h="173989">
                  <a:moveTo>
                    <a:pt x="213363" y="42630"/>
                  </a:moveTo>
                  <a:lnTo>
                    <a:pt x="313799" y="42630"/>
                  </a:lnTo>
                  <a:lnTo>
                    <a:pt x="313799" y="33495"/>
                  </a:lnTo>
                  <a:lnTo>
                    <a:pt x="213363" y="33495"/>
                  </a:lnTo>
                  <a:lnTo>
                    <a:pt x="213363" y="42630"/>
                  </a:lnTo>
                </a:path>
                <a:path w="596900" h="173989">
                  <a:moveTo>
                    <a:pt x="316846" y="6090"/>
                  </a:moveTo>
                  <a:lnTo>
                    <a:pt x="316846" y="140070"/>
                  </a:lnTo>
                </a:path>
                <a:path w="596900" h="173989">
                  <a:moveTo>
                    <a:pt x="316846" y="51638"/>
                  </a:moveTo>
                  <a:lnTo>
                    <a:pt x="198143" y="51638"/>
                  </a:lnTo>
                </a:path>
                <a:path w="596900" h="173989">
                  <a:moveTo>
                    <a:pt x="316846" y="97566"/>
                  </a:moveTo>
                  <a:lnTo>
                    <a:pt x="198143" y="97566"/>
                  </a:lnTo>
                </a:path>
                <a:path w="596900" h="173989">
                  <a:moveTo>
                    <a:pt x="502498" y="24360"/>
                  </a:moveTo>
                  <a:lnTo>
                    <a:pt x="502498" y="60773"/>
                  </a:lnTo>
                </a:path>
                <a:path w="596900" h="173989">
                  <a:moveTo>
                    <a:pt x="350321" y="60773"/>
                  </a:moveTo>
                  <a:lnTo>
                    <a:pt x="575553" y="60773"/>
                  </a:lnTo>
                </a:path>
                <a:path w="596900" h="173989">
                  <a:moveTo>
                    <a:pt x="213363" y="6090"/>
                  </a:moveTo>
                  <a:lnTo>
                    <a:pt x="213363" y="0"/>
                  </a:lnTo>
                </a:path>
                <a:path w="596900" h="173989">
                  <a:moveTo>
                    <a:pt x="213363" y="146160"/>
                  </a:moveTo>
                  <a:lnTo>
                    <a:pt x="213363" y="1400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23134" y="2980955"/>
              <a:ext cx="173990" cy="36830"/>
            </a:xfrm>
            <a:custGeom>
              <a:avLst/>
              <a:gdLst/>
              <a:ahLst/>
              <a:cxnLst/>
              <a:rect l="l" t="t" r="r" b="b"/>
              <a:pathLst>
                <a:path w="173989" h="36830">
                  <a:moveTo>
                    <a:pt x="0" y="36413"/>
                  </a:moveTo>
                  <a:lnTo>
                    <a:pt x="9139" y="36413"/>
                  </a:lnTo>
                </a:path>
                <a:path w="173989" h="36830">
                  <a:moveTo>
                    <a:pt x="0" y="0"/>
                  </a:moveTo>
                  <a:lnTo>
                    <a:pt x="9139" y="0"/>
                  </a:lnTo>
                </a:path>
                <a:path w="173989" h="36830">
                  <a:moveTo>
                    <a:pt x="70008" y="0"/>
                  </a:moveTo>
                  <a:lnTo>
                    <a:pt x="82182" y="0"/>
                  </a:lnTo>
                </a:path>
                <a:path w="173989" h="36830">
                  <a:moveTo>
                    <a:pt x="164364" y="15098"/>
                  </a:moveTo>
                  <a:lnTo>
                    <a:pt x="173491" y="15098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819346" y="4399317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r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e  </a:t>
            </a:r>
            <a:r>
              <a:rPr sz="1200" b="1" spc="-5" dirty="0">
                <a:latin typeface="Arial"/>
                <a:cs typeface="Arial"/>
              </a:rPr>
              <a:t>données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1766298" y="3352044"/>
          <a:ext cx="125730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273685" marR="268605" indent="177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Programme </a:t>
                      </a:r>
                      <a:r>
                        <a:rPr sz="1000" spc="-2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'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app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270" marR="250825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6995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2175437" y="4490731"/>
            <a:ext cx="447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li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54605" y="2667632"/>
            <a:ext cx="923290" cy="694055"/>
            <a:chOff x="3154605" y="2667632"/>
            <a:chExt cx="923290" cy="694055"/>
          </a:xfrm>
        </p:grpSpPr>
        <p:sp>
          <p:nvSpPr>
            <p:cNvPr id="53" name="object 53"/>
            <p:cNvSpPr/>
            <p:nvPr/>
          </p:nvSpPr>
          <p:spPr>
            <a:xfrm>
              <a:off x="3159368" y="26723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596880" y="0"/>
                  </a:moveTo>
                  <a:lnTo>
                    <a:pt x="560320" y="3045"/>
                  </a:lnTo>
                  <a:lnTo>
                    <a:pt x="523761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2884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177" y="176356"/>
                  </a:lnTo>
                  <a:lnTo>
                    <a:pt x="106757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466" y="462206"/>
                  </a:lnTo>
                  <a:lnTo>
                    <a:pt x="79465" y="507754"/>
                  </a:lnTo>
                  <a:lnTo>
                    <a:pt x="106757" y="513844"/>
                  </a:lnTo>
                  <a:lnTo>
                    <a:pt x="134177" y="507754"/>
                  </a:ln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774" y="659877"/>
                  </a:lnTo>
                  <a:lnTo>
                    <a:pt x="280287" y="67814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2884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761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312" y="678147"/>
                  </a:lnTo>
                  <a:lnTo>
                    <a:pt x="670125" y="659877"/>
                  </a:lnTo>
                  <a:lnTo>
                    <a:pt x="703637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095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095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637" y="48593"/>
                  </a:lnTo>
                  <a:lnTo>
                    <a:pt x="670125" y="21188"/>
                  </a:lnTo>
                  <a:lnTo>
                    <a:pt x="633312" y="6090"/>
                  </a:lnTo>
                  <a:lnTo>
                    <a:pt x="59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59368" y="2672395"/>
              <a:ext cx="913765" cy="684530"/>
            </a:xfrm>
            <a:custGeom>
              <a:avLst/>
              <a:gdLst/>
              <a:ahLst/>
              <a:cxnLst/>
              <a:rect l="l" t="t" r="r" b="b"/>
              <a:pathLst>
                <a:path w="913764" h="684529">
                  <a:moveTo>
                    <a:pt x="134177" y="507754"/>
                  </a:moveTo>
                  <a:lnTo>
                    <a:pt x="155503" y="556601"/>
                  </a:lnTo>
                  <a:lnTo>
                    <a:pt x="182923" y="599231"/>
                  </a:lnTo>
                  <a:lnTo>
                    <a:pt x="213389" y="635644"/>
                  </a:lnTo>
                  <a:lnTo>
                    <a:pt x="246774" y="659877"/>
                  </a:lnTo>
                  <a:lnTo>
                    <a:pt x="280287" y="678147"/>
                  </a:lnTo>
                  <a:lnTo>
                    <a:pt x="319893" y="684237"/>
                  </a:lnTo>
                  <a:lnTo>
                    <a:pt x="356452" y="681192"/>
                  </a:lnTo>
                  <a:lnTo>
                    <a:pt x="392884" y="665967"/>
                  </a:lnTo>
                  <a:lnTo>
                    <a:pt x="426397" y="641734"/>
                  </a:lnTo>
                  <a:lnTo>
                    <a:pt x="456863" y="608239"/>
                  </a:lnTo>
                  <a:lnTo>
                    <a:pt x="487329" y="641734"/>
                  </a:lnTo>
                  <a:lnTo>
                    <a:pt x="523761" y="665967"/>
                  </a:lnTo>
                  <a:lnTo>
                    <a:pt x="560320" y="681192"/>
                  </a:lnTo>
                  <a:lnTo>
                    <a:pt x="596880" y="684237"/>
                  </a:lnTo>
                  <a:lnTo>
                    <a:pt x="633312" y="678147"/>
                  </a:lnTo>
                  <a:lnTo>
                    <a:pt x="670125" y="659877"/>
                  </a:lnTo>
                  <a:lnTo>
                    <a:pt x="703637" y="635644"/>
                  </a:lnTo>
                  <a:lnTo>
                    <a:pt x="734104" y="599231"/>
                  </a:lnTo>
                  <a:lnTo>
                    <a:pt x="758476" y="556601"/>
                  </a:lnTo>
                  <a:lnTo>
                    <a:pt x="779803" y="507754"/>
                  </a:lnTo>
                  <a:lnTo>
                    <a:pt x="807095" y="513844"/>
                  </a:lnTo>
                  <a:lnTo>
                    <a:pt x="861934" y="489484"/>
                  </a:lnTo>
                  <a:lnTo>
                    <a:pt x="901540" y="425792"/>
                  </a:lnTo>
                  <a:lnTo>
                    <a:pt x="910679" y="386334"/>
                  </a:lnTo>
                  <a:lnTo>
                    <a:pt x="913726" y="340405"/>
                  </a:lnTo>
                  <a:lnTo>
                    <a:pt x="910679" y="297902"/>
                  </a:lnTo>
                  <a:lnTo>
                    <a:pt x="901540" y="255399"/>
                  </a:lnTo>
                  <a:lnTo>
                    <a:pt x="861934" y="194626"/>
                  </a:lnTo>
                  <a:lnTo>
                    <a:pt x="807095" y="170393"/>
                  </a:lnTo>
                  <a:lnTo>
                    <a:pt x="779803" y="176356"/>
                  </a:lnTo>
                  <a:lnTo>
                    <a:pt x="758476" y="127509"/>
                  </a:lnTo>
                  <a:lnTo>
                    <a:pt x="734104" y="85006"/>
                  </a:lnTo>
                  <a:lnTo>
                    <a:pt x="703637" y="48593"/>
                  </a:lnTo>
                  <a:lnTo>
                    <a:pt x="670125" y="21188"/>
                  </a:lnTo>
                  <a:lnTo>
                    <a:pt x="633312" y="6090"/>
                  </a:lnTo>
                  <a:lnTo>
                    <a:pt x="596880" y="0"/>
                  </a:lnTo>
                  <a:lnTo>
                    <a:pt x="560320" y="3045"/>
                  </a:lnTo>
                  <a:lnTo>
                    <a:pt x="523761" y="18143"/>
                  </a:lnTo>
                  <a:lnTo>
                    <a:pt x="487329" y="42503"/>
                  </a:lnTo>
                  <a:lnTo>
                    <a:pt x="456863" y="75871"/>
                  </a:lnTo>
                  <a:lnTo>
                    <a:pt x="426397" y="42503"/>
                  </a:lnTo>
                  <a:lnTo>
                    <a:pt x="392884" y="18143"/>
                  </a:lnTo>
                  <a:lnTo>
                    <a:pt x="356452" y="3045"/>
                  </a:lnTo>
                  <a:lnTo>
                    <a:pt x="319893" y="0"/>
                  </a:lnTo>
                  <a:lnTo>
                    <a:pt x="280287" y="6090"/>
                  </a:lnTo>
                  <a:lnTo>
                    <a:pt x="213389" y="48593"/>
                  </a:lnTo>
                  <a:lnTo>
                    <a:pt x="182923" y="85006"/>
                  </a:lnTo>
                  <a:lnTo>
                    <a:pt x="155503" y="127509"/>
                  </a:lnTo>
                  <a:lnTo>
                    <a:pt x="134177" y="176356"/>
                  </a:lnTo>
                  <a:lnTo>
                    <a:pt x="106757" y="170393"/>
                  </a:lnTo>
                  <a:lnTo>
                    <a:pt x="55092" y="194626"/>
                  </a:lnTo>
                  <a:lnTo>
                    <a:pt x="15233" y="255399"/>
                  </a:lnTo>
                  <a:lnTo>
                    <a:pt x="3046" y="297902"/>
                  </a:lnTo>
                  <a:lnTo>
                    <a:pt x="0" y="340405"/>
                  </a:lnTo>
                  <a:lnTo>
                    <a:pt x="3046" y="386334"/>
                  </a:lnTo>
                  <a:lnTo>
                    <a:pt x="15233" y="425792"/>
                  </a:lnTo>
                  <a:lnTo>
                    <a:pt x="30466" y="462206"/>
                  </a:lnTo>
                  <a:lnTo>
                    <a:pt x="79465" y="507754"/>
                  </a:lnTo>
                  <a:lnTo>
                    <a:pt x="106757" y="513844"/>
                  </a:lnTo>
                  <a:lnTo>
                    <a:pt x="134177" y="507754"/>
                  </a:lnTo>
                  <a:close/>
                </a:path>
              </a:pathLst>
            </a:custGeom>
            <a:ln w="91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36095" y="2930114"/>
            <a:ext cx="3619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latin typeface="Arial MT"/>
                <a:cs typeface="Arial MT"/>
              </a:rPr>
              <a:t>R</a:t>
            </a:r>
            <a:r>
              <a:rPr sz="800" spc="-40" dirty="0">
                <a:latin typeface="Arial MT"/>
                <a:cs typeface="Arial MT"/>
              </a:rPr>
              <a:t>é</a:t>
            </a:r>
            <a:r>
              <a:rPr sz="800" spc="5" dirty="0">
                <a:latin typeface="Arial MT"/>
                <a:cs typeface="Arial MT"/>
              </a:rPr>
              <a:t>s</a:t>
            </a:r>
            <a:r>
              <a:rPr sz="800" spc="-40" dirty="0">
                <a:latin typeface="Arial MT"/>
                <a:cs typeface="Arial MT"/>
              </a:rPr>
              <a:t>ea</a:t>
            </a:r>
            <a:r>
              <a:rPr sz="800" spc="-5" dirty="0">
                <a:latin typeface="Arial MT"/>
                <a:cs typeface="Arial MT"/>
              </a:rPr>
              <a:t>u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608084" y="2492801"/>
            <a:ext cx="4877435" cy="1761489"/>
            <a:chOff x="2608084" y="2492801"/>
            <a:chExt cx="4877435" cy="1761489"/>
          </a:xfrm>
        </p:grpSpPr>
        <p:sp>
          <p:nvSpPr>
            <p:cNvPr id="57" name="object 57"/>
            <p:cNvSpPr/>
            <p:nvPr/>
          </p:nvSpPr>
          <p:spPr>
            <a:xfrm>
              <a:off x="2609672" y="2908002"/>
              <a:ext cx="551815" cy="237490"/>
            </a:xfrm>
            <a:custGeom>
              <a:avLst/>
              <a:gdLst/>
              <a:ahLst/>
              <a:cxnLst/>
              <a:rect l="l" t="t" r="r" b="b"/>
              <a:pathLst>
                <a:path w="551814" h="237489">
                  <a:moveTo>
                    <a:pt x="386842" y="0"/>
                  </a:moveTo>
                  <a:lnTo>
                    <a:pt x="0" y="127890"/>
                  </a:lnTo>
                  <a:lnTo>
                    <a:pt x="246838" y="72953"/>
                  </a:lnTo>
                  <a:lnTo>
                    <a:pt x="167702" y="237256"/>
                  </a:lnTo>
                  <a:lnTo>
                    <a:pt x="551219" y="106321"/>
                  </a:lnTo>
                  <a:lnTo>
                    <a:pt x="307719" y="161258"/>
                  </a:lnTo>
                  <a:lnTo>
                    <a:pt x="386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09672" y="2908002"/>
              <a:ext cx="551815" cy="237490"/>
            </a:xfrm>
            <a:custGeom>
              <a:avLst/>
              <a:gdLst/>
              <a:ahLst/>
              <a:cxnLst/>
              <a:rect l="l" t="t" r="r" b="b"/>
              <a:pathLst>
                <a:path w="551814" h="237489">
                  <a:moveTo>
                    <a:pt x="0" y="127890"/>
                  </a:moveTo>
                  <a:lnTo>
                    <a:pt x="386842" y="0"/>
                  </a:lnTo>
                  <a:lnTo>
                    <a:pt x="307719" y="161258"/>
                  </a:lnTo>
                  <a:lnTo>
                    <a:pt x="551219" y="106321"/>
                  </a:lnTo>
                  <a:lnTo>
                    <a:pt x="167702" y="237256"/>
                  </a:lnTo>
                  <a:lnTo>
                    <a:pt x="246838" y="72953"/>
                  </a:lnTo>
                  <a:lnTo>
                    <a:pt x="0" y="12789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74618" y="2886813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386791" y="0"/>
                  </a:moveTo>
                  <a:lnTo>
                    <a:pt x="0" y="127509"/>
                  </a:lnTo>
                  <a:lnTo>
                    <a:pt x="246520" y="72826"/>
                  </a:lnTo>
                  <a:lnTo>
                    <a:pt x="167309" y="237129"/>
                  </a:lnTo>
                  <a:lnTo>
                    <a:pt x="554227" y="106194"/>
                  </a:lnTo>
                  <a:lnTo>
                    <a:pt x="307706" y="164303"/>
                  </a:lnTo>
                  <a:lnTo>
                    <a:pt x="38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74618" y="2886813"/>
              <a:ext cx="554355" cy="237490"/>
            </a:xfrm>
            <a:custGeom>
              <a:avLst/>
              <a:gdLst/>
              <a:ahLst/>
              <a:cxnLst/>
              <a:rect l="l" t="t" r="r" b="b"/>
              <a:pathLst>
                <a:path w="554354" h="237489">
                  <a:moveTo>
                    <a:pt x="0" y="127509"/>
                  </a:moveTo>
                  <a:lnTo>
                    <a:pt x="386791" y="0"/>
                  </a:lnTo>
                  <a:lnTo>
                    <a:pt x="307706" y="164303"/>
                  </a:lnTo>
                  <a:lnTo>
                    <a:pt x="554227" y="106194"/>
                  </a:lnTo>
                  <a:lnTo>
                    <a:pt x="167309" y="237129"/>
                  </a:lnTo>
                  <a:lnTo>
                    <a:pt x="246520" y="72826"/>
                  </a:lnTo>
                  <a:lnTo>
                    <a:pt x="0" y="1275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79736" y="4211517"/>
              <a:ext cx="974725" cy="0"/>
            </a:xfrm>
            <a:custGeom>
              <a:avLst/>
              <a:gdLst/>
              <a:ahLst/>
              <a:cxnLst/>
              <a:rect l="l" t="t" r="r" b="b"/>
              <a:pathLst>
                <a:path w="974725">
                  <a:moveTo>
                    <a:pt x="0" y="0"/>
                  </a:moveTo>
                  <a:lnTo>
                    <a:pt x="974658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67134" y="4172038"/>
              <a:ext cx="1200150" cy="82550"/>
            </a:xfrm>
            <a:custGeom>
              <a:avLst/>
              <a:gdLst/>
              <a:ahLst/>
              <a:cxnLst/>
              <a:rect l="l" t="t" r="r" b="b"/>
              <a:pathLst>
                <a:path w="1200150" h="82550">
                  <a:moveTo>
                    <a:pt x="124777" y="0"/>
                  </a:moveTo>
                  <a:lnTo>
                    <a:pt x="0" y="39484"/>
                  </a:lnTo>
                  <a:lnTo>
                    <a:pt x="124777" y="82003"/>
                  </a:lnTo>
                  <a:lnTo>
                    <a:pt x="124777" y="0"/>
                  </a:lnTo>
                  <a:close/>
                </a:path>
                <a:path w="1200150" h="82550">
                  <a:moveTo>
                    <a:pt x="1199845" y="39484"/>
                  </a:moveTo>
                  <a:lnTo>
                    <a:pt x="1078115" y="0"/>
                  </a:lnTo>
                  <a:lnTo>
                    <a:pt x="1078115" y="82003"/>
                  </a:lnTo>
                  <a:lnTo>
                    <a:pt x="1199845" y="39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64947" y="2672395"/>
              <a:ext cx="116205" cy="137160"/>
            </a:xfrm>
            <a:custGeom>
              <a:avLst/>
              <a:gdLst/>
              <a:ahLst/>
              <a:cxnLst/>
              <a:rect l="l" t="t" r="r" b="b"/>
              <a:pathLst>
                <a:path w="116204" h="137160">
                  <a:moveTo>
                    <a:pt x="0" y="136644"/>
                  </a:moveTo>
                  <a:lnTo>
                    <a:pt x="115770" y="0"/>
                  </a:lnTo>
                </a:path>
              </a:pathLst>
            </a:custGeom>
            <a:ln w="91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16659" y="24943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69">
                  <a:moveTo>
                    <a:pt x="353367" y="0"/>
                  </a:moveTo>
                  <a:lnTo>
                    <a:pt x="0" y="0"/>
                  </a:lnTo>
                  <a:lnTo>
                    <a:pt x="0" y="635644"/>
                  </a:lnTo>
                  <a:lnTo>
                    <a:pt x="353367" y="635644"/>
                  </a:lnTo>
                  <a:lnTo>
                    <a:pt x="3533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616659" y="24943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69">
                  <a:moveTo>
                    <a:pt x="0" y="635644"/>
                  </a:moveTo>
                  <a:lnTo>
                    <a:pt x="353367" y="635644"/>
                  </a:lnTo>
                  <a:lnTo>
                    <a:pt x="353367" y="0"/>
                  </a:lnTo>
                  <a:lnTo>
                    <a:pt x="0" y="0"/>
                  </a:lnTo>
                  <a:lnTo>
                    <a:pt x="0" y="635644"/>
                  </a:lnTo>
                  <a:close/>
                </a:path>
                <a:path w="353695" h="636269">
                  <a:moveTo>
                    <a:pt x="292219" y="139689"/>
                  </a:moveTo>
                  <a:lnTo>
                    <a:pt x="334745" y="139689"/>
                  </a:lnTo>
                  <a:lnTo>
                    <a:pt x="334745" y="27278"/>
                  </a:lnTo>
                  <a:lnTo>
                    <a:pt x="292219" y="27278"/>
                  </a:lnTo>
                  <a:lnTo>
                    <a:pt x="292219" y="1396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62231" y="2840885"/>
              <a:ext cx="64135" cy="15875"/>
            </a:xfrm>
            <a:custGeom>
              <a:avLst/>
              <a:gdLst/>
              <a:ahLst/>
              <a:cxnLst/>
              <a:rect l="l" t="t" r="r" b="b"/>
              <a:pathLst>
                <a:path w="64135" h="15875">
                  <a:moveTo>
                    <a:pt x="0" y="15478"/>
                  </a:moveTo>
                  <a:lnTo>
                    <a:pt x="63978" y="15478"/>
                  </a:lnTo>
                  <a:lnTo>
                    <a:pt x="63978" y="0"/>
                  </a:lnTo>
                  <a:lnTo>
                    <a:pt x="0" y="0"/>
                  </a:lnTo>
                  <a:lnTo>
                    <a:pt x="0" y="1547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51695" y="3086007"/>
              <a:ext cx="237490" cy="0"/>
            </a:xfrm>
            <a:custGeom>
              <a:avLst/>
              <a:gdLst/>
              <a:ahLst/>
              <a:cxnLst/>
              <a:rect l="l" t="t" r="r" b="b"/>
              <a:pathLst>
                <a:path w="237489">
                  <a:moveTo>
                    <a:pt x="0" y="0"/>
                  </a:moveTo>
                  <a:lnTo>
                    <a:pt x="237381" y="0"/>
                  </a:lnTo>
                </a:path>
              </a:pathLst>
            </a:custGeom>
            <a:ln w="608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770385" y="2550610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4" h="6350">
                  <a:moveTo>
                    <a:pt x="24348" y="0"/>
                  </a:moveTo>
                  <a:lnTo>
                    <a:pt x="0" y="0"/>
                  </a:lnTo>
                  <a:lnTo>
                    <a:pt x="0" y="6074"/>
                  </a:lnTo>
                  <a:lnTo>
                    <a:pt x="24348" y="6074"/>
                  </a:lnTo>
                  <a:lnTo>
                    <a:pt x="2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662231" y="2612890"/>
              <a:ext cx="219710" cy="33655"/>
            </a:xfrm>
            <a:custGeom>
              <a:avLst/>
              <a:gdLst/>
              <a:ahLst/>
              <a:cxnLst/>
              <a:rect l="l" t="t" r="r" b="b"/>
              <a:pathLst>
                <a:path w="219710" h="33655">
                  <a:moveTo>
                    <a:pt x="0" y="0"/>
                  </a:moveTo>
                  <a:lnTo>
                    <a:pt x="219228" y="0"/>
                  </a:lnTo>
                </a:path>
                <a:path w="219710" h="33655">
                  <a:moveTo>
                    <a:pt x="0" y="33368"/>
                  </a:moveTo>
                  <a:lnTo>
                    <a:pt x="219228" y="33368"/>
                  </a:lnTo>
                </a:path>
                <a:path w="219710" h="33655">
                  <a:moveTo>
                    <a:pt x="0" y="27278"/>
                  </a:moveTo>
                  <a:lnTo>
                    <a:pt x="219228" y="27278"/>
                  </a:lnTo>
                </a:path>
                <a:path w="219710" h="33655">
                  <a:moveTo>
                    <a:pt x="0" y="21188"/>
                  </a:moveTo>
                  <a:lnTo>
                    <a:pt x="219228" y="21188"/>
                  </a:lnTo>
                </a:path>
                <a:path w="219710" h="33655">
                  <a:moveTo>
                    <a:pt x="0" y="5963"/>
                  </a:moveTo>
                  <a:lnTo>
                    <a:pt x="219228" y="596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60697" y="2532328"/>
              <a:ext cx="280035" cy="320040"/>
            </a:xfrm>
            <a:custGeom>
              <a:avLst/>
              <a:gdLst/>
              <a:ahLst/>
              <a:cxnLst/>
              <a:rect l="l" t="t" r="r" b="b"/>
              <a:pathLst>
                <a:path w="280035" h="320039">
                  <a:moveTo>
                    <a:pt x="15240" y="310464"/>
                  </a:moveTo>
                  <a:lnTo>
                    <a:pt x="0" y="310464"/>
                  </a:lnTo>
                  <a:lnTo>
                    <a:pt x="0" y="319468"/>
                  </a:lnTo>
                  <a:lnTo>
                    <a:pt x="15240" y="319468"/>
                  </a:lnTo>
                  <a:lnTo>
                    <a:pt x="15240" y="310464"/>
                  </a:lnTo>
                  <a:close/>
                </a:path>
                <a:path w="280035" h="320039">
                  <a:moveTo>
                    <a:pt x="100545" y="0"/>
                  </a:moveTo>
                  <a:lnTo>
                    <a:pt x="48755" y="0"/>
                  </a:lnTo>
                  <a:lnTo>
                    <a:pt x="48755" y="30454"/>
                  </a:lnTo>
                  <a:lnTo>
                    <a:pt x="100545" y="30454"/>
                  </a:lnTo>
                  <a:lnTo>
                    <a:pt x="100545" y="0"/>
                  </a:lnTo>
                  <a:close/>
                </a:path>
                <a:path w="280035" h="320039">
                  <a:moveTo>
                    <a:pt x="280035" y="75996"/>
                  </a:moveTo>
                  <a:lnTo>
                    <a:pt x="255663" y="75996"/>
                  </a:lnTo>
                  <a:lnTo>
                    <a:pt x="255663" y="94145"/>
                  </a:lnTo>
                  <a:lnTo>
                    <a:pt x="280035" y="94145"/>
                  </a:lnTo>
                  <a:lnTo>
                    <a:pt x="280035" y="75996"/>
                  </a:lnTo>
                  <a:close/>
                </a:path>
                <a:path w="280035" h="320039">
                  <a:moveTo>
                    <a:pt x="280035" y="12179"/>
                  </a:moveTo>
                  <a:lnTo>
                    <a:pt x="255663" y="12179"/>
                  </a:lnTo>
                  <a:lnTo>
                    <a:pt x="255663" y="33502"/>
                  </a:lnTo>
                  <a:lnTo>
                    <a:pt x="280035" y="33502"/>
                  </a:lnTo>
                  <a:lnTo>
                    <a:pt x="280035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669847" y="2541459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0876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16659" y="2521667"/>
              <a:ext cx="353695" cy="568960"/>
            </a:xfrm>
            <a:custGeom>
              <a:avLst/>
              <a:gdLst/>
              <a:ahLst/>
              <a:cxnLst/>
              <a:rect l="l" t="t" r="r" b="b"/>
              <a:pathLst>
                <a:path w="353695" h="568960">
                  <a:moveTo>
                    <a:pt x="36432" y="568908"/>
                  </a:moveTo>
                  <a:lnTo>
                    <a:pt x="273940" y="568908"/>
                  </a:lnTo>
                  <a:lnTo>
                    <a:pt x="273940" y="0"/>
                  </a:lnTo>
                  <a:lnTo>
                    <a:pt x="36432" y="0"/>
                  </a:lnTo>
                  <a:lnTo>
                    <a:pt x="36432" y="568908"/>
                  </a:lnTo>
                </a:path>
                <a:path w="353695" h="568960">
                  <a:moveTo>
                    <a:pt x="45572" y="313127"/>
                  </a:moveTo>
                  <a:lnTo>
                    <a:pt x="267847" y="313127"/>
                  </a:lnTo>
                  <a:lnTo>
                    <a:pt x="267847" y="9135"/>
                  </a:lnTo>
                  <a:lnTo>
                    <a:pt x="45572" y="9135"/>
                  </a:lnTo>
                  <a:lnTo>
                    <a:pt x="45572" y="313127"/>
                  </a:lnTo>
                </a:path>
                <a:path w="353695" h="568960">
                  <a:moveTo>
                    <a:pt x="45572" y="45675"/>
                  </a:moveTo>
                  <a:lnTo>
                    <a:pt x="267847" y="45675"/>
                  </a:lnTo>
                </a:path>
                <a:path w="353695" h="568960">
                  <a:moveTo>
                    <a:pt x="197775" y="45675"/>
                  </a:moveTo>
                  <a:lnTo>
                    <a:pt x="197775" y="9135"/>
                  </a:lnTo>
                </a:path>
                <a:path w="353695" h="568960">
                  <a:moveTo>
                    <a:pt x="0" y="568908"/>
                  </a:moveTo>
                  <a:lnTo>
                    <a:pt x="353278" y="5689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51695" y="2900389"/>
              <a:ext cx="237490" cy="167640"/>
            </a:xfrm>
            <a:custGeom>
              <a:avLst/>
              <a:gdLst/>
              <a:ahLst/>
              <a:cxnLst/>
              <a:rect l="l" t="t" r="r" b="b"/>
              <a:pathLst>
                <a:path w="237489" h="167639">
                  <a:moveTo>
                    <a:pt x="0" y="146160"/>
                  </a:moveTo>
                  <a:lnTo>
                    <a:pt x="237381" y="146160"/>
                  </a:lnTo>
                </a:path>
                <a:path w="237489" h="167639">
                  <a:moveTo>
                    <a:pt x="0" y="167348"/>
                  </a:moveTo>
                  <a:lnTo>
                    <a:pt x="237381" y="167348"/>
                  </a:lnTo>
                </a:path>
                <a:path w="237489" h="167639">
                  <a:moveTo>
                    <a:pt x="0" y="0"/>
                  </a:moveTo>
                  <a:lnTo>
                    <a:pt x="237381" y="0"/>
                  </a:lnTo>
                </a:path>
                <a:path w="237489" h="167639">
                  <a:moveTo>
                    <a:pt x="0" y="21315"/>
                  </a:moveTo>
                  <a:lnTo>
                    <a:pt x="237381" y="21315"/>
                  </a:lnTo>
                </a:path>
                <a:path w="237489" h="167639">
                  <a:moveTo>
                    <a:pt x="0" y="39585"/>
                  </a:moveTo>
                  <a:lnTo>
                    <a:pt x="237381" y="39585"/>
                  </a:lnTo>
                </a:path>
                <a:path w="237489" h="167639">
                  <a:moveTo>
                    <a:pt x="0" y="60773"/>
                  </a:moveTo>
                  <a:lnTo>
                    <a:pt x="237381" y="60773"/>
                  </a:lnTo>
                </a:path>
                <a:path w="237489" h="167639">
                  <a:moveTo>
                    <a:pt x="0" y="82088"/>
                  </a:moveTo>
                  <a:lnTo>
                    <a:pt x="237381" y="82088"/>
                  </a:lnTo>
                </a:path>
                <a:path w="237489" h="167639">
                  <a:moveTo>
                    <a:pt x="0" y="103276"/>
                  </a:moveTo>
                  <a:lnTo>
                    <a:pt x="237381" y="103276"/>
                  </a:lnTo>
                </a:path>
                <a:path w="237489" h="167639">
                  <a:moveTo>
                    <a:pt x="0" y="124845"/>
                  </a:moveTo>
                  <a:lnTo>
                    <a:pt x="237381" y="124845"/>
                  </a:lnTo>
                </a:path>
              </a:pathLst>
            </a:custGeom>
            <a:ln w="912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653091" y="2652348"/>
              <a:ext cx="238125" cy="228600"/>
            </a:xfrm>
            <a:custGeom>
              <a:avLst/>
              <a:gdLst/>
              <a:ahLst/>
              <a:cxnLst/>
              <a:rect l="l" t="t" r="r" b="b"/>
              <a:pathLst>
                <a:path w="238125" h="228600">
                  <a:moveTo>
                    <a:pt x="9139" y="61026"/>
                  </a:moveTo>
                  <a:lnTo>
                    <a:pt x="231414" y="61026"/>
                  </a:lnTo>
                </a:path>
                <a:path w="238125" h="228600">
                  <a:moveTo>
                    <a:pt x="9139" y="0"/>
                  </a:moveTo>
                  <a:lnTo>
                    <a:pt x="231414" y="0"/>
                  </a:lnTo>
                </a:path>
                <a:path w="238125" h="228600">
                  <a:moveTo>
                    <a:pt x="0" y="210105"/>
                  </a:moveTo>
                  <a:lnTo>
                    <a:pt x="237507" y="210105"/>
                  </a:lnTo>
                </a:path>
                <a:path w="238125" h="228600">
                  <a:moveTo>
                    <a:pt x="0" y="228375"/>
                  </a:moveTo>
                  <a:lnTo>
                    <a:pt x="237507" y="2283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689650" y="2539937"/>
              <a:ext cx="252729" cy="97790"/>
            </a:xfrm>
            <a:custGeom>
              <a:avLst/>
              <a:gdLst/>
              <a:ahLst/>
              <a:cxnLst/>
              <a:rect l="l" t="t" r="r" b="b"/>
              <a:pathLst>
                <a:path w="252729" h="97789">
                  <a:moveTo>
                    <a:pt x="228241" y="0"/>
                  </a:moveTo>
                  <a:lnTo>
                    <a:pt x="252614" y="0"/>
                  </a:lnTo>
                </a:path>
                <a:path w="252729" h="97789">
                  <a:moveTo>
                    <a:pt x="228241" y="33368"/>
                  </a:moveTo>
                  <a:lnTo>
                    <a:pt x="240427" y="33368"/>
                  </a:lnTo>
                </a:path>
                <a:path w="252729" h="97789">
                  <a:moveTo>
                    <a:pt x="228241" y="63818"/>
                  </a:moveTo>
                  <a:lnTo>
                    <a:pt x="240427" y="63818"/>
                  </a:lnTo>
                </a:path>
                <a:path w="252729" h="97789">
                  <a:moveTo>
                    <a:pt x="0" y="18270"/>
                  </a:moveTo>
                  <a:lnTo>
                    <a:pt x="9139" y="18270"/>
                  </a:lnTo>
                </a:path>
                <a:path w="252729" h="97789">
                  <a:moveTo>
                    <a:pt x="0" y="97186"/>
                  </a:moveTo>
                  <a:lnTo>
                    <a:pt x="9139" y="97186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013192" y="24943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69">
                  <a:moveTo>
                    <a:pt x="353367" y="0"/>
                  </a:moveTo>
                  <a:lnTo>
                    <a:pt x="0" y="0"/>
                  </a:lnTo>
                  <a:lnTo>
                    <a:pt x="0" y="635644"/>
                  </a:lnTo>
                  <a:lnTo>
                    <a:pt x="353367" y="635644"/>
                  </a:lnTo>
                  <a:lnTo>
                    <a:pt x="35336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013192" y="2494389"/>
              <a:ext cx="353695" cy="636270"/>
            </a:xfrm>
            <a:custGeom>
              <a:avLst/>
              <a:gdLst/>
              <a:ahLst/>
              <a:cxnLst/>
              <a:rect l="l" t="t" r="r" b="b"/>
              <a:pathLst>
                <a:path w="353695" h="636269">
                  <a:moveTo>
                    <a:pt x="0" y="635644"/>
                  </a:moveTo>
                  <a:lnTo>
                    <a:pt x="353367" y="635644"/>
                  </a:lnTo>
                  <a:lnTo>
                    <a:pt x="353367" y="0"/>
                  </a:lnTo>
                  <a:lnTo>
                    <a:pt x="0" y="0"/>
                  </a:lnTo>
                  <a:lnTo>
                    <a:pt x="0" y="635644"/>
                  </a:lnTo>
                  <a:close/>
                </a:path>
                <a:path w="353695" h="636269">
                  <a:moveTo>
                    <a:pt x="292473" y="139689"/>
                  </a:moveTo>
                  <a:lnTo>
                    <a:pt x="338172" y="139689"/>
                  </a:lnTo>
                  <a:lnTo>
                    <a:pt x="338172" y="27278"/>
                  </a:lnTo>
                  <a:lnTo>
                    <a:pt x="292473" y="27278"/>
                  </a:lnTo>
                  <a:lnTo>
                    <a:pt x="292473" y="1396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58764" y="2840885"/>
              <a:ext cx="67310" cy="15875"/>
            </a:xfrm>
            <a:custGeom>
              <a:avLst/>
              <a:gdLst/>
              <a:ahLst/>
              <a:cxnLst/>
              <a:rect l="l" t="t" r="r" b="b"/>
              <a:pathLst>
                <a:path w="67309" h="15875">
                  <a:moveTo>
                    <a:pt x="0" y="15478"/>
                  </a:moveTo>
                  <a:lnTo>
                    <a:pt x="67025" y="15478"/>
                  </a:lnTo>
                  <a:lnTo>
                    <a:pt x="67025" y="0"/>
                  </a:lnTo>
                  <a:lnTo>
                    <a:pt x="0" y="0"/>
                  </a:lnTo>
                  <a:lnTo>
                    <a:pt x="0" y="15478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51147" y="3086007"/>
              <a:ext cx="238125" cy="0"/>
            </a:xfrm>
            <a:custGeom>
              <a:avLst/>
              <a:gdLst/>
              <a:ahLst/>
              <a:cxnLst/>
              <a:rect l="l" t="t" r="r" b="b"/>
              <a:pathLst>
                <a:path w="238125">
                  <a:moveTo>
                    <a:pt x="0" y="0"/>
                  </a:moveTo>
                  <a:lnTo>
                    <a:pt x="237507" y="0"/>
                  </a:lnTo>
                </a:path>
              </a:pathLst>
            </a:custGeom>
            <a:ln w="608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169965" y="2550610"/>
              <a:ext cx="24765" cy="6350"/>
            </a:xfrm>
            <a:custGeom>
              <a:avLst/>
              <a:gdLst/>
              <a:ahLst/>
              <a:cxnLst/>
              <a:rect l="l" t="t" r="r" b="b"/>
              <a:pathLst>
                <a:path w="24765" h="6350">
                  <a:moveTo>
                    <a:pt x="24348" y="0"/>
                  </a:moveTo>
                  <a:lnTo>
                    <a:pt x="0" y="0"/>
                  </a:lnTo>
                  <a:lnTo>
                    <a:pt x="0" y="6074"/>
                  </a:lnTo>
                  <a:lnTo>
                    <a:pt x="24348" y="6074"/>
                  </a:lnTo>
                  <a:lnTo>
                    <a:pt x="2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058764" y="2612890"/>
              <a:ext cx="222885" cy="6350"/>
            </a:xfrm>
            <a:custGeom>
              <a:avLst/>
              <a:gdLst/>
              <a:ahLst/>
              <a:cxnLst/>
              <a:rect l="l" t="t" r="r" b="b"/>
              <a:pathLst>
                <a:path w="222884" h="6350">
                  <a:moveTo>
                    <a:pt x="0" y="0"/>
                  </a:moveTo>
                  <a:lnTo>
                    <a:pt x="222274" y="0"/>
                  </a:lnTo>
                </a:path>
                <a:path w="222884" h="6350">
                  <a:moveTo>
                    <a:pt x="0" y="5963"/>
                  </a:moveTo>
                  <a:lnTo>
                    <a:pt x="222274" y="5963"/>
                  </a:lnTo>
                </a:path>
              </a:pathLst>
            </a:custGeom>
            <a:ln w="31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60286" y="2532328"/>
              <a:ext cx="277495" cy="320040"/>
            </a:xfrm>
            <a:custGeom>
              <a:avLst/>
              <a:gdLst/>
              <a:ahLst/>
              <a:cxnLst/>
              <a:rect l="l" t="t" r="r" b="b"/>
              <a:pathLst>
                <a:path w="277495" h="320039">
                  <a:moveTo>
                    <a:pt x="15227" y="310464"/>
                  </a:moveTo>
                  <a:lnTo>
                    <a:pt x="0" y="310464"/>
                  </a:lnTo>
                  <a:lnTo>
                    <a:pt x="0" y="319468"/>
                  </a:lnTo>
                  <a:lnTo>
                    <a:pt x="15227" y="319468"/>
                  </a:lnTo>
                  <a:lnTo>
                    <a:pt x="15227" y="310464"/>
                  </a:lnTo>
                  <a:close/>
                </a:path>
                <a:path w="277495" h="320039">
                  <a:moveTo>
                    <a:pt x="97485" y="0"/>
                  </a:moveTo>
                  <a:lnTo>
                    <a:pt x="48742" y="0"/>
                  </a:lnTo>
                  <a:lnTo>
                    <a:pt x="48742" y="30454"/>
                  </a:lnTo>
                  <a:lnTo>
                    <a:pt x="97485" y="30454"/>
                  </a:lnTo>
                  <a:lnTo>
                    <a:pt x="97485" y="0"/>
                  </a:lnTo>
                  <a:close/>
                </a:path>
                <a:path w="277495" h="320039">
                  <a:moveTo>
                    <a:pt x="277368" y="75996"/>
                  </a:moveTo>
                  <a:lnTo>
                    <a:pt x="252996" y="75996"/>
                  </a:lnTo>
                  <a:lnTo>
                    <a:pt x="252996" y="94145"/>
                  </a:lnTo>
                  <a:lnTo>
                    <a:pt x="277368" y="94145"/>
                  </a:lnTo>
                  <a:lnTo>
                    <a:pt x="277368" y="75996"/>
                  </a:lnTo>
                  <a:close/>
                </a:path>
                <a:path w="277495" h="320039">
                  <a:moveTo>
                    <a:pt x="277368" y="12179"/>
                  </a:moveTo>
                  <a:lnTo>
                    <a:pt x="252996" y="12179"/>
                  </a:lnTo>
                  <a:lnTo>
                    <a:pt x="252996" y="33502"/>
                  </a:lnTo>
                  <a:lnTo>
                    <a:pt x="277368" y="33502"/>
                  </a:lnTo>
                  <a:lnTo>
                    <a:pt x="277368" y="1217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66380" y="2541459"/>
              <a:ext cx="133985" cy="0"/>
            </a:xfrm>
            <a:custGeom>
              <a:avLst/>
              <a:gdLst/>
              <a:ahLst/>
              <a:cxnLst/>
              <a:rect l="l" t="t" r="r" b="b"/>
              <a:pathLst>
                <a:path w="133984">
                  <a:moveTo>
                    <a:pt x="0" y="0"/>
                  </a:moveTo>
                  <a:lnTo>
                    <a:pt x="133923" y="0"/>
                  </a:lnTo>
                </a:path>
              </a:pathLst>
            </a:custGeom>
            <a:ln w="91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013192" y="2521667"/>
              <a:ext cx="353695" cy="568960"/>
            </a:xfrm>
            <a:custGeom>
              <a:avLst/>
              <a:gdLst/>
              <a:ahLst/>
              <a:cxnLst/>
              <a:rect l="l" t="t" r="r" b="b"/>
              <a:pathLst>
                <a:path w="353695" h="568960">
                  <a:moveTo>
                    <a:pt x="39478" y="568908"/>
                  </a:moveTo>
                  <a:lnTo>
                    <a:pt x="276986" y="568908"/>
                  </a:lnTo>
                  <a:lnTo>
                    <a:pt x="276986" y="0"/>
                  </a:lnTo>
                  <a:lnTo>
                    <a:pt x="39478" y="0"/>
                  </a:lnTo>
                  <a:lnTo>
                    <a:pt x="39478" y="568908"/>
                  </a:lnTo>
                </a:path>
                <a:path w="353695" h="568960">
                  <a:moveTo>
                    <a:pt x="45572" y="313127"/>
                  </a:moveTo>
                  <a:lnTo>
                    <a:pt x="270893" y="313127"/>
                  </a:lnTo>
                  <a:lnTo>
                    <a:pt x="270893" y="9135"/>
                  </a:lnTo>
                  <a:lnTo>
                    <a:pt x="45572" y="9135"/>
                  </a:lnTo>
                  <a:lnTo>
                    <a:pt x="45572" y="313127"/>
                  </a:lnTo>
                </a:path>
                <a:path w="353695" h="568960">
                  <a:moveTo>
                    <a:pt x="45572" y="45675"/>
                  </a:moveTo>
                  <a:lnTo>
                    <a:pt x="267847" y="45675"/>
                  </a:lnTo>
                </a:path>
                <a:path w="353695" h="568960">
                  <a:moveTo>
                    <a:pt x="197775" y="45675"/>
                  </a:moveTo>
                  <a:lnTo>
                    <a:pt x="197775" y="9135"/>
                  </a:lnTo>
                </a:path>
                <a:path w="353695" h="568960">
                  <a:moveTo>
                    <a:pt x="0" y="568908"/>
                  </a:moveTo>
                  <a:lnTo>
                    <a:pt x="353278" y="5689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51147" y="2900389"/>
              <a:ext cx="238125" cy="167640"/>
            </a:xfrm>
            <a:custGeom>
              <a:avLst/>
              <a:gdLst/>
              <a:ahLst/>
              <a:cxnLst/>
              <a:rect l="l" t="t" r="r" b="b"/>
              <a:pathLst>
                <a:path w="238125" h="167639">
                  <a:moveTo>
                    <a:pt x="0" y="146160"/>
                  </a:moveTo>
                  <a:lnTo>
                    <a:pt x="237507" y="146160"/>
                  </a:lnTo>
                </a:path>
                <a:path w="238125" h="167639">
                  <a:moveTo>
                    <a:pt x="0" y="167348"/>
                  </a:moveTo>
                  <a:lnTo>
                    <a:pt x="237507" y="167348"/>
                  </a:lnTo>
                </a:path>
                <a:path w="238125" h="167639">
                  <a:moveTo>
                    <a:pt x="0" y="0"/>
                  </a:moveTo>
                  <a:lnTo>
                    <a:pt x="237507" y="0"/>
                  </a:lnTo>
                </a:path>
                <a:path w="238125" h="167639">
                  <a:moveTo>
                    <a:pt x="0" y="21315"/>
                  </a:moveTo>
                  <a:lnTo>
                    <a:pt x="237507" y="21315"/>
                  </a:lnTo>
                </a:path>
                <a:path w="238125" h="167639">
                  <a:moveTo>
                    <a:pt x="0" y="39585"/>
                  </a:moveTo>
                  <a:lnTo>
                    <a:pt x="237507" y="39585"/>
                  </a:lnTo>
                </a:path>
                <a:path w="238125" h="167639">
                  <a:moveTo>
                    <a:pt x="0" y="60773"/>
                  </a:moveTo>
                  <a:lnTo>
                    <a:pt x="237507" y="60773"/>
                  </a:lnTo>
                </a:path>
                <a:path w="238125" h="167639">
                  <a:moveTo>
                    <a:pt x="0" y="82088"/>
                  </a:moveTo>
                  <a:lnTo>
                    <a:pt x="237507" y="82088"/>
                  </a:lnTo>
                </a:path>
                <a:path w="238125" h="167639">
                  <a:moveTo>
                    <a:pt x="0" y="103276"/>
                  </a:moveTo>
                  <a:lnTo>
                    <a:pt x="237507" y="103276"/>
                  </a:lnTo>
                </a:path>
                <a:path w="238125" h="167639">
                  <a:moveTo>
                    <a:pt x="0" y="124845"/>
                  </a:moveTo>
                  <a:lnTo>
                    <a:pt x="237507" y="124845"/>
                  </a:lnTo>
                </a:path>
              </a:pathLst>
            </a:custGeom>
            <a:ln w="912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52671" y="2713375"/>
              <a:ext cx="234950" cy="167640"/>
            </a:xfrm>
            <a:custGeom>
              <a:avLst/>
              <a:gdLst/>
              <a:ahLst/>
              <a:cxnLst/>
              <a:rect l="l" t="t" r="r" b="b"/>
              <a:pathLst>
                <a:path w="234950" h="167639">
                  <a:moveTo>
                    <a:pt x="6093" y="0"/>
                  </a:moveTo>
                  <a:lnTo>
                    <a:pt x="228368" y="0"/>
                  </a:lnTo>
                </a:path>
                <a:path w="234950" h="167639">
                  <a:moveTo>
                    <a:pt x="0" y="149078"/>
                  </a:moveTo>
                  <a:lnTo>
                    <a:pt x="234461" y="149078"/>
                  </a:lnTo>
                </a:path>
                <a:path w="234950" h="167639">
                  <a:moveTo>
                    <a:pt x="0" y="167348"/>
                  </a:moveTo>
                  <a:lnTo>
                    <a:pt x="234461" y="1673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86183" y="2539937"/>
              <a:ext cx="253365" cy="97790"/>
            </a:xfrm>
            <a:custGeom>
              <a:avLst/>
              <a:gdLst/>
              <a:ahLst/>
              <a:cxnLst/>
              <a:rect l="l" t="t" r="r" b="b"/>
              <a:pathLst>
                <a:path w="253365" h="97789">
                  <a:moveTo>
                    <a:pt x="228622" y="0"/>
                  </a:moveTo>
                  <a:lnTo>
                    <a:pt x="252994" y="0"/>
                  </a:lnTo>
                </a:path>
                <a:path w="253365" h="97789">
                  <a:moveTo>
                    <a:pt x="228622" y="33368"/>
                  </a:moveTo>
                  <a:lnTo>
                    <a:pt x="240808" y="33368"/>
                  </a:lnTo>
                </a:path>
                <a:path w="253365" h="97789">
                  <a:moveTo>
                    <a:pt x="228622" y="63818"/>
                  </a:moveTo>
                  <a:lnTo>
                    <a:pt x="240808" y="63818"/>
                  </a:lnTo>
                </a:path>
                <a:path w="253365" h="97789">
                  <a:moveTo>
                    <a:pt x="0" y="18270"/>
                  </a:moveTo>
                  <a:lnTo>
                    <a:pt x="12186" y="18270"/>
                  </a:lnTo>
                </a:path>
                <a:path w="253365" h="97789">
                  <a:moveTo>
                    <a:pt x="0" y="97186"/>
                  </a:moveTo>
                  <a:lnTo>
                    <a:pt x="12186" y="97186"/>
                  </a:lnTo>
                </a:path>
              </a:pathLst>
            </a:custGeom>
            <a:ln w="31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4108010" y="3352044"/>
          <a:ext cx="1254760" cy="1025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42"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SGBD</a:t>
                      </a:r>
                      <a:r>
                        <a:rPr sz="1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réparti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831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93">
                <a:tc>
                  <a:txBody>
                    <a:bodyPr/>
                    <a:lstStyle/>
                    <a:p>
                      <a:pPr marL="255270" marR="247650" indent="1549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Logiciel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éd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54">
                <a:tc>
                  <a:txBody>
                    <a:bodyPr/>
                    <a:lstStyle/>
                    <a:p>
                      <a:pPr marL="90805" marR="83820" indent="2863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Pilote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l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é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spc="20" dirty="0">
                          <a:latin typeface="Arial MT"/>
                          <a:cs typeface="Arial MT"/>
                        </a:rPr>
                        <a:t>mm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15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 txBox="1"/>
          <p:nvPr/>
        </p:nvSpPr>
        <p:spPr>
          <a:xfrm>
            <a:off x="4364674" y="4399317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 marR="5080" indent="-8001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0" dirty="0">
                <a:latin typeface="Arial"/>
                <a:cs typeface="Arial"/>
              </a:rPr>
              <a:t>r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15" dirty="0">
                <a:latin typeface="Arial"/>
                <a:cs typeface="Arial"/>
              </a:rPr>
              <a:t>u</a:t>
            </a:r>
            <a:r>
              <a:rPr sz="1200" b="1" dirty="0">
                <a:latin typeface="Arial"/>
                <a:cs typeface="Arial"/>
              </a:rPr>
              <a:t>r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e  </a:t>
            </a:r>
            <a:r>
              <a:rPr sz="1200" b="1" spc="-5" dirty="0">
                <a:latin typeface="Arial"/>
                <a:cs typeface="Arial"/>
              </a:rPr>
              <a:t>données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079423" y="2439257"/>
            <a:ext cx="466090" cy="408305"/>
            <a:chOff x="5079423" y="2439257"/>
            <a:chExt cx="466090" cy="408305"/>
          </a:xfrm>
        </p:grpSpPr>
        <p:sp>
          <p:nvSpPr>
            <p:cNvPr id="91" name="object 91"/>
            <p:cNvSpPr/>
            <p:nvPr/>
          </p:nvSpPr>
          <p:spPr>
            <a:xfrm>
              <a:off x="5084185" y="2444019"/>
              <a:ext cx="456565" cy="398780"/>
            </a:xfrm>
            <a:custGeom>
              <a:avLst/>
              <a:gdLst/>
              <a:ahLst/>
              <a:cxnLst/>
              <a:rect l="l" t="t" r="r" b="b"/>
              <a:pathLst>
                <a:path w="456564" h="398780">
                  <a:moveTo>
                    <a:pt x="276859" y="0"/>
                  </a:moveTo>
                  <a:lnTo>
                    <a:pt x="176449" y="0"/>
                  </a:lnTo>
                  <a:lnTo>
                    <a:pt x="127830" y="6090"/>
                  </a:lnTo>
                  <a:lnTo>
                    <a:pt x="85177" y="12053"/>
                  </a:lnTo>
                  <a:lnTo>
                    <a:pt x="21199" y="30323"/>
                  </a:lnTo>
                  <a:lnTo>
                    <a:pt x="0" y="57981"/>
                  </a:lnTo>
                  <a:lnTo>
                    <a:pt x="0" y="340659"/>
                  </a:lnTo>
                  <a:lnTo>
                    <a:pt x="48618" y="377199"/>
                  </a:lnTo>
                  <a:lnTo>
                    <a:pt x="127830" y="392297"/>
                  </a:lnTo>
                  <a:lnTo>
                    <a:pt x="176449" y="398768"/>
                  </a:lnTo>
                  <a:lnTo>
                    <a:pt x="276859" y="398768"/>
                  </a:lnTo>
                  <a:lnTo>
                    <a:pt x="325605" y="392297"/>
                  </a:lnTo>
                  <a:lnTo>
                    <a:pt x="368257" y="386207"/>
                  </a:lnTo>
                  <a:lnTo>
                    <a:pt x="432109" y="365019"/>
                  </a:lnTo>
                  <a:lnTo>
                    <a:pt x="456482" y="340659"/>
                  </a:lnTo>
                  <a:lnTo>
                    <a:pt x="456482" y="57981"/>
                  </a:lnTo>
                  <a:lnTo>
                    <a:pt x="404690" y="21188"/>
                  </a:lnTo>
                  <a:lnTo>
                    <a:pt x="325605" y="6090"/>
                  </a:lnTo>
                  <a:lnTo>
                    <a:pt x="2768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84185" y="2444019"/>
              <a:ext cx="456565" cy="398780"/>
            </a:xfrm>
            <a:custGeom>
              <a:avLst/>
              <a:gdLst/>
              <a:ahLst/>
              <a:cxnLst/>
              <a:rect l="l" t="t" r="r" b="b"/>
              <a:pathLst>
                <a:path w="456564" h="398780">
                  <a:moveTo>
                    <a:pt x="0" y="57981"/>
                  </a:moveTo>
                  <a:lnTo>
                    <a:pt x="0" y="340659"/>
                  </a:lnTo>
                  <a:lnTo>
                    <a:pt x="3046" y="355884"/>
                  </a:lnTo>
                  <a:lnTo>
                    <a:pt x="48618" y="377199"/>
                  </a:lnTo>
                  <a:lnTo>
                    <a:pt x="127830" y="392297"/>
                  </a:lnTo>
                  <a:lnTo>
                    <a:pt x="176449" y="398768"/>
                  </a:lnTo>
                  <a:lnTo>
                    <a:pt x="228241" y="398768"/>
                  </a:lnTo>
                  <a:lnTo>
                    <a:pt x="276859" y="398768"/>
                  </a:lnTo>
                  <a:lnTo>
                    <a:pt x="325605" y="392297"/>
                  </a:lnTo>
                  <a:lnTo>
                    <a:pt x="368257" y="386207"/>
                  </a:lnTo>
                  <a:lnTo>
                    <a:pt x="432109" y="365019"/>
                  </a:lnTo>
                  <a:lnTo>
                    <a:pt x="456482" y="340659"/>
                  </a:lnTo>
                  <a:lnTo>
                    <a:pt x="456482" y="57981"/>
                  </a:lnTo>
                  <a:lnTo>
                    <a:pt x="404690" y="21188"/>
                  </a:lnTo>
                  <a:lnTo>
                    <a:pt x="325605" y="6090"/>
                  </a:lnTo>
                  <a:lnTo>
                    <a:pt x="276859" y="0"/>
                  </a:lnTo>
                  <a:lnTo>
                    <a:pt x="228241" y="0"/>
                  </a:lnTo>
                  <a:lnTo>
                    <a:pt x="176449" y="0"/>
                  </a:lnTo>
                  <a:lnTo>
                    <a:pt x="127830" y="6090"/>
                  </a:lnTo>
                  <a:lnTo>
                    <a:pt x="85177" y="12053"/>
                  </a:lnTo>
                  <a:lnTo>
                    <a:pt x="21199" y="30323"/>
                  </a:lnTo>
                  <a:lnTo>
                    <a:pt x="3046" y="42756"/>
                  </a:lnTo>
                  <a:lnTo>
                    <a:pt x="0" y="57981"/>
                  </a:lnTo>
                  <a:close/>
                </a:path>
                <a:path w="456564" h="398780">
                  <a:moveTo>
                    <a:pt x="0" y="57981"/>
                  </a:moveTo>
                  <a:lnTo>
                    <a:pt x="48618" y="91350"/>
                  </a:lnTo>
                  <a:lnTo>
                    <a:pt x="127830" y="106575"/>
                  </a:lnTo>
                  <a:lnTo>
                    <a:pt x="176449" y="112665"/>
                  </a:lnTo>
                  <a:lnTo>
                    <a:pt x="228241" y="112665"/>
                  </a:lnTo>
                  <a:lnTo>
                    <a:pt x="276859" y="112665"/>
                  </a:lnTo>
                  <a:lnTo>
                    <a:pt x="325605" y="106575"/>
                  </a:lnTo>
                  <a:lnTo>
                    <a:pt x="368257" y="100485"/>
                  </a:lnTo>
                  <a:lnTo>
                    <a:pt x="432109" y="82215"/>
                  </a:lnTo>
                  <a:lnTo>
                    <a:pt x="450389" y="70161"/>
                  </a:lnTo>
                  <a:lnTo>
                    <a:pt x="456482" y="57981"/>
                  </a:lnTo>
                </a:path>
              </a:pathLst>
            </a:custGeom>
            <a:ln w="91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636397" y="2568863"/>
            <a:ext cx="278130" cy="6223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490"/>
              </a:lnSpc>
              <a:tabLst>
                <a:tab pos="269240" algn="l"/>
              </a:tabLst>
            </a:pPr>
            <a:r>
              <a:rPr sz="800" u="sng" spc="-5" dirty="0">
                <a:uFill>
                  <a:solidFill>
                    <a:srgbClr val="808080"/>
                  </a:solidFill>
                </a:uFill>
                <a:latin typeface="Arial MT"/>
                <a:cs typeface="Arial MT"/>
              </a:rPr>
              <a:t> 	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649531" y="2650100"/>
            <a:ext cx="272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9079" algn="l"/>
              </a:tabLst>
            </a:pPr>
            <a:r>
              <a:rPr sz="8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174943" y="2528300"/>
            <a:ext cx="27940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Arial MT"/>
                <a:cs typeface="Arial MT"/>
              </a:rPr>
              <a:t>BD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latin typeface="Arial MT"/>
                <a:cs typeface="Arial MT"/>
              </a:rPr>
              <a:t>l</a:t>
            </a:r>
            <a:r>
              <a:rPr sz="800" spc="-40" dirty="0">
                <a:latin typeface="Arial MT"/>
                <a:cs typeface="Arial MT"/>
              </a:rPr>
              <a:t>o</a:t>
            </a:r>
            <a:r>
              <a:rPr sz="800" spc="5" dirty="0">
                <a:latin typeface="Arial MT"/>
                <a:cs typeface="Arial MT"/>
              </a:rPr>
              <a:t>c</a:t>
            </a:r>
            <a:r>
              <a:rPr sz="800" spc="-40" dirty="0">
                <a:latin typeface="Arial MT"/>
                <a:cs typeface="Arial MT"/>
              </a:rPr>
              <a:t>a</a:t>
            </a:r>
            <a:r>
              <a:rPr sz="800" spc="-15" dirty="0">
                <a:latin typeface="Arial MT"/>
                <a:cs typeface="Arial MT"/>
              </a:rPr>
              <a:t>l</a:t>
            </a:r>
            <a:r>
              <a:rPr sz="800" spc="-5" dirty="0">
                <a:latin typeface="Arial MT"/>
                <a:cs typeface="Arial MT"/>
              </a:rPr>
              <a:t>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963850" y="2439455"/>
            <a:ext cx="2978785" cy="408305"/>
            <a:chOff x="4963850" y="2439455"/>
            <a:chExt cx="2978785" cy="408305"/>
          </a:xfrm>
        </p:grpSpPr>
        <p:sp>
          <p:nvSpPr>
            <p:cNvPr id="97" name="object 97"/>
            <p:cNvSpPr/>
            <p:nvPr/>
          </p:nvSpPr>
          <p:spPr>
            <a:xfrm>
              <a:off x="4968414" y="2641691"/>
              <a:ext cx="116205" cy="167640"/>
            </a:xfrm>
            <a:custGeom>
              <a:avLst/>
              <a:gdLst/>
              <a:ahLst/>
              <a:cxnLst/>
              <a:rect l="l" t="t" r="r" b="b"/>
              <a:pathLst>
                <a:path w="116204" h="167639">
                  <a:moveTo>
                    <a:pt x="0" y="167348"/>
                  </a:moveTo>
                  <a:lnTo>
                    <a:pt x="115770" y="0"/>
                  </a:lnTo>
                </a:path>
              </a:pathLst>
            </a:custGeom>
            <a:ln w="9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480718" y="2444019"/>
              <a:ext cx="457200" cy="398780"/>
            </a:xfrm>
            <a:custGeom>
              <a:avLst/>
              <a:gdLst/>
              <a:ahLst/>
              <a:cxnLst/>
              <a:rect l="l" t="t" r="r" b="b"/>
              <a:pathLst>
                <a:path w="457200" h="398780">
                  <a:moveTo>
                    <a:pt x="279906" y="0"/>
                  </a:moveTo>
                  <a:lnTo>
                    <a:pt x="176449" y="0"/>
                  </a:lnTo>
                  <a:lnTo>
                    <a:pt x="127830" y="6090"/>
                  </a:lnTo>
                  <a:lnTo>
                    <a:pt x="85177" y="12053"/>
                  </a:lnTo>
                  <a:lnTo>
                    <a:pt x="21199" y="30323"/>
                  </a:lnTo>
                  <a:lnTo>
                    <a:pt x="0" y="57981"/>
                  </a:lnTo>
                  <a:lnTo>
                    <a:pt x="0" y="340659"/>
                  </a:lnTo>
                  <a:lnTo>
                    <a:pt x="48618" y="377199"/>
                  </a:lnTo>
                  <a:lnTo>
                    <a:pt x="127830" y="392297"/>
                  </a:lnTo>
                  <a:lnTo>
                    <a:pt x="176449" y="398768"/>
                  </a:lnTo>
                  <a:lnTo>
                    <a:pt x="279906" y="398768"/>
                  </a:lnTo>
                  <a:lnTo>
                    <a:pt x="328652" y="392297"/>
                  </a:lnTo>
                  <a:lnTo>
                    <a:pt x="371304" y="386207"/>
                  </a:lnTo>
                  <a:lnTo>
                    <a:pt x="435537" y="365019"/>
                  </a:lnTo>
                  <a:lnTo>
                    <a:pt x="456736" y="340659"/>
                  </a:lnTo>
                  <a:lnTo>
                    <a:pt x="456736" y="57981"/>
                  </a:lnTo>
                  <a:lnTo>
                    <a:pt x="408117" y="21188"/>
                  </a:lnTo>
                  <a:lnTo>
                    <a:pt x="328652" y="6090"/>
                  </a:lnTo>
                  <a:lnTo>
                    <a:pt x="2799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80718" y="2444019"/>
              <a:ext cx="457200" cy="398780"/>
            </a:xfrm>
            <a:custGeom>
              <a:avLst/>
              <a:gdLst/>
              <a:ahLst/>
              <a:cxnLst/>
              <a:rect l="l" t="t" r="r" b="b"/>
              <a:pathLst>
                <a:path w="457200" h="398780">
                  <a:moveTo>
                    <a:pt x="0" y="57981"/>
                  </a:moveTo>
                  <a:lnTo>
                    <a:pt x="0" y="340659"/>
                  </a:lnTo>
                  <a:lnTo>
                    <a:pt x="6093" y="355884"/>
                  </a:lnTo>
                  <a:lnTo>
                    <a:pt x="48618" y="377199"/>
                  </a:lnTo>
                  <a:lnTo>
                    <a:pt x="127830" y="392297"/>
                  </a:lnTo>
                  <a:lnTo>
                    <a:pt x="176449" y="398768"/>
                  </a:lnTo>
                  <a:lnTo>
                    <a:pt x="228241" y="398768"/>
                  </a:lnTo>
                  <a:lnTo>
                    <a:pt x="279906" y="398768"/>
                  </a:lnTo>
                  <a:lnTo>
                    <a:pt x="328652" y="392297"/>
                  </a:lnTo>
                  <a:lnTo>
                    <a:pt x="371304" y="386207"/>
                  </a:lnTo>
                  <a:lnTo>
                    <a:pt x="435537" y="365019"/>
                  </a:lnTo>
                  <a:lnTo>
                    <a:pt x="456736" y="340659"/>
                  </a:lnTo>
                  <a:lnTo>
                    <a:pt x="456736" y="57981"/>
                  </a:lnTo>
                  <a:lnTo>
                    <a:pt x="408117" y="21188"/>
                  </a:lnTo>
                  <a:lnTo>
                    <a:pt x="328652" y="6090"/>
                  </a:lnTo>
                  <a:lnTo>
                    <a:pt x="279906" y="0"/>
                  </a:lnTo>
                  <a:lnTo>
                    <a:pt x="228241" y="0"/>
                  </a:lnTo>
                  <a:lnTo>
                    <a:pt x="176449" y="0"/>
                  </a:lnTo>
                  <a:lnTo>
                    <a:pt x="127830" y="6090"/>
                  </a:lnTo>
                  <a:lnTo>
                    <a:pt x="85177" y="12053"/>
                  </a:lnTo>
                  <a:lnTo>
                    <a:pt x="21199" y="30323"/>
                  </a:lnTo>
                  <a:lnTo>
                    <a:pt x="6093" y="42756"/>
                  </a:lnTo>
                  <a:lnTo>
                    <a:pt x="0" y="57981"/>
                  </a:lnTo>
                  <a:close/>
                </a:path>
                <a:path w="457200" h="398780">
                  <a:moveTo>
                    <a:pt x="0" y="57981"/>
                  </a:moveTo>
                  <a:lnTo>
                    <a:pt x="48618" y="91350"/>
                  </a:lnTo>
                  <a:lnTo>
                    <a:pt x="127830" y="106575"/>
                  </a:lnTo>
                  <a:lnTo>
                    <a:pt x="176449" y="112665"/>
                  </a:lnTo>
                  <a:lnTo>
                    <a:pt x="228241" y="112665"/>
                  </a:lnTo>
                  <a:lnTo>
                    <a:pt x="279906" y="112665"/>
                  </a:lnTo>
                  <a:lnTo>
                    <a:pt x="328652" y="106575"/>
                  </a:lnTo>
                  <a:lnTo>
                    <a:pt x="371304" y="100485"/>
                  </a:lnTo>
                  <a:lnTo>
                    <a:pt x="435537" y="82215"/>
                  </a:lnTo>
                  <a:lnTo>
                    <a:pt x="450643" y="70161"/>
                  </a:lnTo>
                  <a:lnTo>
                    <a:pt x="456736" y="57981"/>
                  </a:lnTo>
                </a:path>
              </a:pathLst>
            </a:custGeom>
            <a:ln w="91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046064" y="2528300"/>
            <a:ext cx="272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9079" algn="l"/>
              </a:tabLst>
            </a:pPr>
            <a:r>
              <a:rPr sz="8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046064" y="2650100"/>
            <a:ext cx="272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9079" algn="l"/>
              </a:tabLst>
            </a:pPr>
            <a:r>
              <a:rPr sz="8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571475" y="2528300"/>
            <a:ext cx="27940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Arial MT"/>
                <a:cs typeface="Arial MT"/>
              </a:rPr>
              <a:t>BD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spc="-15" dirty="0">
                <a:latin typeface="Arial MT"/>
                <a:cs typeface="Arial MT"/>
              </a:rPr>
              <a:t>l</a:t>
            </a:r>
            <a:r>
              <a:rPr sz="800" spc="-40" dirty="0">
                <a:latin typeface="Arial MT"/>
                <a:cs typeface="Arial MT"/>
              </a:rPr>
              <a:t>o</a:t>
            </a:r>
            <a:r>
              <a:rPr sz="800" spc="5" dirty="0">
                <a:latin typeface="Arial MT"/>
                <a:cs typeface="Arial MT"/>
              </a:rPr>
              <a:t>c</a:t>
            </a:r>
            <a:r>
              <a:rPr sz="800" spc="-40" dirty="0">
                <a:latin typeface="Arial MT"/>
                <a:cs typeface="Arial MT"/>
              </a:rPr>
              <a:t>a</a:t>
            </a:r>
            <a:r>
              <a:rPr sz="800" spc="-15" dirty="0">
                <a:latin typeface="Arial MT"/>
                <a:cs typeface="Arial MT"/>
              </a:rPr>
              <a:t>l</a:t>
            </a:r>
            <a:r>
              <a:rPr sz="800" spc="-5" dirty="0">
                <a:latin typeface="Arial MT"/>
                <a:cs typeface="Arial MT"/>
              </a:rPr>
              <a:t>e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0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0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0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438400" y="2286000"/>
            <a:ext cx="5751512" cy="1717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490" dirty="0">
                <a:latin typeface="Trebuchet MS"/>
                <a:cs typeface="Trebuchet MS"/>
              </a:rPr>
              <a:t>COMMENT</a:t>
            </a:r>
            <a:r>
              <a:rPr b="1" spc="-125" dirty="0">
                <a:latin typeface="Trebuchet MS"/>
                <a:cs typeface="Trebuchet MS"/>
              </a:rPr>
              <a:t> </a:t>
            </a:r>
            <a:r>
              <a:rPr b="1" spc="420" dirty="0">
                <a:latin typeface="Trebuchet MS"/>
                <a:cs typeface="Trebuchet MS"/>
              </a:rPr>
              <a:t>CONCEVOIR</a:t>
            </a:r>
          </a:p>
          <a:p>
            <a:pPr marL="12700" marR="5080">
              <a:lnSpc>
                <a:spcPct val="104200"/>
              </a:lnSpc>
            </a:pPr>
            <a:r>
              <a:rPr b="1" spc="459" dirty="0">
                <a:latin typeface="Trebuchet MS"/>
                <a:cs typeface="Trebuchet MS"/>
              </a:rPr>
              <a:t>UNE</a:t>
            </a:r>
            <a:r>
              <a:rPr b="1" spc="-125" dirty="0">
                <a:latin typeface="Trebuchet MS"/>
                <a:cs typeface="Trebuchet MS"/>
              </a:rPr>
              <a:t> </a:t>
            </a:r>
            <a:r>
              <a:rPr b="1" spc="360" dirty="0">
                <a:latin typeface="Trebuchet MS"/>
                <a:cs typeface="Trebuchet MS"/>
              </a:rPr>
              <a:t>BASE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b="1" spc="405" dirty="0">
                <a:latin typeface="Trebuchet MS"/>
                <a:cs typeface="Trebuchet MS"/>
              </a:rPr>
              <a:t>DE</a:t>
            </a:r>
            <a:r>
              <a:rPr b="1" spc="-110" dirty="0">
                <a:latin typeface="Trebuchet MS"/>
                <a:cs typeface="Trebuchet MS"/>
              </a:rPr>
              <a:t> </a:t>
            </a:r>
            <a:r>
              <a:rPr b="1" spc="465" dirty="0">
                <a:latin typeface="Trebuchet MS"/>
                <a:cs typeface="Trebuchet MS"/>
              </a:rPr>
              <a:t>DONNÉES </a:t>
            </a:r>
            <a:r>
              <a:rPr b="1" spc="-1070" dirty="0">
                <a:latin typeface="Trebuchet MS"/>
                <a:cs typeface="Trebuchet MS"/>
              </a:rPr>
              <a:t> </a:t>
            </a:r>
            <a:r>
              <a:rPr b="1" spc="320" dirty="0">
                <a:latin typeface="Trebuchet MS"/>
                <a:cs typeface="Trebuchet MS"/>
              </a:rPr>
              <a:t>RELATIONNELLE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-229" dirty="0">
                <a:latin typeface="Trebuchet MS"/>
                <a:cs typeface="Trebuchet MS"/>
              </a:rPr>
              <a:t>?</a:t>
            </a: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7325" y="328613"/>
            <a:ext cx="6416675" cy="1001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380" dirty="0">
                <a:latin typeface="Verdana"/>
                <a:cs typeface="Verdana"/>
              </a:rPr>
              <a:t>Déma</a:t>
            </a:r>
            <a:r>
              <a:rPr sz="3200" spc="-310" dirty="0">
                <a:latin typeface="Verdana"/>
                <a:cs typeface="Verdana"/>
              </a:rPr>
              <a:t>r</a:t>
            </a:r>
            <a:r>
              <a:rPr sz="3200" spc="-355" dirty="0">
                <a:latin typeface="Verdana"/>
                <a:cs typeface="Verdana"/>
              </a:rPr>
              <a:t>che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365" dirty="0">
                <a:latin typeface="Verdana"/>
                <a:cs typeface="Verdana"/>
              </a:rPr>
              <a:t>de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204" dirty="0">
                <a:latin typeface="Verdana"/>
                <a:cs typeface="Verdana"/>
              </a:rPr>
              <a:t>c</a:t>
            </a:r>
            <a:r>
              <a:rPr sz="3200" spc="-250" dirty="0">
                <a:latin typeface="Verdana"/>
                <a:cs typeface="Verdana"/>
              </a:rPr>
              <a:t>o</a:t>
            </a:r>
            <a:r>
              <a:rPr sz="3200" spc="-300" dirty="0">
                <a:latin typeface="Verdana"/>
                <a:cs typeface="Verdana"/>
              </a:rPr>
              <a:t>nstr</a:t>
            </a:r>
            <a:r>
              <a:rPr sz="3200" spc="-380" dirty="0">
                <a:latin typeface="Verdana"/>
                <a:cs typeface="Verdana"/>
              </a:rPr>
              <a:t>u</a:t>
            </a:r>
            <a:r>
              <a:rPr sz="3200" spc="-250" dirty="0">
                <a:latin typeface="Verdana"/>
                <a:cs typeface="Verdana"/>
              </a:rPr>
              <a:t>ction</a:t>
            </a:r>
            <a:r>
              <a:rPr sz="3200" spc="-295" dirty="0">
                <a:latin typeface="Verdana"/>
                <a:cs typeface="Verdana"/>
              </a:rPr>
              <a:t> </a:t>
            </a:r>
            <a:r>
              <a:rPr sz="3200" spc="-480" dirty="0">
                <a:latin typeface="Verdana"/>
                <a:cs typeface="Verdana"/>
              </a:rPr>
              <a:t>d‟u</a:t>
            </a:r>
            <a:r>
              <a:rPr sz="3200" spc="-525" dirty="0">
                <a:latin typeface="Verdana"/>
                <a:cs typeface="Verdana"/>
              </a:rPr>
              <a:t>n</a:t>
            </a:r>
            <a:r>
              <a:rPr sz="3200" spc="-375" dirty="0">
                <a:latin typeface="Verdana"/>
                <a:cs typeface="Verdana"/>
              </a:rPr>
              <a:t>e</a:t>
            </a:r>
            <a:r>
              <a:rPr sz="3200" spc="-254" dirty="0">
                <a:latin typeface="Verdana"/>
                <a:cs typeface="Verdana"/>
              </a:rPr>
              <a:t> </a:t>
            </a:r>
            <a:r>
              <a:rPr sz="3200" spc="-50" dirty="0"/>
              <a:t>BDD  </a:t>
            </a:r>
            <a:r>
              <a:rPr sz="3200" spc="-105" dirty="0"/>
              <a:t>relationnelle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0"/>
            <a:ext cx="6212159" cy="486169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2971800" y="2438400"/>
            <a:ext cx="5051425" cy="1206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495"/>
              </a:spcBef>
            </a:pPr>
            <a:r>
              <a:rPr sz="4000" b="1" spc="420" dirty="0">
                <a:latin typeface="Trebuchet MS"/>
                <a:cs typeface="Trebuchet MS"/>
              </a:rPr>
              <a:t>MODÉLISATION</a:t>
            </a:r>
            <a:r>
              <a:rPr sz="4000" b="1" spc="-125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 </a:t>
            </a:r>
            <a:r>
              <a:rPr sz="4000" b="1" spc="-1190" dirty="0">
                <a:latin typeface="Trebuchet MS"/>
                <a:cs typeface="Trebuchet MS"/>
              </a:rPr>
              <a:t> </a:t>
            </a:r>
            <a:r>
              <a:rPr sz="4000" b="1" spc="509" dirty="0">
                <a:latin typeface="Trebuchet MS"/>
                <a:cs typeface="Trebuchet MS"/>
              </a:rPr>
              <a:t>DONNÉES</a:t>
            </a:r>
            <a:endParaRPr sz="4000" dirty="0"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09800" y="152400"/>
            <a:ext cx="5191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35" dirty="0"/>
              <a:t>P</a:t>
            </a:r>
            <a:r>
              <a:rPr sz="4300" spc="-200" dirty="0"/>
              <a:t>l</a:t>
            </a:r>
            <a:r>
              <a:rPr sz="4300" spc="-400" dirty="0"/>
              <a:t>an</a:t>
            </a:r>
            <a:r>
              <a:rPr sz="4300" spc="50" dirty="0"/>
              <a:t> </a:t>
            </a:r>
            <a:r>
              <a:rPr sz="4300" spc="-120" dirty="0"/>
              <a:t>dé</a:t>
            </a:r>
            <a:r>
              <a:rPr sz="4300" spc="-75" dirty="0"/>
              <a:t>t</a:t>
            </a:r>
            <a:r>
              <a:rPr sz="4300" spc="-185" dirty="0"/>
              <a:t>ail</a:t>
            </a:r>
            <a:r>
              <a:rPr sz="4300" spc="-145" dirty="0"/>
              <a:t>l</a:t>
            </a:r>
            <a:r>
              <a:rPr sz="4300" spc="-335" dirty="0"/>
              <a:t>é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55966"/>
            <a:ext cx="6450330" cy="512572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69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Optimisation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réécriture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requêtes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55" dirty="0">
                <a:latin typeface="Microsoft Sans Serif"/>
                <a:cs typeface="Microsoft Sans Serif"/>
              </a:rPr>
              <a:t>Objectifs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l'optimisation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75" dirty="0">
                <a:latin typeface="Microsoft Sans Serif"/>
                <a:cs typeface="Microsoft Sans Serif"/>
              </a:rPr>
              <a:t>Re</a:t>
            </a:r>
            <a:r>
              <a:rPr sz="2000" spc="-150" dirty="0">
                <a:latin typeface="Microsoft Sans Serif"/>
                <a:cs typeface="Microsoft Sans Serif"/>
              </a:rPr>
              <a:t>q</a:t>
            </a:r>
            <a:r>
              <a:rPr sz="2000" spc="-135" dirty="0">
                <a:latin typeface="Microsoft Sans Serif"/>
                <a:cs typeface="Microsoft Sans Serif"/>
              </a:rPr>
              <a:t>uê</a:t>
            </a:r>
            <a:r>
              <a:rPr sz="2000" spc="-90" dirty="0">
                <a:latin typeface="Microsoft Sans Serif"/>
                <a:cs typeface="Microsoft Sans Serif"/>
              </a:rPr>
              <a:t>tes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stat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114" dirty="0">
                <a:latin typeface="Microsoft Sans Serif"/>
                <a:cs typeface="Microsoft Sans Serif"/>
              </a:rPr>
              <a:t>q</a:t>
            </a:r>
            <a:r>
              <a:rPr sz="2000" spc="-105" dirty="0">
                <a:latin typeface="Microsoft Sans Serif"/>
                <a:cs typeface="Microsoft Sans Serif"/>
              </a:rPr>
              <a:t>u</a:t>
            </a:r>
            <a:r>
              <a:rPr sz="2000" spc="-195" dirty="0">
                <a:latin typeface="Microsoft Sans Serif"/>
                <a:cs typeface="Microsoft Sans Serif"/>
              </a:rPr>
              <a:t>es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dynami</a:t>
            </a:r>
            <a:r>
              <a:rPr sz="2000" spc="-114" dirty="0">
                <a:latin typeface="Microsoft Sans Serif"/>
                <a:cs typeface="Microsoft Sans Serif"/>
              </a:rPr>
              <a:t>q</a:t>
            </a:r>
            <a:r>
              <a:rPr sz="2000" spc="-105" dirty="0">
                <a:latin typeface="Microsoft Sans Serif"/>
                <a:cs typeface="Microsoft Sans Serif"/>
              </a:rPr>
              <a:t>u</a:t>
            </a:r>
            <a:r>
              <a:rPr sz="2000" spc="-195" dirty="0">
                <a:latin typeface="Microsoft Sans Serif"/>
                <a:cs typeface="Microsoft Sans Serif"/>
              </a:rPr>
              <a:t>es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14" dirty="0">
                <a:latin typeface="Microsoft Sans Serif"/>
                <a:cs typeface="Microsoft Sans Serif"/>
              </a:rPr>
              <a:t>Ana</a:t>
            </a:r>
            <a:r>
              <a:rPr sz="2000" spc="-70" dirty="0">
                <a:latin typeface="Microsoft Sans Serif"/>
                <a:cs typeface="Microsoft Sans Serif"/>
              </a:rPr>
              <a:t>l</a:t>
            </a:r>
            <a:r>
              <a:rPr sz="2000" spc="-170" dirty="0">
                <a:latin typeface="Microsoft Sans Serif"/>
                <a:cs typeface="Microsoft Sans Serif"/>
              </a:rPr>
              <a:t>yse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135" dirty="0">
                <a:latin typeface="Microsoft Sans Serif"/>
                <a:cs typeface="Microsoft Sans Serif"/>
              </a:rPr>
              <a:t>equê</a:t>
            </a:r>
            <a:r>
              <a:rPr sz="2000" spc="-90" dirty="0">
                <a:latin typeface="Microsoft Sans Serif"/>
                <a:cs typeface="Microsoft Sans Serif"/>
              </a:rPr>
              <a:t>tes</a:t>
            </a:r>
            <a:endParaRPr sz="20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60" dirty="0">
                <a:latin typeface="Microsoft Sans Serif"/>
                <a:cs typeface="Microsoft Sans Serif"/>
              </a:rPr>
              <a:t>Le</a:t>
            </a:r>
            <a:r>
              <a:rPr sz="2800" spc="-229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transactio</a:t>
            </a:r>
            <a:r>
              <a:rPr sz="2800" spc="-120" dirty="0">
                <a:latin typeface="Microsoft Sans Serif"/>
                <a:cs typeface="Microsoft Sans Serif"/>
              </a:rPr>
              <a:t>n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85" dirty="0">
                <a:latin typeface="Microsoft Sans Serif"/>
                <a:cs typeface="Microsoft Sans Serif"/>
              </a:rPr>
              <a:t>Généralités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sur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transactions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Le</a:t>
            </a:r>
            <a:r>
              <a:rPr sz="2000" spc="-160" dirty="0">
                <a:latin typeface="Microsoft Sans Serif"/>
                <a:cs typeface="Microsoft Sans Serif"/>
              </a:rPr>
              <a:t>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transacti</a:t>
            </a:r>
            <a:r>
              <a:rPr sz="2000" spc="-120" dirty="0">
                <a:latin typeface="Microsoft Sans Serif"/>
                <a:cs typeface="Microsoft Sans Serif"/>
              </a:rPr>
              <a:t>ons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75" dirty="0">
                <a:latin typeface="Microsoft Sans Serif"/>
                <a:cs typeface="Microsoft Sans Serif"/>
              </a:rPr>
              <a:t>dans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S</a:t>
            </a:r>
            <a:r>
              <a:rPr sz="2000" spc="-190" dirty="0">
                <a:latin typeface="Microsoft Sans Serif"/>
                <a:cs typeface="Microsoft Sans Serif"/>
              </a:rPr>
              <a:t>Q</a:t>
            </a:r>
            <a:r>
              <a:rPr sz="2000" spc="-130" dirty="0">
                <a:latin typeface="Microsoft Sans Serif"/>
                <a:cs typeface="Microsoft Sans Serif"/>
              </a:rPr>
              <a:t>L</a:t>
            </a:r>
            <a:endParaRPr sz="20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6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95" dirty="0">
                <a:latin typeface="Microsoft Sans Serif"/>
                <a:cs typeface="Microsoft Sans Serif"/>
              </a:rPr>
              <a:t>Gesti</a:t>
            </a:r>
            <a:r>
              <a:rPr sz="2800" spc="-100" dirty="0">
                <a:latin typeface="Microsoft Sans Serif"/>
                <a:cs typeface="Microsoft Sans Serif"/>
              </a:rPr>
              <a:t>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54" dirty="0">
                <a:latin typeface="Microsoft Sans Serif"/>
                <a:cs typeface="Microsoft Sans Serif"/>
              </a:rPr>
              <a:t>accès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con</a:t>
            </a:r>
            <a:r>
              <a:rPr sz="2800" spc="-65" dirty="0">
                <a:latin typeface="Microsoft Sans Serif"/>
                <a:cs typeface="Microsoft Sans Serif"/>
              </a:rPr>
              <a:t>cur</a:t>
            </a:r>
            <a:r>
              <a:rPr sz="2800" spc="105" dirty="0">
                <a:latin typeface="Microsoft Sans Serif"/>
                <a:cs typeface="Microsoft Sans Serif"/>
              </a:rPr>
              <a:t>r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-90" dirty="0"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25" dirty="0">
                <a:latin typeface="Microsoft Sans Serif"/>
                <a:cs typeface="Microsoft Sans Serif"/>
              </a:rPr>
              <a:t>P</a:t>
            </a:r>
            <a:r>
              <a:rPr sz="2000" spc="-120" dirty="0">
                <a:latin typeface="Microsoft Sans Serif"/>
                <a:cs typeface="Microsoft Sans Serif"/>
              </a:rPr>
              <a:t>r</a:t>
            </a:r>
            <a:r>
              <a:rPr sz="2000" spc="-114" dirty="0">
                <a:latin typeface="Microsoft Sans Serif"/>
                <a:cs typeface="Microsoft Sans Serif"/>
              </a:rPr>
              <a:t>oblèmes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i</a:t>
            </a:r>
            <a:r>
              <a:rPr sz="2000" spc="-190" dirty="0">
                <a:latin typeface="Microsoft Sans Serif"/>
                <a:cs typeface="Microsoft Sans Serif"/>
              </a:rPr>
              <a:t>és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aux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a</a:t>
            </a:r>
            <a:r>
              <a:rPr sz="2000" spc="-190" dirty="0">
                <a:latin typeface="Microsoft Sans Serif"/>
                <a:cs typeface="Microsoft Sans Serif"/>
              </a:rPr>
              <a:t>c</a:t>
            </a:r>
            <a:r>
              <a:rPr sz="2000" spc="-170" dirty="0">
                <a:latin typeface="Microsoft Sans Serif"/>
                <a:cs typeface="Microsoft Sans Serif"/>
              </a:rPr>
              <a:t>cès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c</a:t>
            </a:r>
            <a:r>
              <a:rPr sz="2000" spc="-50" dirty="0">
                <a:latin typeface="Microsoft Sans Serif"/>
                <a:cs typeface="Microsoft Sans Serif"/>
              </a:rPr>
              <a:t>oncu</a:t>
            </a:r>
            <a:r>
              <a:rPr sz="2000" spc="-55" dirty="0">
                <a:latin typeface="Microsoft Sans Serif"/>
                <a:cs typeface="Microsoft Sans Serif"/>
              </a:rPr>
              <a:t>r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-60" dirty="0">
                <a:latin typeface="Microsoft Sans Serif"/>
                <a:cs typeface="Microsoft Sans Serif"/>
              </a:rPr>
              <a:t>en</a:t>
            </a:r>
            <a:r>
              <a:rPr sz="2000" spc="-25" dirty="0">
                <a:latin typeface="Microsoft Sans Serif"/>
                <a:cs typeface="Microsoft Sans Serif"/>
              </a:rPr>
              <a:t>t</a:t>
            </a:r>
            <a:r>
              <a:rPr sz="2000" spc="-229" dirty="0"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50" dirty="0">
                <a:latin typeface="Microsoft Sans Serif"/>
                <a:cs typeface="Microsoft Sans Serif"/>
              </a:rPr>
              <a:t>Mécanismes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pour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assurer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concurrence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et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la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reprise</a:t>
            </a:r>
            <a:endParaRPr sz="20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57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P</a:t>
            </a:r>
            <a:r>
              <a:rPr sz="2800" spc="-165" dirty="0">
                <a:latin typeface="Microsoft Sans Serif"/>
                <a:cs typeface="Microsoft Sans Serif"/>
              </a:rPr>
              <a:t>r</a:t>
            </a:r>
            <a:r>
              <a:rPr sz="2800" spc="-140" dirty="0">
                <a:latin typeface="Microsoft Sans Serif"/>
                <a:cs typeface="Microsoft Sans Serif"/>
              </a:rPr>
              <a:t>ogr</a:t>
            </a:r>
            <a:r>
              <a:rPr sz="2800" spc="-175" dirty="0">
                <a:latin typeface="Microsoft Sans Serif"/>
                <a:cs typeface="Microsoft Sans Serif"/>
              </a:rPr>
              <a:t>a</a:t>
            </a:r>
            <a:r>
              <a:rPr sz="2800" spc="-180" dirty="0">
                <a:latin typeface="Microsoft Sans Serif"/>
                <a:cs typeface="Microsoft Sans Serif"/>
              </a:rPr>
              <a:t>m</a:t>
            </a:r>
            <a:r>
              <a:rPr sz="2800" spc="-175" dirty="0">
                <a:latin typeface="Microsoft Sans Serif"/>
                <a:cs typeface="Microsoft Sans Serif"/>
              </a:rPr>
              <a:t>m</a:t>
            </a:r>
            <a:r>
              <a:rPr sz="2800" spc="-85" dirty="0">
                <a:latin typeface="Microsoft Sans Serif"/>
                <a:cs typeface="Microsoft Sans Serif"/>
              </a:rPr>
              <a:t>ation</a:t>
            </a:r>
            <a:r>
              <a:rPr sz="2800" spc="85" dirty="0">
                <a:latin typeface="Microsoft Sans Serif"/>
                <a:cs typeface="Microsoft Sans Serif"/>
              </a:rPr>
              <a:t> </a:t>
            </a:r>
            <a:r>
              <a:rPr sz="2800" spc="-465" dirty="0">
                <a:latin typeface="Microsoft Sans Serif"/>
                <a:cs typeface="Microsoft Sans Serif"/>
              </a:rPr>
              <a:t>a</a:t>
            </a:r>
            <a:r>
              <a:rPr sz="2800" spc="-245" dirty="0">
                <a:latin typeface="Microsoft Sans Serif"/>
                <a:cs typeface="Microsoft Sans Serif"/>
              </a:rPr>
              <a:t>v</a:t>
            </a:r>
            <a:r>
              <a:rPr sz="2800" spc="-200" dirty="0">
                <a:latin typeface="Microsoft Sans Serif"/>
                <a:cs typeface="Microsoft Sans Serif"/>
              </a:rPr>
              <a:t>ec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u</a:t>
            </a:r>
            <a:r>
              <a:rPr sz="2800" spc="-190" dirty="0">
                <a:latin typeface="Microsoft Sans Serif"/>
                <a:cs typeface="Microsoft Sans Serif"/>
              </a:rPr>
              <a:t>ne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50" dirty="0">
                <a:latin typeface="Microsoft Sans Serif"/>
                <a:cs typeface="Microsoft Sans Serif"/>
              </a:rPr>
              <a:t>BDD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20" dirty="0">
                <a:latin typeface="Microsoft Sans Serif"/>
                <a:cs typeface="Microsoft Sans Serif"/>
              </a:rPr>
              <a:t>Couplage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195" dirty="0">
                <a:latin typeface="Microsoft Sans Serif"/>
                <a:cs typeface="Microsoft Sans Serif"/>
              </a:rPr>
              <a:t>avec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00" dirty="0">
                <a:latin typeface="Microsoft Sans Serif"/>
                <a:cs typeface="Microsoft Sans Serif"/>
              </a:rPr>
              <a:t>langages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programmations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50" dirty="0">
                <a:latin typeface="Microsoft Sans Serif"/>
                <a:cs typeface="Microsoft Sans Serif"/>
              </a:rPr>
              <a:t>classiques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533400"/>
            <a:ext cx="6951662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95" dirty="0"/>
              <a:t>Modèle</a:t>
            </a:r>
            <a:r>
              <a:rPr sz="4300" spc="35" dirty="0"/>
              <a:t> </a:t>
            </a:r>
            <a:r>
              <a:rPr sz="4300" spc="-180" dirty="0"/>
              <a:t>conceptuel</a:t>
            </a:r>
            <a:r>
              <a:rPr sz="4300" spc="75" dirty="0"/>
              <a:t> </a:t>
            </a:r>
            <a:r>
              <a:rPr sz="4300" spc="-270" dirty="0"/>
              <a:t>de</a:t>
            </a:r>
            <a:r>
              <a:rPr sz="4300" spc="30" dirty="0"/>
              <a:t> </a:t>
            </a:r>
            <a:r>
              <a:rPr sz="4300" spc="-270" dirty="0"/>
              <a:t>données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914400" y="1752600"/>
            <a:ext cx="7261225" cy="4081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75" dirty="0">
                <a:latin typeface="Microsoft Sans Serif"/>
                <a:cs typeface="Microsoft Sans Serif"/>
              </a:rPr>
              <a:t>Les</a:t>
            </a:r>
            <a:r>
              <a:rPr sz="3200" spc="-27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travaux</a:t>
            </a:r>
            <a:r>
              <a:rPr sz="3200" spc="-130" dirty="0">
                <a:latin typeface="Microsoft Sans Serif"/>
                <a:cs typeface="Microsoft Sans Serif"/>
              </a:rPr>
              <a:t> </a:t>
            </a:r>
            <a:r>
              <a:rPr sz="3200" spc="-465" dirty="0">
                <a:latin typeface="Verdana"/>
                <a:cs typeface="Verdana"/>
              </a:rPr>
              <a:t>d‟analyse</a:t>
            </a:r>
            <a:r>
              <a:rPr sz="3200" spc="-459" dirty="0">
                <a:latin typeface="Verdana"/>
                <a:cs typeface="Verdana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conception </a:t>
            </a:r>
            <a:r>
              <a:rPr sz="3200" spc="-105" dirty="0">
                <a:latin typeface="Microsoft Sans Serif"/>
                <a:cs typeface="Microsoft Sans Serif"/>
              </a:rPr>
              <a:t> doivent</a:t>
            </a:r>
            <a:r>
              <a:rPr sz="3200" spc="-100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être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conduits</a:t>
            </a:r>
            <a:r>
              <a:rPr sz="3200" spc="-114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par</a:t>
            </a:r>
            <a:r>
              <a:rPr sz="3200" spc="-12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une </a:t>
            </a:r>
            <a:r>
              <a:rPr sz="3200" spc="-20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méthodologie</a:t>
            </a:r>
            <a:r>
              <a:rPr sz="3200" spc="-114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intégrant</a:t>
            </a:r>
            <a:r>
              <a:rPr sz="3200" spc="-100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la</a:t>
            </a:r>
            <a:r>
              <a:rPr sz="3200" spc="-22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modélisation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i="1" spc="-300" dirty="0">
                <a:latin typeface="Trebuchet MS"/>
                <a:cs typeface="Trebuchet MS"/>
              </a:rPr>
              <a:t>Entité-Association</a:t>
            </a: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891A7"/>
              </a:buClr>
              <a:buFont typeface="Segoe UI Symbol"/>
              <a:buChar char="⚫"/>
            </a:pPr>
            <a:endParaRPr sz="4300" dirty="0">
              <a:latin typeface="Trebuchet MS"/>
              <a:cs typeface="Trebuchet MS"/>
            </a:endParaRPr>
          </a:p>
          <a:p>
            <a:pPr marL="295910" marR="6350" indent="-283845" algn="just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29" dirty="0">
                <a:latin typeface="Microsoft Sans Serif"/>
                <a:cs typeface="Microsoft Sans Serif"/>
              </a:rPr>
              <a:t>Le</a:t>
            </a:r>
            <a:r>
              <a:rPr sz="3200" spc="95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modè</a:t>
            </a:r>
            <a:r>
              <a:rPr sz="3200" spc="-75" dirty="0">
                <a:latin typeface="Microsoft Sans Serif"/>
                <a:cs typeface="Microsoft Sans Serif"/>
              </a:rPr>
              <a:t>l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100" dirty="0">
                <a:latin typeface="Microsoft Sans Serif"/>
                <a:cs typeface="Microsoft Sans Serif"/>
              </a:rPr>
              <a:t> </a:t>
            </a:r>
            <a:r>
              <a:rPr sz="3200" i="1" spc="-320" dirty="0">
                <a:latin typeface="Trebuchet MS"/>
                <a:cs typeface="Trebuchet MS"/>
              </a:rPr>
              <a:t>Ent</a:t>
            </a:r>
            <a:r>
              <a:rPr sz="3200" i="1" spc="-204" dirty="0">
                <a:latin typeface="Trebuchet MS"/>
                <a:cs typeface="Trebuchet MS"/>
              </a:rPr>
              <a:t>i</a:t>
            </a:r>
            <a:r>
              <a:rPr sz="3200" i="1" spc="-335" dirty="0">
                <a:latin typeface="Trebuchet MS"/>
                <a:cs typeface="Trebuchet MS"/>
              </a:rPr>
              <a:t>t</a:t>
            </a:r>
            <a:r>
              <a:rPr sz="3200" i="1" spc="-434" dirty="0">
                <a:latin typeface="Trebuchet MS"/>
                <a:cs typeface="Trebuchet MS"/>
              </a:rPr>
              <a:t>é</a:t>
            </a:r>
            <a:r>
              <a:rPr sz="3200" i="1" spc="-375" dirty="0">
                <a:latin typeface="Trebuchet MS"/>
                <a:cs typeface="Trebuchet MS"/>
              </a:rPr>
              <a:t>-</a:t>
            </a:r>
            <a:r>
              <a:rPr sz="3200" i="1" spc="-305" dirty="0">
                <a:latin typeface="Trebuchet MS"/>
                <a:cs typeface="Trebuchet MS"/>
              </a:rPr>
              <a:t>A</a:t>
            </a:r>
            <a:r>
              <a:rPr sz="3200" i="1" spc="-165" dirty="0">
                <a:latin typeface="Trebuchet MS"/>
                <a:cs typeface="Trebuchet MS"/>
              </a:rPr>
              <a:t>s</a:t>
            </a:r>
            <a:r>
              <a:rPr sz="3200" i="1" spc="-160" dirty="0">
                <a:latin typeface="Trebuchet MS"/>
                <a:cs typeface="Trebuchet MS"/>
              </a:rPr>
              <a:t>s</a:t>
            </a:r>
            <a:r>
              <a:rPr sz="3200" i="1" spc="-300" dirty="0">
                <a:latin typeface="Trebuchet MS"/>
                <a:cs typeface="Trebuchet MS"/>
              </a:rPr>
              <a:t>ociatio</a:t>
            </a:r>
            <a:r>
              <a:rPr sz="3200" i="1" spc="-365" dirty="0">
                <a:latin typeface="Trebuchet MS"/>
                <a:cs typeface="Trebuchet MS"/>
              </a:rPr>
              <a:t>n</a:t>
            </a:r>
            <a:r>
              <a:rPr sz="3200" i="1" spc="-35" dirty="0">
                <a:latin typeface="Trebuchet MS"/>
                <a:cs typeface="Trebuchet MS"/>
              </a:rPr>
              <a:t> 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180" dirty="0">
                <a:latin typeface="Microsoft Sans Serif"/>
                <a:cs typeface="Microsoft Sans Serif"/>
              </a:rPr>
              <a:t>eprés</a:t>
            </a:r>
            <a:r>
              <a:rPr sz="3200" spc="-215" dirty="0">
                <a:latin typeface="Microsoft Sans Serif"/>
                <a:cs typeface="Microsoft Sans Serif"/>
              </a:rPr>
              <a:t>e</a:t>
            </a:r>
            <a:r>
              <a:rPr sz="3200" spc="-85" dirty="0">
                <a:latin typeface="Microsoft Sans Serif"/>
                <a:cs typeface="Microsoft Sans Serif"/>
              </a:rPr>
              <a:t>nte</a:t>
            </a:r>
            <a:r>
              <a:rPr sz="3200" spc="95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un  formalisme</a:t>
            </a:r>
            <a:r>
              <a:rPr sz="3200" spc="-14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du</a:t>
            </a:r>
            <a:r>
              <a:rPr sz="3200" spc="525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Modèle</a:t>
            </a:r>
            <a:r>
              <a:rPr sz="3200" spc="-140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conceptuel</a:t>
            </a:r>
            <a:r>
              <a:rPr sz="3200" spc="-12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de </a:t>
            </a:r>
            <a:r>
              <a:rPr sz="3200" spc="-200" dirty="0">
                <a:latin typeface="Microsoft Sans Serif"/>
                <a:cs typeface="Microsoft Sans Serif"/>
              </a:rPr>
              <a:t> données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(MCD)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743200" y="457200"/>
            <a:ext cx="58435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95" dirty="0"/>
              <a:t>Modèle</a:t>
            </a:r>
            <a:r>
              <a:rPr sz="4300" spc="-15" dirty="0"/>
              <a:t> </a:t>
            </a:r>
            <a:r>
              <a:rPr sz="4300" spc="-160" dirty="0"/>
              <a:t>Entité-Association</a:t>
            </a:r>
            <a:endParaRPr sz="4300" dirty="0"/>
          </a:p>
        </p:txBody>
      </p:sp>
      <p:sp>
        <p:nvSpPr>
          <p:cNvPr id="18" name="object 18"/>
          <p:cNvSpPr txBox="1"/>
          <p:nvPr/>
        </p:nvSpPr>
        <p:spPr>
          <a:xfrm>
            <a:off x="990600" y="1524000"/>
            <a:ext cx="7259955" cy="3593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5080" indent="-283845" algn="just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10" dirty="0">
                <a:latin typeface="Microsoft Sans Serif"/>
                <a:cs typeface="Microsoft Sans Serif"/>
              </a:rPr>
              <a:t>Outil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utilisé</a:t>
            </a:r>
            <a:r>
              <a:rPr sz="3200" spc="-100" dirty="0">
                <a:latin typeface="Microsoft Sans Serif"/>
                <a:cs typeface="Microsoft Sans Serif"/>
              </a:rPr>
              <a:t> </a:t>
            </a:r>
            <a:r>
              <a:rPr sz="3200" spc="-280" dirty="0">
                <a:latin typeface="Microsoft Sans Serif"/>
                <a:cs typeface="Microsoft Sans Serif"/>
              </a:rPr>
              <a:t>dans</a:t>
            </a:r>
            <a:r>
              <a:rPr sz="3200" spc="-27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la</a:t>
            </a:r>
            <a:r>
              <a:rPr sz="3200" spc="-22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gestion</a:t>
            </a:r>
            <a:r>
              <a:rPr sz="3200" spc="-150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229" dirty="0">
                <a:latin typeface="Microsoft Sans Serif"/>
                <a:cs typeface="Microsoft Sans Serif"/>
              </a:rPr>
              <a:t>la </a:t>
            </a:r>
            <a:r>
              <a:rPr sz="3200" spc="-225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struct</a:t>
            </a:r>
            <a:r>
              <a:rPr sz="3200" spc="-60" dirty="0">
                <a:latin typeface="Microsoft Sans Serif"/>
                <a:cs typeface="Microsoft Sans Serif"/>
              </a:rPr>
              <a:t>u</a:t>
            </a:r>
            <a:r>
              <a:rPr sz="3200" spc="190" dirty="0">
                <a:latin typeface="Microsoft Sans Serif"/>
                <a:cs typeface="Microsoft Sans Serif"/>
              </a:rPr>
              <a:t>r</a:t>
            </a:r>
            <a:r>
              <a:rPr sz="3200" spc="-430" dirty="0">
                <a:latin typeface="Microsoft Sans Serif"/>
                <a:cs typeface="Microsoft Sans Serif"/>
              </a:rPr>
              <a:t>a</a:t>
            </a:r>
            <a:r>
              <a:rPr sz="3200" spc="30" dirty="0">
                <a:latin typeface="Microsoft Sans Serif"/>
                <a:cs typeface="Microsoft Sans Serif"/>
              </a:rPr>
              <a:t>ti</a:t>
            </a:r>
            <a:r>
              <a:rPr sz="3200" spc="55" dirty="0">
                <a:latin typeface="Microsoft Sans Serif"/>
                <a:cs typeface="Microsoft Sans Serif"/>
              </a:rPr>
              <a:t>o</a:t>
            </a:r>
            <a:r>
              <a:rPr sz="3200" spc="-180" dirty="0">
                <a:latin typeface="Microsoft Sans Serif"/>
                <a:cs typeface="Microsoft Sans Serif"/>
              </a:rPr>
              <a:t>n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données</a:t>
            </a:r>
            <a:endParaRPr sz="3200" dirty="0">
              <a:latin typeface="Microsoft Sans Serif"/>
              <a:cs typeface="Microsoft Sans Serif"/>
            </a:endParaRPr>
          </a:p>
          <a:p>
            <a:pPr marL="295910" marR="5715" indent="-283845" algn="just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10" dirty="0">
                <a:latin typeface="Microsoft Sans Serif"/>
                <a:cs typeface="Microsoft Sans Serif"/>
              </a:rPr>
              <a:t>Outil </a:t>
            </a:r>
            <a:r>
              <a:rPr sz="3200" spc="-90" dirty="0">
                <a:latin typeface="Microsoft Sans Serif"/>
                <a:cs typeface="Microsoft Sans Serif"/>
              </a:rPr>
              <a:t>rigoureux</a:t>
            </a:r>
            <a:r>
              <a:rPr sz="3200" spc="-85" dirty="0">
                <a:latin typeface="Microsoft Sans Serif"/>
                <a:cs typeface="Microsoft Sans Serif"/>
              </a:rPr>
              <a:t> </a:t>
            </a:r>
            <a:r>
              <a:rPr sz="3200" spc="-130" dirty="0">
                <a:latin typeface="Microsoft Sans Serif"/>
                <a:cs typeface="Microsoft Sans Serif"/>
              </a:rPr>
              <a:t>qui</a:t>
            </a:r>
            <a:r>
              <a:rPr sz="3200" spc="-12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permet</a:t>
            </a:r>
            <a:r>
              <a:rPr sz="3200" spc="-80" dirty="0">
                <a:latin typeface="Microsoft Sans Serif"/>
                <a:cs typeface="Microsoft Sans Serif"/>
              </a:rPr>
              <a:t> </a:t>
            </a:r>
            <a:r>
              <a:rPr sz="3200" spc="-350" dirty="0">
                <a:latin typeface="Verdana"/>
                <a:cs typeface="Verdana"/>
              </a:rPr>
              <a:t>d‟arriver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295" dirty="0">
                <a:latin typeface="Microsoft Sans Serif"/>
                <a:cs typeface="Microsoft Sans Serif"/>
              </a:rPr>
              <a:t>au </a:t>
            </a:r>
            <a:r>
              <a:rPr sz="3200" spc="-290" dirty="0">
                <a:latin typeface="Microsoft Sans Serif"/>
                <a:cs typeface="Microsoft Sans Serif"/>
              </a:rPr>
              <a:t> </a:t>
            </a:r>
            <a:r>
              <a:rPr sz="3200" u="heavy" spc="-2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schéma</a:t>
            </a:r>
            <a:r>
              <a:rPr sz="3200" u="heavy" spc="-2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3200" u="heavy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relationnel</a:t>
            </a:r>
            <a:r>
              <a:rPr sz="3200" u="heavy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(modèle</a:t>
            </a:r>
            <a:r>
              <a:rPr sz="3200" spc="-13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logique</a:t>
            </a:r>
            <a:r>
              <a:rPr sz="3200" spc="52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de </a:t>
            </a:r>
            <a:r>
              <a:rPr sz="3200" spc="-20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données)</a:t>
            </a:r>
            <a:endParaRPr sz="3200" dirty="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20" dirty="0">
                <a:latin typeface="Microsoft Sans Serif"/>
                <a:cs typeface="Microsoft Sans Serif"/>
              </a:rPr>
              <a:t>Sert</a:t>
            </a:r>
            <a:r>
              <a:rPr sz="3200" spc="-114" dirty="0">
                <a:latin typeface="Microsoft Sans Serif"/>
                <a:cs typeface="Microsoft Sans Serif"/>
              </a:rPr>
              <a:t> </a:t>
            </a:r>
            <a:r>
              <a:rPr sz="3200" spc="-415" dirty="0">
                <a:latin typeface="Microsoft Sans Serif"/>
                <a:cs typeface="Microsoft Sans Serif"/>
              </a:rPr>
              <a:t>à</a:t>
            </a:r>
            <a:r>
              <a:rPr sz="3200" spc="-409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guider</a:t>
            </a:r>
            <a:r>
              <a:rPr sz="3200" spc="-13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la</a:t>
            </a:r>
            <a:r>
              <a:rPr sz="3200" spc="-21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réflexion </a:t>
            </a:r>
            <a:r>
              <a:rPr sz="3200" spc="-35" dirty="0">
                <a:latin typeface="Microsoft Sans Serif"/>
                <a:cs typeface="Microsoft Sans Serif"/>
              </a:rPr>
              <a:t>et </a:t>
            </a:r>
            <a:r>
              <a:rPr sz="3200" spc="-45" dirty="0">
                <a:latin typeface="Microsoft Sans Serif"/>
                <a:cs typeface="Microsoft Sans Serif"/>
              </a:rPr>
              <a:t>forcer </a:t>
            </a:r>
            <a:r>
              <a:rPr sz="3200" spc="-415" dirty="0">
                <a:latin typeface="Microsoft Sans Serif"/>
                <a:cs typeface="Microsoft Sans Serif"/>
              </a:rPr>
              <a:t>à</a:t>
            </a:r>
            <a:r>
              <a:rPr sz="3200" spc="-409" dirty="0">
                <a:latin typeface="Microsoft Sans Serif"/>
                <a:cs typeface="Microsoft Sans Serif"/>
              </a:rPr>
              <a:t> </a:t>
            </a:r>
            <a:r>
              <a:rPr sz="3200" spc="-310" dirty="0">
                <a:latin typeface="Microsoft Sans Serif"/>
                <a:cs typeface="Microsoft Sans Serif"/>
              </a:rPr>
              <a:t>se </a:t>
            </a:r>
            <a:r>
              <a:rPr sz="3200" spc="-305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poser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5" dirty="0">
                <a:latin typeface="Microsoft Sans Serif"/>
                <a:cs typeface="Microsoft Sans Serif"/>
              </a:rPr>
              <a:t>bonnes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questions.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295400" y="2209800"/>
            <a:ext cx="4572000" cy="2119811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45" dirty="0">
                <a:latin typeface="Microsoft Sans Serif"/>
                <a:cs typeface="Microsoft Sans Serif"/>
              </a:rPr>
              <a:t>Modèle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E/A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25" dirty="0">
                <a:latin typeface="Microsoft Sans Serif"/>
                <a:cs typeface="Microsoft Sans Serif"/>
              </a:rPr>
              <a:t>Entités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35" dirty="0">
                <a:latin typeface="Microsoft Sans Serif"/>
                <a:cs typeface="Microsoft Sans Serif"/>
              </a:rPr>
              <a:t>Associations</a:t>
            </a:r>
            <a:endParaRPr sz="28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5" dirty="0">
                <a:latin typeface="Microsoft Sans Serif"/>
                <a:cs typeface="Microsoft Sans Serif"/>
              </a:rPr>
              <a:t>Attributs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Propriétés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2590800" y="457200"/>
            <a:ext cx="58435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95" dirty="0"/>
              <a:t>Modèle</a:t>
            </a:r>
            <a:r>
              <a:rPr sz="4300" spc="-15" dirty="0"/>
              <a:t> </a:t>
            </a:r>
            <a:r>
              <a:rPr sz="4300" spc="-160" dirty="0"/>
              <a:t>Entité-Association</a:t>
            </a:r>
            <a:endParaRPr sz="4300"/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19400" y="457200"/>
            <a:ext cx="36179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r>
              <a:rPr sz="4300" spc="65" dirty="0"/>
              <a:t> </a:t>
            </a:r>
            <a:r>
              <a:rPr sz="4300" spc="-60" dirty="0"/>
              <a:t>(MCD)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2286000" y="1676463"/>
            <a:ext cx="1362075" cy="3194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6000" y="1995519"/>
            <a:ext cx="1362075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57834">
              <a:lnSpc>
                <a:spcPct val="100000"/>
              </a:lnSpc>
              <a:spcBef>
                <a:spcPts val="30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81075" y="4333811"/>
            <a:ext cx="1282700" cy="1100455"/>
            <a:chOff x="981075" y="4333811"/>
            <a:chExt cx="1282700" cy="1100455"/>
          </a:xfrm>
        </p:grpSpPr>
        <p:sp>
          <p:nvSpPr>
            <p:cNvPr id="19" name="object 19"/>
            <p:cNvSpPr/>
            <p:nvPr/>
          </p:nvSpPr>
          <p:spPr>
            <a:xfrm>
              <a:off x="990600" y="4343336"/>
              <a:ext cx="1263650" cy="1081405"/>
            </a:xfrm>
            <a:custGeom>
              <a:avLst/>
              <a:gdLst/>
              <a:ahLst/>
              <a:cxnLst/>
              <a:rect l="l" t="t" r="r" b="b"/>
              <a:pathLst>
                <a:path w="1263650" h="1081404">
                  <a:moveTo>
                    <a:pt x="0" y="319087"/>
                  </a:moveTo>
                  <a:lnTo>
                    <a:pt x="1263650" y="319087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  <a:path w="1263650" h="1081404">
                  <a:moveTo>
                    <a:pt x="0" y="1081214"/>
                  </a:moveTo>
                  <a:lnTo>
                    <a:pt x="1263650" y="1081214"/>
                  </a:lnTo>
                  <a:lnTo>
                    <a:pt x="1263650" y="319214"/>
                  </a:lnTo>
                  <a:lnTo>
                    <a:pt x="0" y="319214"/>
                  </a:lnTo>
                  <a:lnTo>
                    <a:pt x="0" y="108121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0604" y="4919598"/>
              <a:ext cx="768350" cy="10795"/>
            </a:xfrm>
            <a:custGeom>
              <a:avLst/>
              <a:gdLst/>
              <a:ahLst/>
              <a:cxnLst/>
              <a:rect l="l" t="t" r="r" b="b"/>
              <a:pathLst>
                <a:path w="768350" h="10795">
                  <a:moveTo>
                    <a:pt x="76809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768096" y="10668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80820" y="4276750"/>
            <a:ext cx="1163955" cy="9258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765"/>
              </a:spcBef>
            </a:pPr>
            <a:r>
              <a:rPr sz="1600" spc="-100" dirty="0"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  <a:p>
            <a:pPr marR="201930">
              <a:lnSpc>
                <a:spcPct val="100000"/>
              </a:lnSpc>
              <a:spcBef>
                <a:spcPts val="665"/>
              </a:spcBef>
            </a:pPr>
            <a:r>
              <a:rPr sz="1600" spc="-30" dirty="0"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95800" y="1905000"/>
            <a:ext cx="1557655" cy="738505"/>
          </a:xfrm>
          <a:custGeom>
            <a:avLst/>
            <a:gdLst/>
            <a:ahLst/>
            <a:cxnLst/>
            <a:rect l="l" t="t" r="r" b="b"/>
            <a:pathLst>
              <a:path w="1557654" h="73850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434338" y="0"/>
                </a:lnTo>
                <a:lnTo>
                  <a:pt x="1482230" y="9673"/>
                </a:lnTo>
                <a:lnTo>
                  <a:pt x="1521348" y="36052"/>
                </a:lnTo>
                <a:lnTo>
                  <a:pt x="1547727" y="75170"/>
                </a:lnTo>
                <a:lnTo>
                  <a:pt x="1557401" y="123062"/>
                </a:lnTo>
                <a:lnTo>
                  <a:pt x="1557401" y="615188"/>
                </a:lnTo>
                <a:lnTo>
                  <a:pt x="1547727" y="663080"/>
                </a:lnTo>
                <a:lnTo>
                  <a:pt x="1521348" y="702198"/>
                </a:lnTo>
                <a:lnTo>
                  <a:pt x="1482230" y="728577"/>
                </a:lnTo>
                <a:lnTo>
                  <a:pt x="1434338" y="738251"/>
                </a:lnTo>
                <a:lnTo>
                  <a:pt x="123062" y="738251"/>
                </a:lnTo>
                <a:lnTo>
                  <a:pt x="75170" y="728577"/>
                </a:lnTo>
                <a:lnTo>
                  <a:pt x="36052" y="702198"/>
                </a:lnTo>
                <a:lnTo>
                  <a:pt x="9673" y="663080"/>
                </a:lnTo>
                <a:lnTo>
                  <a:pt x="0" y="615188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92371" y="1943480"/>
            <a:ext cx="1549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3384" algn="l"/>
                <a:tab pos="153606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Fai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600" u="heavy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1600" u="heavy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" y="2895600"/>
            <a:ext cx="1295400" cy="662305"/>
          </a:xfrm>
          <a:custGeom>
            <a:avLst/>
            <a:gdLst/>
            <a:ahLst/>
            <a:cxnLst/>
            <a:rect l="l" t="t" r="r" b="b"/>
            <a:pathLst>
              <a:path w="1295400" h="662304">
                <a:moveTo>
                  <a:pt x="0" y="110362"/>
                </a:moveTo>
                <a:lnTo>
                  <a:pt x="8671" y="67401"/>
                </a:lnTo>
                <a:lnTo>
                  <a:pt x="32318" y="32321"/>
                </a:lnTo>
                <a:lnTo>
                  <a:pt x="67390" y="8671"/>
                </a:lnTo>
                <a:lnTo>
                  <a:pt x="110337" y="0"/>
                </a:lnTo>
                <a:lnTo>
                  <a:pt x="1185037" y="0"/>
                </a:lnTo>
                <a:lnTo>
                  <a:pt x="1227998" y="8671"/>
                </a:lnTo>
                <a:lnTo>
                  <a:pt x="1263078" y="32321"/>
                </a:lnTo>
                <a:lnTo>
                  <a:pt x="1286728" y="67401"/>
                </a:lnTo>
                <a:lnTo>
                  <a:pt x="1295400" y="110362"/>
                </a:lnTo>
                <a:lnTo>
                  <a:pt x="1295400" y="551688"/>
                </a:lnTo>
                <a:lnTo>
                  <a:pt x="1286728" y="594649"/>
                </a:lnTo>
                <a:lnTo>
                  <a:pt x="1263078" y="629729"/>
                </a:lnTo>
                <a:lnTo>
                  <a:pt x="1227998" y="653379"/>
                </a:lnTo>
                <a:lnTo>
                  <a:pt x="1185037" y="662051"/>
                </a:lnTo>
                <a:lnTo>
                  <a:pt x="110337" y="662051"/>
                </a:lnTo>
                <a:lnTo>
                  <a:pt x="67390" y="653379"/>
                </a:lnTo>
                <a:lnTo>
                  <a:pt x="32318" y="629729"/>
                </a:lnTo>
                <a:lnTo>
                  <a:pt x="8671" y="594649"/>
                </a:lnTo>
                <a:lnTo>
                  <a:pt x="0" y="551688"/>
                </a:lnTo>
                <a:lnTo>
                  <a:pt x="0" y="1103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3215894"/>
            <a:ext cx="7848600" cy="1280160"/>
          </a:xfrm>
          <a:custGeom>
            <a:avLst/>
            <a:gdLst/>
            <a:ahLst/>
            <a:cxnLst/>
            <a:rect l="l" t="t" r="r" b="b"/>
            <a:pathLst>
              <a:path w="7848600" h="1280160">
                <a:moveTo>
                  <a:pt x="0" y="0"/>
                </a:moveTo>
                <a:lnTo>
                  <a:pt x="1267714" y="0"/>
                </a:lnTo>
              </a:path>
              <a:path w="7848600" h="1280160">
                <a:moveTo>
                  <a:pt x="6477000" y="728217"/>
                </a:moveTo>
                <a:lnTo>
                  <a:pt x="6485671" y="685276"/>
                </a:lnTo>
                <a:lnTo>
                  <a:pt x="6509321" y="650239"/>
                </a:lnTo>
                <a:lnTo>
                  <a:pt x="6544401" y="626633"/>
                </a:lnTo>
                <a:lnTo>
                  <a:pt x="6587363" y="617981"/>
                </a:lnTo>
                <a:lnTo>
                  <a:pt x="7738236" y="617981"/>
                </a:lnTo>
                <a:lnTo>
                  <a:pt x="7781198" y="626633"/>
                </a:lnTo>
                <a:lnTo>
                  <a:pt x="7816278" y="650239"/>
                </a:lnTo>
                <a:lnTo>
                  <a:pt x="7839928" y="685276"/>
                </a:lnTo>
                <a:lnTo>
                  <a:pt x="7848600" y="728217"/>
                </a:lnTo>
                <a:lnTo>
                  <a:pt x="7848600" y="1169542"/>
                </a:lnTo>
                <a:lnTo>
                  <a:pt x="7839928" y="1212504"/>
                </a:lnTo>
                <a:lnTo>
                  <a:pt x="7816278" y="1247584"/>
                </a:lnTo>
                <a:lnTo>
                  <a:pt x="7781198" y="1271234"/>
                </a:lnTo>
                <a:lnTo>
                  <a:pt x="7738236" y="1279905"/>
                </a:lnTo>
                <a:lnTo>
                  <a:pt x="6587363" y="1279905"/>
                </a:lnTo>
                <a:lnTo>
                  <a:pt x="6544401" y="1271234"/>
                </a:lnTo>
                <a:lnTo>
                  <a:pt x="6509321" y="1247584"/>
                </a:lnTo>
                <a:lnTo>
                  <a:pt x="6485671" y="1212504"/>
                </a:lnTo>
                <a:lnTo>
                  <a:pt x="6477000" y="1169542"/>
                </a:lnTo>
                <a:lnTo>
                  <a:pt x="6477000" y="72821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29628" y="3868877"/>
            <a:ext cx="1367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135445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Publier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04900" y="2274951"/>
            <a:ext cx="3390900" cy="2068830"/>
          </a:xfrm>
          <a:custGeom>
            <a:avLst/>
            <a:gdLst/>
            <a:ahLst/>
            <a:cxnLst/>
            <a:rect l="l" t="t" r="r" b="b"/>
            <a:pathLst>
              <a:path w="3390900" h="2068829">
                <a:moveTo>
                  <a:pt x="0" y="620649"/>
                </a:moveTo>
                <a:lnTo>
                  <a:pt x="1181100" y="115824"/>
                </a:lnTo>
              </a:path>
              <a:path w="3390900" h="2068829">
                <a:moveTo>
                  <a:pt x="517525" y="2068449"/>
                </a:moveTo>
                <a:lnTo>
                  <a:pt x="0" y="1282573"/>
                </a:lnTo>
              </a:path>
              <a:path w="3390900" h="2068829">
                <a:moveTo>
                  <a:pt x="3390900" y="0"/>
                </a:moveTo>
                <a:lnTo>
                  <a:pt x="2543175" y="1158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21734" y="196121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486275" y="2633598"/>
          <a:ext cx="2447925" cy="194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5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19">
                <a:tc gridSpan="2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55">
                <a:tc rowSpan="2"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codeCollection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nomCollection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6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000875" y="4486275"/>
          <a:ext cx="1264285" cy="1785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3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5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spc="-114" dirty="0">
                          <a:latin typeface="Microsoft Sans Serif"/>
                          <a:cs typeface="Microsoft Sans Serif"/>
                        </a:rPr>
                        <a:t>EDITEUR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68">
                <a:tc gridSpan="2">
                  <a:txBody>
                    <a:bodyPr/>
                    <a:lstStyle/>
                    <a:p>
                      <a:pPr marL="90805" marR="1981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n°Editeur </a:t>
                      </a: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mEdite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057400" y="381000"/>
            <a:ext cx="1889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2286000" y="1676463"/>
            <a:ext cx="1362075" cy="31940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6000" y="1995519"/>
            <a:ext cx="1362075" cy="78930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57834">
              <a:lnSpc>
                <a:spcPct val="100000"/>
              </a:lnSpc>
              <a:spcBef>
                <a:spcPts val="30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81075" y="4333811"/>
            <a:ext cx="1282700" cy="1100455"/>
            <a:chOff x="981075" y="4333811"/>
            <a:chExt cx="1282700" cy="1100455"/>
          </a:xfrm>
        </p:grpSpPr>
        <p:sp>
          <p:nvSpPr>
            <p:cNvPr id="19" name="object 19"/>
            <p:cNvSpPr/>
            <p:nvPr/>
          </p:nvSpPr>
          <p:spPr>
            <a:xfrm>
              <a:off x="990600" y="4343336"/>
              <a:ext cx="1263650" cy="319405"/>
            </a:xfrm>
            <a:custGeom>
              <a:avLst/>
              <a:gdLst/>
              <a:ahLst/>
              <a:cxnLst/>
              <a:rect l="l" t="t" r="r" b="b"/>
              <a:pathLst>
                <a:path w="1263650" h="319404">
                  <a:moveTo>
                    <a:pt x="1263650" y="0"/>
                  </a:moveTo>
                  <a:lnTo>
                    <a:pt x="0" y="0"/>
                  </a:lnTo>
                  <a:lnTo>
                    <a:pt x="0" y="319087"/>
                  </a:lnTo>
                  <a:lnTo>
                    <a:pt x="1263650" y="319087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600" y="4343336"/>
              <a:ext cx="1263650" cy="319405"/>
            </a:xfrm>
            <a:custGeom>
              <a:avLst/>
              <a:gdLst/>
              <a:ahLst/>
              <a:cxnLst/>
              <a:rect l="l" t="t" r="r" b="b"/>
              <a:pathLst>
                <a:path w="1263650" h="319404">
                  <a:moveTo>
                    <a:pt x="0" y="319087"/>
                  </a:moveTo>
                  <a:lnTo>
                    <a:pt x="1263650" y="319087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600" y="4662550"/>
              <a:ext cx="1263650" cy="762000"/>
            </a:xfrm>
            <a:custGeom>
              <a:avLst/>
              <a:gdLst/>
              <a:ahLst/>
              <a:cxnLst/>
              <a:rect l="l" t="t" r="r" b="b"/>
              <a:pathLst>
                <a:path w="1263650" h="762000">
                  <a:moveTo>
                    <a:pt x="126365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63650" y="762000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0600" y="4662550"/>
              <a:ext cx="1263650" cy="762000"/>
            </a:xfrm>
            <a:custGeom>
              <a:avLst/>
              <a:gdLst/>
              <a:ahLst/>
              <a:cxnLst/>
              <a:rect l="l" t="t" r="r" b="b"/>
              <a:pathLst>
                <a:path w="1263650" h="762000">
                  <a:moveTo>
                    <a:pt x="0" y="762000"/>
                  </a:moveTo>
                  <a:lnTo>
                    <a:pt x="1263650" y="762000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51560" y="4276750"/>
            <a:ext cx="1193165" cy="9258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765"/>
              </a:spcBef>
            </a:pPr>
            <a:r>
              <a:rPr sz="1600" spc="-100" dirty="0"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  <a:p>
            <a:pPr marL="29209" marR="201930">
              <a:lnSpc>
                <a:spcPct val="100000"/>
              </a:lnSpc>
              <a:spcBef>
                <a:spcPts val="665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95800" y="1905000"/>
            <a:ext cx="1557655" cy="738505"/>
          </a:xfrm>
          <a:custGeom>
            <a:avLst/>
            <a:gdLst/>
            <a:ahLst/>
            <a:cxnLst/>
            <a:rect l="l" t="t" r="r" b="b"/>
            <a:pathLst>
              <a:path w="1557654" h="73850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434338" y="0"/>
                </a:lnTo>
                <a:lnTo>
                  <a:pt x="1482230" y="9673"/>
                </a:lnTo>
                <a:lnTo>
                  <a:pt x="1521348" y="36052"/>
                </a:lnTo>
                <a:lnTo>
                  <a:pt x="1547727" y="75170"/>
                </a:lnTo>
                <a:lnTo>
                  <a:pt x="1557401" y="123062"/>
                </a:lnTo>
                <a:lnTo>
                  <a:pt x="1557401" y="615188"/>
                </a:lnTo>
                <a:lnTo>
                  <a:pt x="1547727" y="663080"/>
                </a:lnTo>
                <a:lnTo>
                  <a:pt x="1521348" y="702198"/>
                </a:lnTo>
                <a:lnTo>
                  <a:pt x="1482230" y="728577"/>
                </a:lnTo>
                <a:lnTo>
                  <a:pt x="1434338" y="738251"/>
                </a:lnTo>
                <a:lnTo>
                  <a:pt x="123062" y="738251"/>
                </a:lnTo>
                <a:lnTo>
                  <a:pt x="75170" y="728577"/>
                </a:lnTo>
                <a:lnTo>
                  <a:pt x="36052" y="702198"/>
                </a:lnTo>
                <a:lnTo>
                  <a:pt x="9673" y="663080"/>
                </a:lnTo>
                <a:lnTo>
                  <a:pt x="0" y="615188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2371" y="1943480"/>
            <a:ext cx="1549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3384" algn="l"/>
                <a:tab pos="153606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Fai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600" u="heavy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1600" u="heavy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2895600"/>
            <a:ext cx="1295400" cy="662305"/>
          </a:xfrm>
          <a:custGeom>
            <a:avLst/>
            <a:gdLst/>
            <a:ahLst/>
            <a:cxnLst/>
            <a:rect l="l" t="t" r="r" b="b"/>
            <a:pathLst>
              <a:path w="1295400" h="662304">
                <a:moveTo>
                  <a:pt x="0" y="110362"/>
                </a:moveTo>
                <a:lnTo>
                  <a:pt x="8671" y="67401"/>
                </a:lnTo>
                <a:lnTo>
                  <a:pt x="32318" y="32321"/>
                </a:lnTo>
                <a:lnTo>
                  <a:pt x="67390" y="8671"/>
                </a:lnTo>
                <a:lnTo>
                  <a:pt x="110337" y="0"/>
                </a:lnTo>
                <a:lnTo>
                  <a:pt x="1185037" y="0"/>
                </a:lnTo>
                <a:lnTo>
                  <a:pt x="1227998" y="8671"/>
                </a:lnTo>
                <a:lnTo>
                  <a:pt x="1263078" y="32321"/>
                </a:lnTo>
                <a:lnTo>
                  <a:pt x="1286728" y="67401"/>
                </a:lnTo>
                <a:lnTo>
                  <a:pt x="1295400" y="110362"/>
                </a:lnTo>
                <a:lnTo>
                  <a:pt x="1295400" y="551688"/>
                </a:lnTo>
                <a:lnTo>
                  <a:pt x="1286728" y="594649"/>
                </a:lnTo>
                <a:lnTo>
                  <a:pt x="1263078" y="629729"/>
                </a:lnTo>
                <a:lnTo>
                  <a:pt x="1227998" y="653379"/>
                </a:lnTo>
                <a:lnTo>
                  <a:pt x="1185037" y="662051"/>
                </a:lnTo>
                <a:lnTo>
                  <a:pt x="110337" y="662051"/>
                </a:lnTo>
                <a:lnTo>
                  <a:pt x="67390" y="653379"/>
                </a:lnTo>
                <a:lnTo>
                  <a:pt x="32318" y="629729"/>
                </a:lnTo>
                <a:lnTo>
                  <a:pt x="8671" y="594649"/>
                </a:lnTo>
                <a:lnTo>
                  <a:pt x="0" y="551688"/>
                </a:lnTo>
                <a:lnTo>
                  <a:pt x="0" y="1103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7200" y="3215894"/>
            <a:ext cx="7848600" cy="1280160"/>
          </a:xfrm>
          <a:custGeom>
            <a:avLst/>
            <a:gdLst/>
            <a:ahLst/>
            <a:cxnLst/>
            <a:rect l="l" t="t" r="r" b="b"/>
            <a:pathLst>
              <a:path w="7848600" h="1280160">
                <a:moveTo>
                  <a:pt x="0" y="0"/>
                </a:moveTo>
                <a:lnTo>
                  <a:pt x="1267714" y="0"/>
                </a:lnTo>
              </a:path>
              <a:path w="7848600" h="1280160">
                <a:moveTo>
                  <a:pt x="6477000" y="728217"/>
                </a:moveTo>
                <a:lnTo>
                  <a:pt x="6485671" y="685276"/>
                </a:lnTo>
                <a:lnTo>
                  <a:pt x="6509321" y="650239"/>
                </a:lnTo>
                <a:lnTo>
                  <a:pt x="6544401" y="626633"/>
                </a:lnTo>
                <a:lnTo>
                  <a:pt x="6587363" y="617981"/>
                </a:lnTo>
                <a:lnTo>
                  <a:pt x="7738236" y="617981"/>
                </a:lnTo>
                <a:lnTo>
                  <a:pt x="7781198" y="626633"/>
                </a:lnTo>
                <a:lnTo>
                  <a:pt x="7816278" y="650239"/>
                </a:lnTo>
                <a:lnTo>
                  <a:pt x="7839928" y="685276"/>
                </a:lnTo>
                <a:lnTo>
                  <a:pt x="7848600" y="728217"/>
                </a:lnTo>
                <a:lnTo>
                  <a:pt x="7848600" y="1169542"/>
                </a:lnTo>
                <a:lnTo>
                  <a:pt x="7839928" y="1212504"/>
                </a:lnTo>
                <a:lnTo>
                  <a:pt x="7816278" y="1247584"/>
                </a:lnTo>
                <a:lnTo>
                  <a:pt x="7781198" y="1271234"/>
                </a:lnTo>
                <a:lnTo>
                  <a:pt x="7738236" y="1279905"/>
                </a:lnTo>
                <a:lnTo>
                  <a:pt x="6587363" y="1279905"/>
                </a:lnTo>
                <a:lnTo>
                  <a:pt x="6544401" y="1271234"/>
                </a:lnTo>
                <a:lnTo>
                  <a:pt x="6509321" y="1247584"/>
                </a:lnTo>
                <a:lnTo>
                  <a:pt x="6485671" y="1212504"/>
                </a:lnTo>
                <a:lnTo>
                  <a:pt x="6477000" y="1169542"/>
                </a:lnTo>
                <a:lnTo>
                  <a:pt x="6477000" y="72821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29628" y="3868877"/>
            <a:ext cx="1367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135445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Publier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04900" y="2274951"/>
            <a:ext cx="3390900" cy="2068830"/>
          </a:xfrm>
          <a:custGeom>
            <a:avLst/>
            <a:gdLst/>
            <a:ahLst/>
            <a:cxnLst/>
            <a:rect l="l" t="t" r="r" b="b"/>
            <a:pathLst>
              <a:path w="3390900" h="2068829">
                <a:moveTo>
                  <a:pt x="0" y="620649"/>
                </a:moveTo>
                <a:lnTo>
                  <a:pt x="1181100" y="115824"/>
                </a:lnTo>
              </a:path>
              <a:path w="3390900" h="2068829">
                <a:moveTo>
                  <a:pt x="517525" y="2068449"/>
                </a:moveTo>
                <a:lnTo>
                  <a:pt x="0" y="1282573"/>
                </a:lnTo>
              </a:path>
              <a:path w="3390900" h="2068829">
                <a:moveTo>
                  <a:pt x="3390900" y="0"/>
                </a:moveTo>
                <a:lnTo>
                  <a:pt x="2543175" y="1158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21734" y="196121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4486275" y="2633598"/>
          <a:ext cx="2447925" cy="194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5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19">
                <a:tc gridSpan="2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55">
                <a:tc rowSpan="2"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codeCollection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nomCollection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6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000875" y="4486275"/>
          <a:ext cx="1264285" cy="1785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3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5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spc="-114" dirty="0">
                          <a:latin typeface="Microsoft Sans Serif"/>
                          <a:cs typeface="Microsoft Sans Serif"/>
                        </a:rPr>
                        <a:t>EDITEUR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68">
                <a:tc gridSpan="2">
                  <a:txBody>
                    <a:bodyPr/>
                    <a:lstStyle/>
                    <a:p>
                      <a:pPr marL="90805" marR="1981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n°Editeur </a:t>
                      </a: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mEdite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2927350" y="2578100"/>
            <a:ext cx="6216650" cy="1206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495"/>
              </a:spcBef>
            </a:pPr>
            <a:r>
              <a:rPr sz="4000" b="1" spc="420" dirty="0">
                <a:latin typeface="Trebuchet MS"/>
                <a:cs typeface="Trebuchet MS"/>
              </a:rPr>
              <a:t>MODÉLISATION </a:t>
            </a:r>
            <a:r>
              <a:rPr sz="4000" b="1" spc="425" dirty="0">
                <a:latin typeface="Trebuchet MS"/>
                <a:cs typeface="Trebuchet MS"/>
              </a:rPr>
              <a:t> </a:t>
            </a:r>
            <a:r>
              <a:rPr sz="4000" b="1" spc="450" dirty="0">
                <a:latin typeface="Trebuchet MS"/>
                <a:cs typeface="Trebuchet MS"/>
              </a:rPr>
              <a:t>LOGIQUE</a:t>
            </a:r>
            <a:r>
              <a:rPr sz="4000" b="1" spc="-120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95" dirty="0">
                <a:latin typeface="Trebuchet MS"/>
                <a:cs typeface="Trebuchet MS"/>
              </a:rPr>
              <a:t> </a:t>
            </a:r>
            <a:r>
              <a:rPr sz="4000" b="1" spc="509" dirty="0">
                <a:latin typeface="Trebuchet MS"/>
                <a:cs typeface="Trebuchet MS"/>
              </a:rPr>
              <a:t>DONNÉES</a:t>
            </a:r>
            <a:endParaRPr sz="4000" dirty="0"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624330" y="1468882"/>
            <a:ext cx="723328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66666"/>
              <a:buChar char=""/>
              <a:tabLst>
                <a:tab pos="268605" algn="l"/>
                <a:tab pos="269240" algn="l"/>
                <a:tab pos="2016760" algn="l"/>
                <a:tab pos="2513330" algn="l"/>
                <a:tab pos="3077210" algn="l"/>
                <a:tab pos="5040630" algn="l"/>
                <a:tab pos="6971665" algn="l"/>
              </a:tabLst>
            </a:pPr>
            <a:r>
              <a:rPr sz="2400" spc="-80" dirty="0">
                <a:latin typeface="Microsoft Sans Serif"/>
                <a:cs typeface="Microsoft Sans Serif"/>
              </a:rPr>
              <a:t>D'</a:t>
            </a:r>
            <a:r>
              <a:rPr sz="2400" spc="-120" dirty="0">
                <a:latin typeface="Microsoft Sans Serif"/>
                <a:cs typeface="Microsoft Sans Serif"/>
              </a:rPr>
              <a:t>a</a:t>
            </a:r>
            <a:r>
              <a:rPr sz="2400" spc="-40" dirty="0">
                <a:latin typeface="Microsoft Sans Serif"/>
                <a:cs typeface="Microsoft Sans Serif"/>
              </a:rPr>
              <a:t>ppo</a:t>
            </a:r>
            <a:r>
              <a:rPr sz="2400" spc="10" dirty="0">
                <a:latin typeface="Microsoft Sans Serif"/>
                <a:cs typeface="Microsoft Sans Serif"/>
              </a:rPr>
              <a:t>r</a:t>
            </a:r>
            <a:r>
              <a:rPr sz="2400" spc="-30" dirty="0">
                <a:latin typeface="Microsoft Sans Serif"/>
                <a:cs typeface="Microsoft Sans Serif"/>
              </a:rPr>
              <a:t>te</a:t>
            </a:r>
            <a:r>
              <a:rPr sz="2400" spc="150" dirty="0">
                <a:latin typeface="Microsoft Sans Serif"/>
                <a:cs typeface="Microsoft Sans Serif"/>
              </a:rPr>
              <a:t>r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10" dirty="0">
                <a:latin typeface="Microsoft Sans Serif"/>
                <a:cs typeface="Microsoft Sans Serif"/>
              </a:rPr>
              <a:t>f</a:t>
            </a:r>
            <a:r>
              <a:rPr sz="2400" spc="-5" dirty="0">
                <a:latin typeface="Microsoft Sans Serif"/>
                <a:cs typeface="Microsoft Sans Serif"/>
              </a:rPr>
              <a:t>or</a:t>
            </a:r>
            <a:r>
              <a:rPr sz="2400" spc="-15" dirty="0">
                <a:latin typeface="Microsoft Sans Serif"/>
                <a:cs typeface="Microsoft Sans Serif"/>
              </a:rPr>
              <a:t>m</a:t>
            </a:r>
            <a:r>
              <a:rPr sz="2400" spc="-110" dirty="0">
                <a:latin typeface="Microsoft Sans Serif"/>
                <a:cs typeface="Microsoft Sans Serif"/>
              </a:rPr>
              <a:t>alisation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130" dirty="0">
                <a:latin typeface="Microsoft Sans Serif"/>
                <a:cs typeface="Microsoft Sans Serif"/>
              </a:rPr>
              <a:t>conce</a:t>
            </a:r>
            <a:r>
              <a:rPr sz="2400" spc="-150" dirty="0">
                <a:latin typeface="Microsoft Sans Serif"/>
                <a:cs typeface="Microsoft Sans Serif"/>
              </a:rPr>
              <a:t>p</a:t>
            </a:r>
            <a:r>
              <a:rPr sz="2400" spc="-70" dirty="0">
                <a:latin typeface="Microsoft Sans Serif"/>
                <a:cs typeface="Microsoft Sans Serif"/>
              </a:rPr>
              <a:t>tuelle</a:t>
            </a:r>
            <a:r>
              <a:rPr sz="2400" dirty="0">
                <a:latin typeface="Microsoft Sans Serif"/>
                <a:cs typeface="Microsoft Sans Serif"/>
              </a:rPr>
              <a:t>	</a:t>
            </a:r>
            <a:r>
              <a:rPr sz="2400" spc="-25" dirty="0">
                <a:latin typeface="Microsoft Sans Serif"/>
                <a:cs typeface="Microsoft Sans Serif"/>
              </a:rPr>
              <a:t>et  </a:t>
            </a:r>
            <a:r>
              <a:rPr sz="2400" spc="-110" dirty="0">
                <a:latin typeface="Microsoft Sans Serif"/>
                <a:cs typeface="Microsoft Sans Serif"/>
              </a:rPr>
              <a:t>organisationnelle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notions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réalisation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technique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676400" y="457200"/>
            <a:ext cx="180340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85" dirty="0"/>
              <a:t>Objectif</a:t>
            </a:r>
            <a:endParaRPr sz="4300" dirty="0"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6179" y="2761488"/>
            <a:ext cx="2519172" cy="8503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22367" y="3003930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MCD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26179" y="3688079"/>
            <a:ext cx="2451100" cy="2054860"/>
            <a:chOff x="3726179" y="3688079"/>
            <a:chExt cx="2451100" cy="205486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9827" y="3688079"/>
              <a:ext cx="618744" cy="12131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599" y="3733799"/>
              <a:ext cx="457200" cy="10668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00599" y="3733799"/>
              <a:ext cx="457200" cy="1066800"/>
            </a:xfrm>
            <a:custGeom>
              <a:avLst/>
              <a:gdLst/>
              <a:ahLst/>
              <a:cxnLst/>
              <a:rect l="l" t="t" r="r" b="b"/>
              <a:pathLst>
                <a:path w="457200" h="1066800">
                  <a:moveTo>
                    <a:pt x="0" y="838200"/>
                  </a:moveTo>
                  <a:lnTo>
                    <a:pt x="114300" y="838200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838200"/>
                  </a:lnTo>
                  <a:lnTo>
                    <a:pt x="457200" y="838200"/>
                  </a:lnTo>
                  <a:lnTo>
                    <a:pt x="228600" y="1066800"/>
                  </a:lnTo>
                  <a:lnTo>
                    <a:pt x="0" y="838200"/>
                  </a:lnTo>
                  <a:close/>
                </a:path>
              </a:pathLst>
            </a:custGeom>
            <a:ln w="12700">
              <a:solidFill>
                <a:srgbClr val="84AA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6179" y="4896611"/>
              <a:ext cx="2450592" cy="84581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708652" y="5138166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MLD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7394" y="5816295"/>
            <a:ext cx="534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rebuchet MS"/>
                <a:cs typeface="Trebuchet MS"/>
              </a:rPr>
              <a:t>indépendant</a:t>
            </a:r>
            <a:r>
              <a:rPr sz="1800" b="1" spc="-70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de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la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structure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de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la</a:t>
            </a:r>
            <a:r>
              <a:rPr sz="1800" b="1" spc="-55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base</a:t>
            </a:r>
            <a:r>
              <a:rPr sz="1800" b="1" spc="-65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de</a:t>
            </a:r>
            <a:r>
              <a:rPr sz="1800" b="1" spc="-40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données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0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1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2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374186"/>
            <a:ext cx="6852920" cy="312102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60" dirty="0">
                <a:latin typeface="Microsoft Sans Serif"/>
                <a:cs typeface="Microsoft Sans Serif"/>
              </a:rPr>
              <a:t>Il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20" dirty="0">
                <a:latin typeface="Microsoft Sans Serif"/>
                <a:cs typeface="Microsoft Sans Serif"/>
              </a:rPr>
              <a:t>existe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plusieurs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types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MLD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L</a:t>
            </a:r>
            <a:r>
              <a:rPr sz="2800" spc="-204" dirty="0">
                <a:latin typeface="Microsoft Sans Serif"/>
                <a:cs typeface="Microsoft Sans Serif"/>
              </a:rPr>
              <a:t>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MLD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«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85" dirty="0">
                <a:latin typeface="Microsoft Sans Serif"/>
                <a:cs typeface="Microsoft Sans Serif"/>
              </a:rPr>
              <a:t>réseau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»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ou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MLD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«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CO</a:t>
            </a:r>
            <a:r>
              <a:rPr sz="2800" spc="-80" dirty="0">
                <a:latin typeface="Microsoft Sans Serif"/>
                <a:cs typeface="Microsoft Sans Serif"/>
              </a:rPr>
              <a:t>D</a:t>
            </a:r>
            <a:r>
              <a:rPr sz="2800" spc="-240" dirty="0">
                <a:latin typeface="Microsoft Sans Serif"/>
                <a:cs typeface="Microsoft Sans Serif"/>
              </a:rPr>
              <a:t>ASYL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»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L</a:t>
            </a:r>
            <a:r>
              <a:rPr sz="2800" spc="-204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MLD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«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75" dirty="0">
                <a:latin typeface="Microsoft Sans Serif"/>
                <a:cs typeface="Microsoft Sans Serif"/>
              </a:rPr>
              <a:t>fichier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»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b="1" spc="50" dirty="0">
                <a:latin typeface="Trebuchet MS"/>
                <a:cs typeface="Trebuchet MS"/>
              </a:rPr>
              <a:t>Le</a:t>
            </a:r>
            <a:r>
              <a:rPr sz="2800" b="1" spc="-85" dirty="0">
                <a:latin typeface="Trebuchet MS"/>
                <a:cs typeface="Trebuchet MS"/>
              </a:rPr>
              <a:t> </a:t>
            </a:r>
            <a:r>
              <a:rPr sz="2800" b="1" spc="325" dirty="0">
                <a:latin typeface="Trebuchet MS"/>
                <a:cs typeface="Trebuchet MS"/>
              </a:rPr>
              <a:t>MLD</a:t>
            </a:r>
            <a:r>
              <a:rPr sz="2800" b="1" spc="-60" dirty="0">
                <a:latin typeface="Trebuchet MS"/>
                <a:cs typeface="Trebuchet MS"/>
              </a:rPr>
              <a:t> </a:t>
            </a:r>
            <a:r>
              <a:rPr sz="2800" b="1" spc="20" dirty="0">
                <a:latin typeface="Trebuchet MS"/>
                <a:cs typeface="Trebuchet MS"/>
              </a:rPr>
              <a:t>«</a:t>
            </a:r>
            <a:r>
              <a:rPr sz="2800" b="1" spc="-75" dirty="0">
                <a:latin typeface="Trebuchet MS"/>
                <a:cs typeface="Trebuchet MS"/>
              </a:rPr>
              <a:t> </a:t>
            </a:r>
            <a:r>
              <a:rPr sz="2800" b="1" spc="-30" dirty="0">
                <a:latin typeface="Trebuchet MS"/>
                <a:cs typeface="Trebuchet MS"/>
              </a:rPr>
              <a:t>relationnel</a:t>
            </a:r>
            <a:r>
              <a:rPr sz="2800" b="1" spc="-35" dirty="0">
                <a:latin typeface="Trebuchet MS"/>
                <a:cs typeface="Trebuchet MS"/>
              </a:rPr>
              <a:t> </a:t>
            </a:r>
            <a:r>
              <a:rPr sz="2800" b="1" spc="20" dirty="0">
                <a:latin typeface="Trebuchet MS"/>
                <a:cs typeface="Trebuchet MS"/>
              </a:rPr>
              <a:t>»</a:t>
            </a:r>
            <a:endParaRPr sz="2800">
              <a:latin typeface="Trebuchet MS"/>
              <a:cs typeface="Trebuchet MS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10" dirty="0">
                <a:latin typeface="Microsoft Sans Serif"/>
                <a:cs typeface="Microsoft Sans Serif"/>
              </a:rPr>
              <a:t>L</a:t>
            </a:r>
            <a:r>
              <a:rPr sz="2800" spc="-204" dirty="0">
                <a:latin typeface="Microsoft Sans Serif"/>
                <a:cs typeface="Microsoft Sans Serif"/>
              </a:rPr>
              <a:t>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MLD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«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75" dirty="0">
                <a:latin typeface="Microsoft Sans Serif"/>
                <a:cs typeface="Microsoft Sans Serif"/>
              </a:rPr>
              <a:t>Obje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»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04" dirty="0">
                <a:latin typeface="Microsoft Sans Serif"/>
                <a:cs typeface="Microsoft Sans Serif"/>
              </a:rPr>
              <a:t>Le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MLD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«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75" dirty="0">
                <a:latin typeface="Microsoft Sans Serif"/>
                <a:cs typeface="Microsoft Sans Serif"/>
              </a:rPr>
              <a:t>relationnel-objet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»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209800" y="381000"/>
            <a:ext cx="39766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40" dirty="0"/>
              <a:t>Modèles</a:t>
            </a:r>
            <a:r>
              <a:rPr sz="4300" spc="10" dirty="0"/>
              <a:t> </a:t>
            </a:r>
            <a:r>
              <a:rPr sz="4300" spc="-280" dirty="0"/>
              <a:t>Logiques</a:t>
            </a:r>
            <a:endParaRPr sz="4300" dirty="0"/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84250" y="2355850"/>
          <a:ext cx="4235450" cy="2108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Niveaux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B80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b="1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Données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B8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60" dirty="0">
                          <a:latin typeface="Microsoft Sans Serif"/>
                          <a:cs typeface="Microsoft Sans Serif"/>
                        </a:rPr>
                        <a:t>Conceptuel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3327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75" dirty="0">
                          <a:latin typeface="Microsoft Sans Serif"/>
                          <a:cs typeface="Microsoft Sans Serif"/>
                        </a:rPr>
                        <a:t>Modèle</a:t>
                      </a:r>
                      <a:r>
                        <a:rPr sz="1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60" dirty="0">
                          <a:latin typeface="Microsoft Sans Serif"/>
                          <a:cs typeface="Microsoft Sans Serif"/>
                        </a:rPr>
                        <a:t>Conceptuel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130" dirty="0">
                          <a:latin typeface="Microsoft Sans Serif"/>
                          <a:cs typeface="Microsoft Sans Serif"/>
                        </a:rPr>
                        <a:t>des </a:t>
                      </a:r>
                      <a:r>
                        <a:rPr sz="1600" spc="-409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85" dirty="0">
                          <a:latin typeface="Microsoft Sans Serif"/>
                          <a:cs typeface="Microsoft Sans Serif"/>
                        </a:rPr>
                        <a:t>Données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30" dirty="0">
                          <a:latin typeface="Microsoft Sans Serif"/>
                          <a:cs typeface="Microsoft Sans Serif"/>
                        </a:rPr>
                        <a:t>(MCD)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75" dirty="0">
                          <a:latin typeface="Microsoft Sans Serif"/>
                          <a:cs typeface="Microsoft Sans Serif"/>
                        </a:rPr>
                        <a:t>Organisationnel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451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75" dirty="0">
                          <a:latin typeface="Microsoft Sans Serif"/>
                          <a:cs typeface="Microsoft Sans Serif"/>
                        </a:rPr>
                        <a:t>Modèle</a:t>
                      </a:r>
                      <a:r>
                        <a:rPr sz="1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100" dirty="0">
                          <a:latin typeface="Microsoft Sans Serif"/>
                          <a:cs typeface="Microsoft Sans Serif"/>
                        </a:rPr>
                        <a:t>Logique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130" dirty="0">
                          <a:latin typeface="Microsoft Sans Serif"/>
                          <a:cs typeface="Microsoft Sans Serif"/>
                        </a:rPr>
                        <a:t>des </a:t>
                      </a:r>
                      <a:r>
                        <a:rPr sz="1600" spc="-409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85" dirty="0">
                          <a:latin typeface="Microsoft Sans Serif"/>
                          <a:cs typeface="Microsoft Sans Serif"/>
                        </a:rPr>
                        <a:t>Données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(MLD)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30" dirty="0">
                          <a:latin typeface="Microsoft Sans Serif"/>
                          <a:cs typeface="Microsoft Sans Serif"/>
                        </a:rPr>
                        <a:t>Physique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dèle</a:t>
                      </a:r>
                      <a:r>
                        <a:rPr sz="16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1600" spc="-55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iq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des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Don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ées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(MP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D)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90600" y="2355850"/>
            <a:ext cx="0" cy="2120900"/>
          </a:xfrm>
          <a:custGeom>
            <a:avLst/>
            <a:gdLst/>
            <a:ahLst/>
            <a:cxnLst/>
            <a:rect l="l" t="t" r="r" b="b"/>
            <a:pathLst>
              <a:path h="2120900">
                <a:moveTo>
                  <a:pt x="0" y="0"/>
                </a:moveTo>
                <a:lnTo>
                  <a:pt x="0" y="21209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48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892300" y="517525"/>
            <a:ext cx="7251700" cy="620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75" dirty="0"/>
              <a:t>Modèle</a:t>
            </a:r>
            <a:r>
              <a:rPr sz="3900" spc="-5" dirty="0"/>
              <a:t> </a:t>
            </a:r>
            <a:r>
              <a:rPr sz="3900" spc="-225" dirty="0"/>
              <a:t>Logique</a:t>
            </a:r>
            <a:r>
              <a:rPr sz="3900" spc="15" dirty="0"/>
              <a:t> </a:t>
            </a:r>
            <a:r>
              <a:rPr sz="3900" spc="-240" dirty="0"/>
              <a:t>de</a:t>
            </a:r>
            <a:r>
              <a:rPr sz="3900" spc="20" dirty="0"/>
              <a:t> </a:t>
            </a:r>
            <a:r>
              <a:rPr sz="3900" spc="-200" dirty="0"/>
              <a:t>Données</a:t>
            </a:r>
            <a:r>
              <a:rPr sz="3900" spc="10" dirty="0"/>
              <a:t> </a:t>
            </a:r>
            <a:r>
              <a:rPr sz="3900" spc="-90" dirty="0"/>
              <a:t>(MLD)</a:t>
            </a:r>
            <a:endParaRPr sz="3900" dirty="0"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4103" y="2830067"/>
            <a:ext cx="772668" cy="40233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405371" y="2543555"/>
            <a:ext cx="1743710" cy="754380"/>
            <a:chOff x="6405371" y="2543555"/>
            <a:chExt cx="1743710" cy="75438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5371" y="2543555"/>
              <a:ext cx="1743455" cy="7543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2135" y="2695955"/>
              <a:ext cx="1706880" cy="3977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6999" y="2590799"/>
              <a:ext cx="1600200" cy="60960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477000" y="2590800"/>
            <a:ext cx="1600200" cy="609600"/>
          </a:xfrm>
          <a:prstGeom prst="rect">
            <a:avLst/>
          </a:prstGeom>
          <a:ln w="12700">
            <a:solidFill>
              <a:srgbClr val="465A8D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  <a:spcBef>
                <a:spcPts val="5"/>
              </a:spcBef>
            </a:pPr>
            <a:r>
              <a:rPr sz="1400" spc="-45" dirty="0">
                <a:latin typeface="Microsoft Sans Serif"/>
                <a:cs typeface="Microsoft Sans Serif"/>
              </a:rPr>
              <a:t>Entité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-Association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05371" y="3307079"/>
            <a:ext cx="1743710" cy="753110"/>
            <a:chOff x="6405371" y="3307079"/>
            <a:chExt cx="1743710" cy="7531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5371" y="3307079"/>
              <a:ext cx="1743455" cy="7528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5371" y="3457955"/>
              <a:ext cx="1741931" cy="397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6999" y="3352799"/>
              <a:ext cx="1600200" cy="6096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77000" y="3352800"/>
            <a:ext cx="1600200" cy="609600"/>
          </a:xfrm>
          <a:prstGeom prst="rect">
            <a:avLst/>
          </a:prstGeom>
          <a:ln w="12700">
            <a:solidFill>
              <a:srgbClr val="465A8D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sz="1400" spc="-65" dirty="0">
                <a:latin typeface="Microsoft Sans Serif"/>
                <a:cs typeface="Microsoft Sans Serif"/>
              </a:rPr>
              <a:t>Modèle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Relationnel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04103" y="3438144"/>
            <a:ext cx="772668" cy="402335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49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48482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15" dirty="0"/>
              <a:t>L</a:t>
            </a:r>
            <a:r>
              <a:rPr sz="4300" spc="-310" dirty="0"/>
              <a:t>e</a:t>
            </a:r>
            <a:r>
              <a:rPr sz="4300" spc="50" dirty="0"/>
              <a:t> </a:t>
            </a:r>
            <a:r>
              <a:rPr sz="4300" spc="-200" dirty="0"/>
              <a:t>modè</a:t>
            </a:r>
            <a:r>
              <a:rPr sz="4300" spc="-95" dirty="0"/>
              <a:t>l</a:t>
            </a:r>
            <a:r>
              <a:rPr sz="4300" spc="-335" dirty="0"/>
              <a:t>e</a:t>
            </a:r>
            <a:r>
              <a:rPr sz="4300" spc="65" dirty="0"/>
              <a:t> </a:t>
            </a:r>
            <a:r>
              <a:rPr sz="4300" spc="185" dirty="0"/>
              <a:t>r</a:t>
            </a:r>
            <a:r>
              <a:rPr sz="4300" spc="-195" dirty="0"/>
              <a:t>ela</a:t>
            </a:r>
            <a:r>
              <a:rPr sz="4300" spc="-140" dirty="0"/>
              <a:t>t</a:t>
            </a:r>
            <a:r>
              <a:rPr sz="4300" spc="-160" dirty="0"/>
              <a:t>ionnel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5270"/>
            <a:ext cx="7188834" cy="26562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55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65" dirty="0">
                <a:latin typeface="Microsoft Sans Serif"/>
                <a:cs typeface="Microsoft Sans Serif"/>
              </a:rPr>
              <a:t>Défini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en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1970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75" dirty="0">
                <a:latin typeface="Microsoft Sans Serif"/>
                <a:cs typeface="Microsoft Sans Serif"/>
              </a:rPr>
              <a:t>E.</a:t>
            </a:r>
            <a:r>
              <a:rPr sz="2400" spc="-675" dirty="0">
                <a:latin typeface="Microsoft Sans Serif"/>
                <a:cs typeface="Microsoft Sans Serif"/>
              </a:rPr>
              <a:t>F</a:t>
            </a:r>
            <a:r>
              <a:rPr sz="2400" spc="-145" dirty="0">
                <a:latin typeface="Microsoft Sans Serif"/>
                <a:cs typeface="Microsoft Sans Serif"/>
              </a:rPr>
              <a:t>.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Co</a:t>
            </a:r>
            <a:r>
              <a:rPr sz="2400" spc="-75" dirty="0">
                <a:latin typeface="Microsoft Sans Serif"/>
                <a:cs typeface="Microsoft Sans Serif"/>
              </a:rPr>
              <a:t>d</a:t>
            </a:r>
            <a:r>
              <a:rPr sz="2400" spc="-114" dirty="0">
                <a:latin typeface="Microsoft Sans Serif"/>
                <a:cs typeface="Microsoft Sans Serif"/>
              </a:rPr>
              <a:t>d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IBM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20" dirty="0">
                <a:latin typeface="Microsoft Sans Serif"/>
                <a:cs typeface="Microsoft Sans Serif"/>
              </a:rPr>
              <a:t>San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650" dirty="0">
                <a:latin typeface="Microsoft Sans Serif"/>
                <a:cs typeface="Microsoft Sans Serif"/>
              </a:rPr>
              <a:t>J</a:t>
            </a:r>
            <a:r>
              <a:rPr sz="2400" spc="-160" dirty="0">
                <a:latin typeface="Microsoft Sans Serif"/>
                <a:cs typeface="Microsoft Sans Serif"/>
              </a:rPr>
              <a:t>osé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37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270" dirty="0">
                <a:latin typeface="Microsoft Sans Serif"/>
                <a:cs typeface="Microsoft Sans Serif"/>
              </a:rPr>
              <a:t>Ses</a:t>
            </a:r>
            <a:r>
              <a:rPr sz="2000" spc="-24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concepts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découlent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la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théorie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des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5" dirty="0">
                <a:latin typeface="Microsoft Sans Serif"/>
                <a:cs typeface="Microsoft Sans Serif"/>
              </a:rPr>
              <a:t>ensembles</a:t>
            </a:r>
            <a:endParaRPr sz="20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3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345" dirty="0">
                <a:latin typeface="Microsoft Sans Serif"/>
                <a:cs typeface="Microsoft Sans Serif"/>
              </a:rPr>
              <a:t>Se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car</a:t>
            </a:r>
            <a:r>
              <a:rPr sz="2400" spc="-190" dirty="0">
                <a:latin typeface="Microsoft Sans Serif"/>
                <a:cs typeface="Microsoft Sans Serif"/>
              </a:rPr>
              <a:t>a</a:t>
            </a:r>
            <a:r>
              <a:rPr sz="2400" spc="-15" dirty="0">
                <a:latin typeface="Microsoft Sans Serif"/>
                <a:cs typeface="Microsoft Sans Serif"/>
              </a:rPr>
              <a:t>c</a:t>
            </a:r>
            <a:r>
              <a:rPr sz="2400" spc="-5" dirty="0">
                <a:latin typeface="Microsoft Sans Serif"/>
                <a:cs typeface="Microsoft Sans Serif"/>
              </a:rPr>
              <a:t>t</a:t>
            </a:r>
            <a:r>
              <a:rPr sz="2400" spc="-105" dirty="0">
                <a:latin typeface="Microsoft Sans Serif"/>
                <a:cs typeface="Microsoft Sans Serif"/>
              </a:rPr>
              <a:t>érise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2160"/>
              </a:lnSpc>
              <a:spcBef>
                <a:spcPts val="645"/>
              </a:spcBef>
              <a:buClr>
                <a:srgbClr val="3891A7"/>
              </a:buClr>
              <a:buFont typeface="Verdana"/>
              <a:buChar char="◦"/>
              <a:tabLst>
                <a:tab pos="570230" algn="l"/>
                <a:tab pos="570865" algn="l"/>
              </a:tabLst>
            </a:pPr>
            <a:r>
              <a:rPr sz="2000" spc="-100" dirty="0">
                <a:latin typeface="Microsoft Sans Serif"/>
                <a:cs typeface="Microsoft Sans Serif"/>
              </a:rPr>
              <a:t>Une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démarche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permettant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représenter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les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données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175" dirty="0">
                <a:latin typeface="Microsoft Sans Serif"/>
                <a:cs typeface="Microsoft Sans Serif"/>
              </a:rPr>
              <a:t>dans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une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collection (ou </a:t>
            </a:r>
            <a:r>
              <a:rPr sz="2000" spc="-145" dirty="0">
                <a:latin typeface="Microsoft Sans Serif"/>
                <a:cs typeface="Microsoft Sans Serif"/>
              </a:rPr>
              <a:t>schéma)</a:t>
            </a:r>
            <a:r>
              <a:rPr sz="2000" spc="-14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de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tables </a:t>
            </a:r>
            <a:r>
              <a:rPr sz="2000" b="1" spc="-25" dirty="0">
                <a:latin typeface="Trebuchet MS"/>
                <a:cs typeface="Trebuchet MS"/>
              </a:rPr>
              <a:t>relationnelles </a:t>
            </a:r>
            <a:r>
              <a:rPr sz="2000" b="1" spc="25" dirty="0">
                <a:latin typeface="Trebuchet MS"/>
                <a:cs typeface="Trebuchet MS"/>
              </a:rPr>
              <a:t>(ou </a:t>
            </a:r>
            <a:r>
              <a:rPr sz="2000" b="1" spc="30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relations)</a:t>
            </a:r>
            <a:endParaRPr sz="2000">
              <a:latin typeface="Trebuchet MS"/>
              <a:cs typeface="Trebuchet MS"/>
            </a:endParaRPr>
          </a:p>
          <a:p>
            <a:pPr marL="588645">
              <a:lnSpc>
                <a:spcPts val="2050"/>
              </a:lnSpc>
              <a:spcBef>
                <a:spcPts val="195"/>
              </a:spcBef>
              <a:tabLst>
                <a:tab pos="817244" algn="l"/>
              </a:tabLst>
            </a:pPr>
            <a:r>
              <a:rPr sz="1800" spc="-420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1800" spc="-30" dirty="0">
                <a:latin typeface="Microsoft Sans Serif"/>
                <a:cs typeface="Microsoft Sans Serif"/>
              </a:rPr>
              <a:t>ATTENTION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:</a:t>
            </a:r>
            <a:r>
              <a:rPr sz="1800" spc="-160" dirty="0">
                <a:latin typeface="Microsoft Sans Serif"/>
                <a:cs typeface="Microsoft Sans Serif"/>
              </a:rPr>
              <a:t> </a:t>
            </a:r>
            <a:r>
              <a:rPr sz="1800" spc="-235" dirty="0">
                <a:latin typeface="Microsoft Sans Serif"/>
                <a:cs typeface="Microsoft Sans Serif"/>
              </a:rPr>
              <a:t>à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ne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pas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confondre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avec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le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concept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i="1" spc="-190" dirty="0">
                <a:latin typeface="Trebuchet MS"/>
                <a:cs typeface="Trebuchet MS"/>
              </a:rPr>
              <a:t>relation</a:t>
            </a:r>
            <a:r>
              <a:rPr sz="1800" i="1" spc="-35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dans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le</a:t>
            </a:r>
            <a:endParaRPr sz="1800">
              <a:latin typeface="Microsoft Sans Serif"/>
              <a:cs typeface="Microsoft Sans Serif"/>
            </a:endParaRPr>
          </a:p>
          <a:p>
            <a:pPr marL="817244">
              <a:lnSpc>
                <a:spcPts val="2050"/>
              </a:lnSpc>
            </a:pPr>
            <a:r>
              <a:rPr sz="1800" spc="-30" dirty="0">
                <a:latin typeface="Microsoft Sans Serif"/>
                <a:cs typeface="Microsoft Sans Serif"/>
              </a:rPr>
              <a:t>MCD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6551" y="4329176"/>
            <a:ext cx="4608449" cy="193509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133600" y="228600"/>
            <a:ext cx="52212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95" dirty="0" err="1"/>
              <a:t>Connaissanc</a:t>
            </a:r>
            <a:r>
              <a:rPr sz="4300" spc="-335" dirty="0" err="1"/>
              <a:t>e</a:t>
            </a:r>
            <a:r>
              <a:rPr sz="4300" spc="-500" dirty="0" err="1"/>
              <a:t>s</a:t>
            </a:r>
            <a:r>
              <a:rPr sz="4300" spc="65" dirty="0"/>
              <a:t> </a:t>
            </a:r>
            <a:r>
              <a:rPr sz="4300" spc="-335" dirty="0" err="1"/>
              <a:t>acquises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415541"/>
            <a:ext cx="7260590" cy="44742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5910" marR="35560" indent="-283845">
              <a:lnSpc>
                <a:spcPts val="3460"/>
              </a:lnSpc>
              <a:spcBef>
                <a:spcPts val="53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00" dirty="0">
                <a:latin typeface="Microsoft Sans Serif"/>
                <a:cs typeface="Microsoft Sans Serif"/>
              </a:rPr>
              <a:t>Comprendre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notions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305" dirty="0">
                <a:latin typeface="Microsoft Sans Serif"/>
                <a:cs typeface="Microsoft Sans Serif"/>
              </a:rPr>
              <a:t>base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liées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aux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SGBD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120" dirty="0">
                <a:latin typeface="Microsoft Sans Serif"/>
                <a:cs typeface="Microsoft Sans Serif"/>
              </a:rPr>
              <a:t>elat</a:t>
            </a:r>
            <a:r>
              <a:rPr sz="3200" spc="-65" dirty="0">
                <a:latin typeface="Microsoft Sans Serif"/>
                <a:cs typeface="Microsoft Sans Serif"/>
              </a:rPr>
              <a:t>i</a:t>
            </a:r>
            <a:r>
              <a:rPr sz="3200" spc="-160" dirty="0">
                <a:latin typeface="Microsoft Sans Serif"/>
                <a:cs typeface="Microsoft Sans Serif"/>
              </a:rPr>
              <a:t>onnelles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2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80" dirty="0">
                <a:latin typeface="Microsoft Sans Serif"/>
                <a:cs typeface="Microsoft Sans Serif"/>
              </a:rPr>
              <a:t>Co</a:t>
            </a:r>
            <a:r>
              <a:rPr sz="2800" spc="-65" dirty="0">
                <a:latin typeface="Microsoft Sans Serif"/>
                <a:cs typeface="Microsoft Sans Serif"/>
              </a:rPr>
              <a:t>n</a:t>
            </a:r>
            <a:r>
              <a:rPr sz="2800" spc="-190" dirty="0">
                <a:latin typeface="Microsoft Sans Serif"/>
                <a:cs typeface="Microsoft Sans Serif"/>
              </a:rPr>
              <a:t>c</a:t>
            </a:r>
            <a:r>
              <a:rPr sz="2800" spc="-254" dirty="0">
                <a:latin typeface="Microsoft Sans Serif"/>
                <a:cs typeface="Microsoft Sans Serif"/>
              </a:rPr>
              <a:t>e</a:t>
            </a:r>
            <a:r>
              <a:rPr sz="2800" spc="-245" dirty="0">
                <a:latin typeface="Microsoft Sans Serif"/>
                <a:cs typeface="Microsoft Sans Serif"/>
              </a:rPr>
              <a:t>v</a:t>
            </a:r>
            <a:r>
              <a:rPr sz="2800" spc="40" dirty="0">
                <a:latin typeface="Microsoft Sans Serif"/>
                <a:cs typeface="Microsoft Sans Serif"/>
              </a:rPr>
              <a:t>oir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</a:t>
            </a:r>
            <a:r>
              <a:rPr sz="2800" spc="-170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sché</a:t>
            </a:r>
            <a:r>
              <a:rPr sz="2800" spc="-295" dirty="0">
                <a:latin typeface="Microsoft Sans Serif"/>
                <a:cs typeface="Microsoft Sans Serif"/>
              </a:rPr>
              <a:t>m</a:t>
            </a:r>
            <a:r>
              <a:rPr sz="2800" spc="-345" dirty="0">
                <a:latin typeface="Microsoft Sans Serif"/>
                <a:cs typeface="Microsoft Sans Serif"/>
              </a:rPr>
              <a:t>as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70" dirty="0">
                <a:latin typeface="Microsoft Sans Serif"/>
                <a:cs typeface="Microsoft Sans Serif"/>
              </a:rPr>
              <a:t>base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don</a:t>
            </a:r>
            <a:r>
              <a:rPr sz="2800" spc="-110" dirty="0">
                <a:latin typeface="Microsoft Sans Serif"/>
                <a:cs typeface="Microsoft Sans Serif"/>
              </a:rPr>
              <a:t>n</a:t>
            </a:r>
            <a:r>
              <a:rPr sz="2800" spc="-220" dirty="0">
                <a:latin typeface="Microsoft Sans Serif"/>
                <a:cs typeface="Microsoft Sans Serif"/>
              </a:rPr>
              <a:t>é</a:t>
            </a:r>
            <a:r>
              <a:rPr sz="2800" spc="-215" dirty="0">
                <a:latin typeface="Microsoft Sans Serif"/>
                <a:cs typeface="Microsoft Sans Serif"/>
              </a:rPr>
              <a:t>e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26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70" dirty="0">
                <a:latin typeface="Microsoft Sans Serif"/>
                <a:cs typeface="Microsoft Sans Serif"/>
              </a:rPr>
              <a:t>Manipu</a:t>
            </a:r>
            <a:r>
              <a:rPr sz="2800" spc="-30" dirty="0">
                <a:latin typeface="Microsoft Sans Serif"/>
                <a:cs typeface="Microsoft Sans Serif"/>
              </a:rPr>
              <a:t>le</a:t>
            </a:r>
            <a:r>
              <a:rPr sz="2800" spc="-25" dirty="0">
                <a:latin typeface="Microsoft Sans Serif"/>
                <a:cs typeface="Microsoft Sans Serif"/>
              </a:rPr>
              <a:t>r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in</a:t>
            </a:r>
            <a:r>
              <a:rPr sz="2800" spc="-100" dirty="0">
                <a:latin typeface="Microsoft Sans Serif"/>
                <a:cs typeface="Microsoft Sans Serif"/>
              </a:rPr>
              <a:t>f</a:t>
            </a:r>
            <a:r>
              <a:rPr sz="2800" spc="-40" dirty="0">
                <a:latin typeface="Microsoft Sans Serif"/>
                <a:cs typeface="Microsoft Sans Serif"/>
              </a:rPr>
              <a:t>ormatio</a:t>
            </a:r>
            <a:r>
              <a:rPr sz="2800" spc="-245" dirty="0">
                <a:latin typeface="Microsoft Sans Serif"/>
                <a:cs typeface="Microsoft Sans Serif"/>
              </a:rPr>
              <a:t>ns</a:t>
            </a:r>
            <a:endParaRPr sz="28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30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0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Inte</a:t>
            </a:r>
            <a:r>
              <a:rPr sz="2400" spc="-45" dirty="0">
                <a:latin typeface="Microsoft Sans Serif"/>
                <a:cs typeface="Microsoft Sans Serif"/>
              </a:rPr>
              <a:t>r</a:t>
            </a:r>
            <a:r>
              <a:rPr sz="2400" spc="85" dirty="0">
                <a:latin typeface="Microsoft Sans Serif"/>
                <a:cs typeface="Microsoft Sans Serif"/>
              </a:rPr>
              <a:t>r</a:t>
            </a:r>
            <a:r>
              <a:rPr sz="2400" spc="-160" dirty="0">
                <a:latin typeface="Microsoft Sans Serif"/>
                <a:cs typeface="Microsoft Sans Serif"/>
              </a:rPr>
              <a:t>o</a:t>
            </a:r>
            <a:r>
              <a:rPr sz="2400" spc="-175" dirty="0">
                <a:latin typeface="Microsoft Sans Serif"/>
                <a:cs typeface="Microsoft Sans Serif"/>
              </a:rPr>
              <a:t>g</a:t>
            </a:r>
            <a:r>
              <a:rPr sz="2400" spc="-20" dirty="0">
                <a:latin typeface="Microsoft Sans Serif"/>
                <a:cs typeface="Microsoft Sans Serif"/>
              </a:rPr>
              <a:t>er</a:t>
            </a:r>
            <a:endParaRPr sz="24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290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Saisir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m</a:t>
            </a:r>
            <a:r>
              <a:rPr sz="2400" spc="-75" dirty="0">
                <a:latin typeface="Microsoft Sans Serif"/>
                <a:cs typeface="Microsoft Sans Serif"/>
              </a:rPr>
              <a:t>odifi</a:t>
            </a:r>
            <a:r>
              <a:rPr sz="2400" spc="-120" dirty="0">
                <a:latin typeface="Microsoft Sans Serif"/>
                <a:cs typeface="Microsoft Sans Serif"/>
              </a:rPr>
              <a:t>e</a:t>
            </a:r>
            <a:r>
              <a:rPr sz="2400" spc="150" dirty="0"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290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Et</a:t>
            </a:r>
            <a:r>
              <a:rPr sz="2400" spc="-90" dirty="0">
                <a:latin typeface="Microsoft Sans Serif"/>
                <a:cs typeface="Microsoft Sans Serif"/>
              </a:rPr>
              <a:t>c</a:t>
            </a:r>
            <a:r>
              <a:rPr sz="2400" spc="-14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295910" marR="5080" indent="-283845" algn="just">
              <a:lnSpc>
                <a:spcPct val="90000"/>
              </a:lnSpc>
              <a:spcBef>
                <a:spcPts val="56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10" dirty="0">
                <a:latin typeface="Microsoft Sans Serif"/>
                <a:cs typeface="Microsoft Sans Serif"/>
              </a:rPr>
              <a:t>Appréhender</a:t>
            </a:r>
            <a:r>
              <a:rPr sz="3200" spc="-105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940" dirty="0">
                <a:latin typeface="Microsoft Sans Serif"/>
                <a:cs typeface="Microsoft Sans Serif"/>
              </a:rPr>
              <a:t> </a:t>
            </a:r>
            <a:r>
              <a:rPr sz="3200" spc="-175" dirty="0">
                <a:latin typeface="Microsoft Sans Serif"/>
                <a:cs typeface="Microsoft Sans Serif"/>
              </a:rPr>
              <a:t>compétences</a:t>
            </a:r>
            <a:r>
              <a:rPr sz="3200" spc="50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 </a:t>
            </a:r>
            <a:r>
              <a:rPr sz="3200" spc="-210" dirty="0">
                <a:latin typeface="Microsoft Sans Serif"/>
                <a:cs typeface="Microsoft Sans Serif"/>
              </a:rPr>
              <a:t> </a:t>
            </a:r>
            <a:r>
              <a:rPr sz="3200" spc="-155" dirty="0">
                <a:latin typeface="Microsoft Sans Serif"/>
                <a:cs typeface="Microsoft Sans Serif"/>
              </a:rPr>
              <a:t>gestion</a:t>
            </a:r>
            <a:r>
              <a:rPr sz="3200" spc="-15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de</a:t>
            </a:r>
            <a:r>
              <a:rPr sz="3200" spc="-19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transactions</a:t>
            </a:r>
            <a:r>
              <a:rPr sz="3200" spc="-13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d‟accès </a:t>
            </a:r>
            <a:r>
              <a:rPr sz="3200" spc="-430" dirty="0">
                <a:latin typeface="Verdana"/>
                <a:cs typeface="Verdana"/>
              </a:rPr>
              <a:t> </a:t>
            </a:r>
            <a:r>
              <a:rPr sz="3200" spc="-100" dirty="0">
                <a:latin typeface="Microsoft Sans Serif"/>
                <a:cs typeface="Microsoft Sans Serif"/>
              </a:rPr>
              <a:t>concurrents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48482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15" dirty="0"/>
              <a:t>L</a:t>
            </a:r>
            <a:r>
              <a:rPr sz="4300" spc="-310" dirty="0"/>
              <a:t>e</a:t>
            </a:r>
            <a:r>
              <a:rPr sz="4300" spc="50" dirty="0"/>
              <a:t> </a:t>
            </a:r>
            <a:r>
              <a:rPr sz="4300" spc="-200" dirty="0"/>
              <a:t>modè</a:t>
            </a:r>
            <a:r>
              <a:rPr sz="4300" spc="-95" dirty="0"/>
              <a:t>l</a:t>
            </a:r>
            <a:r>
              <a:rPr sz="4300" spc="-335" dirty="0"/>
              <a:t>e</a:t>
            </a:r>
            <a:r>
              <a:rPr sz="4300" spc="65" dirty="0"/>
              <a:t> </a:t>
            </a:r>
            <a:r>
              <a:rPr sz="4300" spc="185" dirty="0"/>
              <a:t>r</a:t>
            </a:r>
            <a:r>
              <a:rPr sz="4300" spc="-195" dirty="0"/>
              <a:t>ela</a:t>
            </a:r>
            <a:r>
              <a:rPr sz="4300" spc="-140" dirty="0"/>
              <a:t>t</a:t>
            </a:r>
            <a:r>
              <a:rPr sz="4300" spc="-160" dirty="0"/>
              <a:t>ionnel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88700"/>
            <a:ext cx="6198235" cy="397382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20" dirty="0">
                <a:latin typeface="Microsoft Sans Serif"/>
                <a:cs typeface="Microsoft Sans Serif"/>
              </a:rPr>
              <a:t>Intègre</a:t>
            </a:r>
            <a:r>
              <a:rPr sz="3200" spc="-20" dirty="0">
                <a:latin typeface="Microsoft Sans Serif"/>
                <a:cs typeface="Microsoft Sans Serif"/>
              </a:rPr>
              <a:t> </a:t>
            </a:r>
            <a:r>
              <a:rPr sz="3200" spc="-220" dirty="0">
                <a:latin typeface="Microsoft Sans Serif"/>
                <a:cs typeface="Microsoft Sans Serif"/>
              </a:rPr>
              <a:t>les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90" dirty="0">
                <a:latin typeface="Microsoft Sans Serif"/>
                <a:cs typeface="Microsoft Sans Serif"/>
              </a:rPr>
              <a:t>notions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suivantes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: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45" dirty="0">
                <a:latin typeface="Microsoft Sans Serif"/>
                <a:cs typeface="Microsoft Sans Serif"/>
              </a:rPr>
              <a:t>Attribut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(ou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champ)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-140" dirty="0">
                <a:latin typeface="Microsoft Sans Serif"/>
                <a:cs typeface="Microsoft Sans Serif"/>
              </a:rPr>
              <a:t>Domaine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-470" dirty="0">
                <a:latin typeface="Microsoft Sans Serif"/>
                <a:cs typeface="Microsoft Sans Serif"/>
              </a:rPr>
              <a:t>T</a:t>
            </a:r>
            <a:r>
              <a:rPr sz="3200" spc="-180" dirty="0">
                <a:latin typeface="Microsoft Sans Serif"/>
                <a:cs typeface="Microsoft Sans Serif"/>
              </a:rPr>
              <a:t>u</a:t>
            </a:r>
            <a:r>
              <a:rPr sz="3200" spc="-175" dirty="0">
                <a:latin typeface="Microsoft Sans Serif"/>
                <a:cs typeface="Microsoft Sans Serif"/>
              </a:rPr>
              <a:t>p</a:t>
            </a:r>
            <a:r>
              <a:rPr sz="3200" spc="-85" dirty="0">
                <a:latin typeface="Microsoft Sans Serif"/>
                <a:cs typeface="Microsoft Sans Serif"/>
              </a:rPr>
              <a:t>l</a:t>
            </a:r>
            <a:r>
              <a:rPr sz="3200" spc="-195" dirty="0">
                <a:latin typeface="Microsoft Sans Serif"/>
                <a:cs typeface="Microsoft Sans Serif"/>
              </a:rPr>
              <a:t>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(o</a:t>
            </a:r>
            <a:r>
              <a:rPr sz="3200" spc="-85" dirty="0">
                <a:latin typeface="Microsoft Sans Serif"/>
                <a:cs typeface="Microsoft Sans Serif"/>
              </a:rPr>
              <a:t>u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n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80" dirty="0">
                <a:latin typeface="Microsoft Sans Serif"/>
                <a:cs typeface="Microsoft Sans Serif"/>
              </a:rPr>
              <a:t>u</a:t>
            </a:r>
            <a:r>
              <a:rPr sz="3200" spc="-175" dirty="0">
                <a:latin typeface="Microsoft Sans Serif"/>
                <a:cs typeface="Microsoft Sans Serif"/>
              </a:rPr>
              <a:t>p</a:t>
            </a:r>
            <a:r>
              <a:rPr sz="3200" spc="-80" dirty="0">
                <a:latin typeface="Microsoft Sans Serif"/>
                <a:cs typeface="Microsoft Sans Serif"/>
              </a:rPr>
              <a:t>let</a:t>
            </a:r>
            <a:r>
              <a:rPr sz="3200" spc="-60" dirty="0">
                <a:latin typeface="Microsoft Sans Serif"/>
                <a:cs typeface="Microsoft Sans Serif"/>
              </a:rPr>
              <a:t>,</a:t>
            </a:r>
            <a:r>
              <a:rPr sz="3200" spc="-310" dirty="0">
                <a:latin typeface="Microsoft Sans Serif"/>
                <a:cs typeface="Microsoft Sans Serif"/>
              </a:rPr>
              <a:t> </a:t>
            </a:r>
            <a:r>
              <a:rPr sz="3200" spc="-85" dirty="0">
                <a:latin typeface="Microsoft Sans Serif"/>
                <a:cs typeface="Microsoft Sans Serif"/>
              </a:rPr>
              <a:t>en</a:t>
            </a:r>
            <a:r>
              <a:rPr sz="3200" spc="-105" dirty="0">
                <a:latin typeface="Microsoft Sans Serif"/>
                <a:cs typeface="Microsoft Sans Serif"/>
              </a:rPr>
              <a:t>r</a:t>
            </a:r>
            <a:r>
              <a:rPr sz="3200" spc="-260" dirty="0">
                <a:latin typeface="Microsoft Sans Serif"/>
                <a:cs typeface="Microsoft Sans Serif"/>
              </a:rPr>
              <a:t>egi</a:t>
            </a:r>
            <a:r>
              <a:rPr sz="3200" spc="-285" dirty="0">
                <a:latin typeface="Microsoft Sans Serif"/>
                <a:cs typeface="Microsoft Sans Serif"/>
              </a:rPr>
              <a:t>s</a:t>
            </a:r>
            <a:r>
              <a:rPr sz="3200" spc="170" dirty="0">
                <a:latin typeface="Microsoft Sans Serif"/>
                <a:cs typeface="Microsoft Sans Serif"/>
              </a:rPr>
              <a:t>t</a:t>
            </a:r>
            <a:r>
              <a:rPr sz="3200" spc="150" dirty="0">
                <a:latin typeface="Microsoft Sans Serif"/>
                <a:cs typeface="Microsoft Sans Serif"/>
              </a:rPr>
              <a:t>r</a:t>
            </a:r>
            <a:r>
              <a:rPr sz="3200" spc="-155" dirty="0">
                <a:latin typeface="Microsoft Sans Serif"/>
                <a:cs typeface="Microsoft Sans Serif"/>
              </a:rPr>
              <a:t>emen</a:t>
            </a:r>
            <a:r>
              <a:rPr sz="3200" spc="-85" dirty="0">
                <a:latin typeface="Microsoft Sans Serif"/>
                <a:cs typeface="Microsoft Sans Serif"/>
              </a:rPr>
              <a:t>t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-105" dirty="0">
                <a:latin typeface="Microsoft Sans Serif"/>
                <a:cs typeface="Microsoft Sans Serif"/>
              </a:rPr>
              <a:t>Clé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-110" dirty="0">
                <a:latin typeface="Microsoft Sans Serif"/>
                <a:cs typeface="Microsoft Sans Serif"/>
              </a:rPr>
              <a:t>Cardinalité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3200" spc="-125" dirty="0">
                <a:latin typeface="Microsoft Sans Serif"/>
                <a:cs typeface="Microsoft Sans Serif"/>
              </a:rPr>
              <a:t>Degré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51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994025" y="485775"/>
            <a:ext cx="61499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00"/>
              <a:t>Exemple</a:t>
            </a:r>
            <a:r>
              <a:rPr sz="4300" spc="50"/>
              <a:t> </a:t>
            </a:r>
            <a:r>
              <a:rPr sz="4300" spc="-95"/>
              <a:t>(MLD-</a:t>
            </a:r>
            <a:r>
              <a:rPr sz="4300" spc="30"/>
              <a:t> </a:t>
            </a:r>
            <a:r>
              <a:rPr sz="4300" spc="-195"/>
              <a:t>Graphique)</a:t>
            </a:r>
            <a:endParaRPr sz="4300" dirty="0"/>
          </a:p>
        </p:txBody>
      </p:sp>
      <p:sp>
        <p:nvSpPr>
          <p:cNvPr id="18" name="object 18"/>
          <p:cNvSpPr/>
          <p:nvPr/>
        </p:nvSpPr>
        <p:spPr>
          <a:xfrm>
            <a:off x="1739138" y="2223515"/>
            <a:ext cx="1198245" cy="2120265"/>
          </a:xfrm>
          <a:custGeom>
            <a:avLst/>
            <a:gdLst/>
            <a:ahLst/>
            <a:cxnLst/>
            <a:rect l="l" t="t" r="r" b="b"/>
            <a:pathLst>
              <a:path w="1198245" h="2120265">
                <a:moveTo>
                  <a:pt x="310261" y="2034794"/>
                </a:moveTo>
                <a:lnTo>
                  <a:pt x="284022" y="2046185"/>
                </a:lnTo>
                <a:lnTo>
                  <a:pt x="17399" y="1430274"/>
                </a:lnTo>
                <a:lnTo>
                  <a:pt x="0" y="1437894"/>
                </a:lnTo>
                <a:lnTo>
                  <a:pt x="266598" y="2053742"/>
                </a:lnTo>
                <a:lnTo>
                  <a:pt x="240284" y="2065147"/>
                </a:lnTo>
                <a:lnTo>
                  <a:pt x="305562" y="2119884"/>
                </a:lnTo>
                <a:lnTo>
                  <a:pt x="308559" y="2065401"/>
                </a:lnTo>
                <a:lnTo>
                  <a:pt x="310261" y="2034794"/>
                </a:lnTo>
                <a:close/>
              </a:path>
              <a:path w="1198245" h="2120265">
                <a:moveTo>
                  <a:pt x="1197737" y="14859"/>
                </a:moveTo>
                <a:lnTo>
                  <a:pt x="1113790" y="0"/>
                </a:lnTo>
                <a:lnTo>
                  <a:pt x="1121918" y="27368"/>
                </a:lnTo>
                <a:lnTo>
                  <a:pt x="5969" y="358140"/>
                </a:lnTo>
                <a:lnTo>
                  <a:pt x="11430" y="376428"/>
                </a:lnTo>
                <a:lnTo>
                  <a:pt x="1127366" y="45656"/>
                </a:lnTo>
                <a:lnTo>
                  <a:pt x="1135507" y="73025"/>
                </a:lnTo>
                <a:lnTo>
                  <a:pt x="1188224" y="23749"/>
                </a:lnTo>
                <a:lnTo>
                  <a:pt x="1197737" y="148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36875" y="1524063"/>
            <a:ext cx="160020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36875" y="1843119"/>
            <a:ext cx="1600200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23545">
              <a:lnSpc>
                <a:spcPct val="100000"/>
              </a:lnSpc>
              <a:spcBef>
                <a:spcPts val="305"/>
              </a:spcBef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 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 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cod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lle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2875" y="4343336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40"/>
              </a:spcBef>
            </a:pPr>
            <a:r>
              <a:rPr sz="1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2875" y="4662487"/>
            <a:ext cx="1263650" cy="7626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10820">
              <a:lnSpc>
                <a:spcPct val="100000"/>
              </a:lnSpc>
              <a:spcBef>
                <a:spcPts val="310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0475" y="3429063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0475" y="3773519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60985" algn="just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deC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olle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 </a:t>
            </a:r>
            <a:r>
              <a:rPr sz="1600" spc="-415" dirty="0">
                <a:latin typeface="Microsoft Sans Serif"/>
                <a:cs typeface="Microsoft Sans Serif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n°Editeur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29500" y="5000688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29500" y="5319744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55675" y="2233676"/>
            <a:ext cx="7105650" cy="2767330"/>
            <a:chOff x="955675" y="2233676"/>
            <a:chExt cx="7105650" cy="2767330"/>
          </a:xfrm>
        </p:grpSpPr>
        <p:sp>
          <p:nvSpPr>
            <p:cNvPr id="28" name="object 28"/>
            <p:cNvSpPr/>
            <p:nvPr/>
          </p:nvSpPr>
          <p:spPr>
            <a:xfrm>
              <a:off x="4532884" y="2233675"/>
              <a:ext cx="3528695" cy="2767330"/>
            </a:xfrm>
            <a:custGeom>
              <a:avLst/>
              <a:gdLst/>
              <a:ahLst/>
              <a:cxnLst/>
              <a:rect l="l" t="t" r="r" b="b"/>
              <a:pathLst>
                <a:path w="3528695" h="2767329">
                  <a:moveTo>
                    <a:pt x="1344041" y="1195324"/>
                  </a:moveTo>
                  <a:lnTo>
                    <a:pt x="1329055" y="1157859"/>
                  </a:lnTo>
                  <a:lnTo>
                    <a:pt x="1312418" y="1116203"/>
                  </a:lnTo>
                  <a:lnTo>
                    <a:pt x="1291297" y="1139964"/>
                  </a:lnTo>
                  <a:lnTo>
                    <a:pt x="8382" y="0"/>
                  </a:lnTo>
                  <a:lnTo>
                    <a:pt x="0" y="9398"/>
                  </a:lnTo>
                  <a:lnTo>
                    <a:pt x="1282877" y="1149451"/>
                  </a:lnTo>
                  <a:lnTo>
                    <a:pt x="1261745" y="1173226"/>
                  </a:lnTo>
                  <a:lnTo>
                    <a:pt x="1344041" y="1195324"/>
                  </a:lnTo>
                  <a:close/>
                </a:path>
                <a:path w="3528695" h="2767329">
                  <a:moveTo>
                    <a:pt x="3528441" y="2766949"/>
                  </a:moveTo>
                  <a:lnTo>
                    <a:pt x="3511105" y="2739771"/>
                  </a:lnTo>
                  <a:lnTo>
                    <a:pt x="3482594" y="2695067"/>
                  </a:lnTo>
                  <a:lnTo>
                    <a:pt x="3466312" y="2722295"/>
                  </a:lnTo>
                  <a:lnTo>
                    <a:pt x="2153793" y="1935988"/>
                  </a:lnTo>
                  <a:lnTo>
                    <a:pt x="2147189" y="1946910"/>
                  </a:lnTo>
                  <a:lnTo>
                    <a:pt x="3459759" y="2733256"/>
                  </a:lnTo>
                  <a:lnTo>
                    <a:pt x="3443478" y="2760472"/>
                  </a:lnTo>
                  <a:lnTo>
                    <a:pt x="3528441" y="27669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675" y="2590812"/>
              <a:ext cx="1584325" cy="305435"/>
            </a:xfrm>
            <a:custGeom>
              <a:avLst/>
              <a:gdLst/>
              <a:ahLst/>
              <a:cxnLst/>
              <a:rect l="l" t="t" r="r" b="b"/>
              <a:pathLst>
                <a:path w="1584325" h="305435">
                  <a:moveTo>
                    <a:pt x="1584325" y="0"/>
                  </a:moveTo>
                  <a:lnTo>
                    <a:pt x="0" y="0"/>
                  </a:lnTo>
                  <a:lnTo>
                    <a:pt x="0" y="304914"/>
                  </a:lnTo>
                  <a:lnTo>
                    <a:pt x="1584325" y="304914"/>
                  </a:lnTo>
                  <a:lnTo>
                    <a:pt x="15843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5675" y="2590812"/>
            <a:ext cx="1584325" cy="30543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80"/>
              </a:spcBef>
            </a:pPr>
            <a:r>
              <a:rPr sz="1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ECRIRE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5675" y="2895720"/>
            <a:ext cx="1584325" cy="76200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89535" marR="785495">
              <a:lnSpc>
                <a:spcPct val="107500"/>
              </a:lnSpc>
              <a:spcBef>
                <a:spcPts val="210"/>
              </a:spcBef>
            </a:pPr>
            <a:r>
              <a:rPr sz="16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</a:t>
            </a:r>
            <a:r>
              <a:rPr sz="1600" i="1" u="sng" spc="-1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</a:t>
            </a:r>
            <a:r>
              <a:rPr sz="1600" i="1" u="sng" spc="-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L</a:t>
            </a:r>
            <a:r>
              <a:rPr sz="1600" i="1" u="sng" spc="-1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iv</a:t>
            </a:r>
            <a:r>
              <a:rPr sz="1600" i="1" u="sng" spc="-2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600" i="1" u="sng" spc="-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 </a:t>
            </a:r>
            <a:r>
              <a:rPr sz="16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u="sng" spc="-1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n°Auteur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021013" y="485775"/>
            <a:ext cx="6122987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00" dirty="0"/>
              <a:t>Exemple</a:t>
            </a:r>
            <a:r>
              <a:rPr sz="4300" spc="35" dirty="0"/>
              <a:t> </a:t>
            </a:r>
            <a:r>
              <a:rPr sz="4300" spc="-114" dirty="0"/>
              <a:t>(MLD</a:t>
            </a:r>
            <a:r>
              <a:rPr sz="4300" spc="30" dirty="0"/>
              <a:t> </a:t>
            </a:r>
            <a:r>
              <a:rPr sz="4300" spc="-185" dirty="0"/>
              <a:t>Relationnel)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507616" y="2882010"/>
            <a:ext cx="360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/>
                <a:cs typeface="Microsoft Sans Serif"/>
              </a:rPr>
              <a:t>Livre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titre,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i="1" spc="-165" dirty="0">
                <a:latin typeface="Trebuchet MS"/>
                <a:cs typeface="Trebuchet MS"/>
              </a:rPr>
              <a:t>codeCollection</a:t>
            </a:r>
            <a:r>
              <a:rPr sz="1800" spc="-165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3367" y="1738629"/>
            <a:ext cx="2872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icrosoft Sans Serif"/>
                <a:cs typeface="Microsoft Sans Serif"/>
              </a:rPr>
              <a:t>Auteur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nAuteur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nomAuteur)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619" y="4030217"/>
            <a:ext cx="266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/>
                <a:cs typeface="Microsoft Sans Serif"/>
              </a:rPr>
              <a:t>Ecrire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nAuteur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</a:t>
            </a:r>
            <a:r>
              <a:rPr sz="1800" spc="-60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4741" y="5311521"/>
            <a:ext cx="4960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Microsoft Sans Serif"/>
                <a:cs typeface="Microsoft Sans Serif"/>
              </a:rPr>
              <a:t>Collection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(</a:t>
            </a:r>
            <a:r>
              <a:rPr sz="18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codeCollection</a:t>
            </a:r>
            <a:r>
              <a:rPr sz="1800" spc="-55" dirty="0">
                <a:latin typeface="Microsoft Sans Serif"/>
                <a:cs typeface="Microsoft Sans Serif"/>
              </a:rPr>
              <a:t>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nomCollection,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i="1" spc="-155" dirty="0">
                <a:latin typeface="Trebuchet MS"/>
                <a:cs typeface="Trebuchet MS"/>
              </a:rPr>
              <a:t>nEditeur</a:t>
            </a:r>
            <a:r>
              <a:rPr sz="1800" spc="-155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36622" y="6025997"/>
            <a:ext cx="285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Editeur(</a:t>
            </a: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nEditeur</a:t>
            </a:r>
            <a:r>
              <a:rPr sz="1800" spc="-80" dirty="0">
                <a:latin typeface="Microsoft Sans Serif"/>
                <a:cs typeface="Microsoft Sans Serif"/>
              </a:rPr>
              <a:t>,</a:t>
            </a:r>
            <a:r>
              <a:rPr sz="1800" spc="3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nomEditeur)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3626" y="2428938"/>
            <a:ext cx="160020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3626" y="2747994"/>
            <a:ext cx="1600200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 marR="422909">
              <a:lnSpc>
                <a:spcPct val="100000"/>
              </a:lnSpc>
              <a:spcBef>
                <a:spcPts val="305"/>
              </a:spcBef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 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 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cod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lle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29125" y="3786136"/>
            <a:ext cx="1584325" cy="3054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80"/>
              </a:spcBef>
            </a:pPr>
            <a:r>
              <a:rPr sz="1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ECRIRE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29125" y="4091044"/>
            <a:ext cx="1584325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0170" marR="783590">
              <a:lnSpc>
                <a:spcPct val="107500"/>
              </a:lnSpc>
              <a:spcBef>
                <a:spcPts val="215"/>
              </a:spcBef>
            </a:pPr>
            <a:r>
              <a:rPr sz="16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</a:t>
            </a:r>
            <a:r>
              <a:rPr sz="1600" i="1" u="sng" spc="-1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</a:t>
            </a:r>
            <a:r>
              <a:rPr sz="1600" i="1" u="sng" spc="-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L</a:t>
            </a:r>
            <a:r>
              <a:rPr sz="1600" i="1" u="sng" spc="-1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iv</a:t>
            </a:r>
            <a:r>
              <a:rPr sz="1600" i="1" u="sng" spc="-2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600" i="1" u="sng" spc="-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 </a:t>
            </a:r>
            <a:r>
              <a:rPr sz="16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u="sng" spc="-1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n°Auteur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14876" y="1500187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14876" y="1819275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210820">
              <a:lnSpc>
                <a:spcPct val="100000"/>
              </a:lnSpc>
              <a:spcBef>
                <a:spcPts val="305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3625" y="4214812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43625" y="4559331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260985" algn="just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llec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 </a:t>
            </a:r>
            <a:r>
              <a:rPr sz="1600" spc="-415" dirty="0">
                <a:latin typeface="Microsoft Sans Serif"/>
                <a:cs typeface="Microsoft Sans Serif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n°Editeur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29250" y="5643562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9250" y="5962650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3413125" y="2578100"/>
            <a:ext cx="5730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340" dirty="0">
                <a:latin typeface="Trebuchet MS"/>
                <a:cs typeface="Trebuchet MS"/>
              </a:rPr>
              <a:t>PASSAGE</a:t>
            </a:r>
            <a:r>
              <a:rPr sz="4000" b="1" spc="-105" dirty="0">
                <a:latin typeface="Trebuchet MS"/>
                <a:cs typeface="Trebuchet MS"/>
              </a:rPr>
              <a:t> </a:t>
            </a:r>
            <a:r>
              <a:rPr sz="4000" b="1" spc="605" dirty="0">
                <a:latin typeface="Trebuchet MS"/>
                <a:cs typeface="Trebuchet MS"/>
              </a:rPr>
              <a:t>MCD</a:t>
            </a:r>
            <a:r>
              <a:rPr sz="4000" b="1" spc="-105" dirty="0">
                <a:latin typeface="Trebuchet MS"/>
                <a:cs typeface="Trebuchet MS"/>
              </a:rPr>
              <a:t> </a:t>
            </a:r>
            <a:r>
              <a:rPr sz="4000" b="1" spc="-75" dirty="0">
                <a:latin typeface="Trebuchet MS"/>
                <a:cs typeface="Trebuchet MS"/>
              </a:rPr>
              <a:t>-&gt;</a:t>
            </a:r>
            <a:r>
              <a:rPr sz="4000" b="1" spc="-114" dirty="0">
                <a:latin typeface="Trebuchet MS"/>
                <a:cs typeface="Trebuchet MS"/>
              </a:rPr>
              <a:t> </a:t>
            </a:r>
            <a:r>
              <a:rPr sz="4000" b="1" spc="475" dirty="0">
                <a:latin typeface="Trebuchet MS"/>
                <a:cs typeface="Trebuchet MS"/>
              </a:rPr>
              <a:t>MLD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155825" y="511175"/>
            <a:ext cx="69881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95" dirty="0"/>
              <a:t>Passage</a:t>
            </a:r>
            <a:r>
              <a:rPr sz="4000" spc="50" dirty="0"/>
              <a:t> </a:t>
            </a:r>
            <a:r>
              <a:rPr sz="4000" spc="-55" dirty="0"/>
              <a:t>MCD</a:t>
            </a:r>
            <a:r>
              <a:rPr sz="4000" spc="65" dirty="0"/>
              <a:t> </a:t>
            </a:r>
            <a:r>
              <a:rPr sz="4000" spc="-5" dirty="0">
                <a:latin typeface="Symbol"/>
                <a:cs typeface="Symbol"/>
              </a:rPr>
              <a:t></a:t>
            </a:r>
            <a:r>
              <a:rPr sz="4000" spc="125" dirty="0">
                <a:latin typeface="Times New Roman"/>
                <a:cs typeface="Times New Roman"/>
              </a:rPr>
              <a:t> </a:t>
            </a:r>
            <a:r>
              <a:rPr sz="4000" spc="-125" dirty="0"/>
              <a:t>MLD</a:t>
            </a:r>
            <a:r>
              <a:rPr sz="4000" spc="50" dirty="0"/>
              <a:t> </a:t>
            </a:r>
            <a:r>
              <a:rPr sz="4000" spc="-125" dirty="0"/>
              <a:t>relationnel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6897" y="1388700"/>
            <a:ext cx="6195695" cy="16586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45" dirty="0">
                <a:latin typeface="Microsoft Sans Serif"/>
                <a:cs typeface="Microsoft Sans Serif"/>
              </a:rPr>
              <a:t>Est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réa</a:t>
            </a:r>
            <a:r>
              <a:rPr sz="3200" spc="-65" dirty="0">
                <a:latin typeface="Microsoft Sans Serif"/>
                <a:cs typeface="Microsoft Sans Serif"/>
              </a:rPr>
              <a:t>l</a:t>
            </a:r>
            <a:r>
              <a:rPr sz="3200" spc="-190" dirty="0">
                <a:latin typeface="Microsoft Sans Serif"/>
                <a:cs typeface="Microsoft Sans Serif"/>
              </a:rPr>
              <a:t>is</a:t>
            </a:r>
            <a:r>
              <a:rPr sz="3200" spc="-280" dirty="0">
                <a:latin typeface="Microsoft Sans Serif"/>
                <a:cs typeface="Microsoft Sans Serif"/>
              </a:rPr>
              <a:t>é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65" dirty="0">
                <a:latin typeface="Microsoft Sans Serif"/>
                <a:cs typeface="Microsoft Sans Serif"/>
              </a:rPr>
              <a:t>se</a:t>
            </a:r>
            <a:r>
              <a:rPr sz="3200" spc="-110" dirty="0">
                <a:latin typeface="Microsoft Sans Serif"/>
                <a:cs typeface="Microsoft Sans Serif"/>
              </a:rPr>
              <a:t>l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04" dirty="0">
                <a:latin typeface="Microsoft Sans Serif"/>
                <a:cs typeface="Microsoft Sans Serif"/>
              </a:rPr>
              <a:t>le</a:t>
            </a:r>
            <a:r>
              <a:rPr sz="3200" spc="-250" dirty="0">
                <a:latin typeface="Microsoft Sans Serif"/>
                <a:cs typeface="Microsoft Sans Serif"/>
              </a:rPr>
              <a:t>s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85" dirty="0">
                <a:latin typeface="Microsoft Sans Serif"/>
                <a:cs typeface="Microsoft Sans Serif"/>
              </a:rPr>
              <a:t>règles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240" dirty="0">
                <a:latin typeface="Microsoft Sans Serif"/>
                <a:cs typeface="Microsoft Sans Serif"/>
              </a:rPr>
              <a:t>su</a:t>
            </a:r>
            <a:r>
              <a:rPr sz="3200" spc="-95" dirty="0">
                <a:latin typeface="Microsoft Sans Serif"/>
                <a:cs typeface="Microsoft Sans Serif"/>
              </a:rPr>
              <a:t>i</a:t>
            </a:r>
            <a:r>
              <a:rPr sz="3200" spc="-204" dirty="0">
                <a:latin typeface="Microsoft Sans Serif"/>
                <a:cs typeface="Microsoft Sans Serif"/>
              </a:rPr>
              <a:t>vantes</a:t>
            </a:r>
            <a:endParaRPr sz="32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240" dirty="0">
                <a:latin typeface="Microsoft Sans Serif"/>
                <a:cs typeface="Microsoft Sans Serif"/>
              </a:rPr>
              <a:t>Est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ent</a:t>
            </a:r>
            <a:r>
              <a:rPr sz="3200" spc="-35" dirty="0">
                <a:latin typeface="Microsoft Sans Serif"/>
                <a:cs typeface="Microsoft Sans Serif"/>
              </a:rPr>
              <a:t>i</a:t>
            </a:r>
            <a:r>
              <a:rPr sz="3200" spc="-25" dirty="0">
                <a:latin typeface="Microsoft Sans Serif"/>
                <a:cs typeface="Microsoft Sans Serif"/>
              </a:rPr>
              <a:t>è</a:t>
            </a:r>
            <a:r>
              <a:rPr sz="3200" spc="-75" dirty="0">
                <a:latin typeface="Microsoft Sans Serif"/>
                <a:cs typeface="Microsoft Sans Serif"/>
              </a:rPr>
              <a:t>r</a:t>
            </a:r>
            <a:r>
              <a:rPr sz="3200" spc="-140" dirty="0">
                <a:latin typeface="Microsoft Sans Serif"/>
                <a:cs typeface="Microsoft Sans Serif"/>
              </a:rPr>
              <a:t>ement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250" dirty="0">
                <a:latin typeface="Microsoft Sans Serif"/>
                <a:cs typeface="Microsoft Sans Serif"/>
              </a:rPr>
              <a:t>al</a:t>
            </a:r>
            <a:r>
              <a:rPr sz="3200" spc="-390" dirty="0">
                <a:latin typeface="Microsoft Sans Serif"/>
                <a:cs typeface="Microsoft Sans Serif"/>
              </a:rPr>
              <a:t>g</a:t>
            </a:r>
            <a:r>
              <a:rPr sz="3200" spc="-10" dirty="0">
                <a:latin typeface="Microsoft Sans Serif"/>
                <a:cs typeface="Microsoft Sans Serif"/>
              </a:rPr>
              <a:t>orithm</a:t>
            </a:r>
            <a:r>
              <a:rPr sz="3200" spc="-15" dirty="0">
                <a:latin typeface="Microsoft Sans Serif"/>
                <a:cs typeface="Microsoft Sans Serif"/>
              </a:rPr>
              <a:t>i</a:t>
            </a:r>
            <a:r>
              <a:rPr sz="3200" spc="-200" dirty="0">
                <a:latin typeface="Microsoft Sans Serif"/>
                <a:cs typeface="Microsoft Sans Serif"/>
              </a:rPr>
              <a:t>que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220" dirty="0">
                <a:latin typeface="Microsoft Sans Serif"/>
                <a:cs typeface="Microsoft Sans Serif"/>
              </a:rPr>
              <a:t>Mais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n'</a:t>
            </a:r>
            <a:r>
              <a:rPr sz="2800" spc="-155" dirty="0">
                <a:latin typeface="Microsoft Sans Serif"/>
                <a:cs typeface="Microsoft Sans Serif"/>
              </a:rPr>
              <a:t>e</a:t>
            </a:r>
            <a:r>
              <a:rPr sz="2800" spc="-90" dirty="0">
                <a:latin typeface="Microsoft Sans Serif"/>
                <a:cs typeface="Microsoft Sans Serif"/>
              </a:rPr>
              <a:t>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85" dirty="0">
                <a:latin typeface="Microsoft Sans Serif"/>
                <a:cs typeface="Microsoft Sans Serif"/>
              </a:rPr>
              <a:t>pas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155" dirty="0">
                <a:latin typeface="Microsoft Sans Serif"/>
                <a:cs typeface="Microsoft Sans Serif"/>
              </a:rPr>
              <a:t>t</a:t>
            </a:r>
            <a:r>
              <a:rPr sz="2800" spc="90" dirty="0">
                <a:latin typeface="Microsoft Sans Serif"/>
                <a:cs typeface="Microsoft Sans Serif"/>
              </a:rPr>
              <a:t>o</a:t>
            </a:r>
            <a:r>
              <a:rPr sz="2800" spc="50" dirty="0">
                <a:latin typeface="Microsoft Sans Serif"/>
                <a:cs typeface="Microsoft Sans Serif"/>
              </a:rPr>
              <a:t>t</a:t>
            </a:r>
            <a:r>
              <a:rPr sz="2800" spc="-195" dirty="0">
                <a:latin typeface="Microsoft Sans Serif"/>
                <a:cs typeface="Microsoft Sans Serif"/>
              </a:rPr>
              <a:t>aleme</a:t>
            </a:r>
            <a:r>
              <a:rPr sz="2800" spc="-190" dirty="0">
                <a:latin typeface="Microsoft Sans Serif"/>
                <a:cs typeface="Microsoft Sans Serif"/>
              </a:rPr>
              <a:t>n</a:t>
            </a:r>
            <a:r>
              <a:rPr sz="2800" spc="150" dirty="0">
                <a:latin typeface="Microsoft Sans Serif"/>
                <a:cs typeface="Microsoft Sans Serif"/>
              </a:rPr>
              <a:t>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ré</a:t>
            </a:r>
            <a:r>
              <a:rPr sz="2800" spc="-145" dirty="0">
                <a:latin typeface="Microsoft Sans Serif"/>
                <a:cs typeface="Microsoft Sans Serif"/>
              </a:rPr>
              <a:t>v</a:t>
            </a:r>
            <a:r>
              <a:rPr sz="2800" spc="-105" dirty="0">
                <a:latin typeface="Microsoft Sans Serif"/>
                <a:cs typeface="Microsoft Sans Serif"/>
              </a:rPr>
              <a:t>ersi</a:t>
            </a:r>
            <a:r>
              <a:rPr sz="2800" spc="-140" dirty="0">
                <a:latin typeface="Microsoft Sans Serif"/>
                <a:cs typeface="Microsoft Sans Serif"/>
              </a:rPr>
              <a:t>b</a:t>
            </a:r>
            <a:r>
              <a:rPr sz="2800" spc="-130" dirty="0">
                <a:latin typeface="Microsoft Sans Serif"/>
                <a:cs typeface="Microsoft Sans Serif"/>
              </a:rPr>
              <a:t>le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1905000" y="457200"/>
            <a:ext cx="318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0" dirty="0" err="1"/>
              <a:t>Règle</a:t>
            </a:r>
            <a:r>
              <a:rPr sz="4000" spc="30" dirty="0"/>
              <a:t> </a:t>
            </a:r>
            <a:r>
              <a:rPr sz="4000" spc="-229" dirty="0"/>
              <a:t>1</a:t>
            </a:r>
            <a:r>
              <a:rPr sz="4000" spc="60" dirty="0"/>
              <a:t> </a:t>
            </a:r>
            <a:r>
              <a:rPr sz="4000" spc="-40" dirty="0"/>
              <a:t>-</a:t>
            </a:r>
            <a:r>
              <a:rPr sz="4000" spc="45" dirty="0"/>
              <a:t> </a:t>
            </a:r>
            <a:r>
              <a:rPr sz="4000" spc="-135" dirty="0"/>
              <a:t>Entité</a:t>
            </a:r>
            <a:endParaRPr sz="4000" dirty="0"/>
          </a:p>
        </p:txBody>
      </p:sp>
      <p:sp>
        <p:nvSpPr>
          <p:cNvPr id="18" name="object 18"/>
          <p:cNvSpPr txBox="1"/>
          <p:nvPr/>
        </p:nvSpPr>
        <p:spPr>
          <a:xfrm>
            <a:off x="1596897" y="1391747"/>
            <a:ext cx="1946275" cy="17176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05" dirty="0">
                <a:latin typeface="Microsoft Sans Serif"/>
                <a:cs typeface="Microsoft Sans Serif"/>
              </a:rPr>
              <a:t>Entité</a:t>
            </a:r>
            <a:endParaRPr sz="32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80" dirty="0">
                <a:latin typeface="Microsoft Sans Serif"/>
                <a:cs typeface="Microsoft Sans Serif"/>
              </a:rPr>
              <a:t>Propriété</a:t>
            </a:r>
            <a:endParaRPr sz="32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95" dirty="0">
                <a:latin typeface="Microsoft Sans Serif"/>
                <a:cs typeface="Microsoft Sans Serif"/>
              </a:rPr>
              <a:t>Ident</a:t>
            </a:r>
            <a:r>
              <a:rPr sz="3200" spc="-40" dirty="0">
                <a:latin typeface="Microsoft Sans Serif"/>
                <a:cs typeface="Microsoft Sans Serif"/>
              </a:rPr>
              <a:t>i</a:t>
            </a:r>
            <a:r>
              <a:rPr sz="3200" spc="-110" dirty="0">
                <a:latin typeface="Microsoft Sans Serif"/>
                <a:cs typeface="Microsoft Sans Serif"/>
              </a:rPr>
              <a:t>fiant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58183" y="1391747"/>
            <a:ext cx="3003550" cy="17176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927100" algn="l"/>
              </a:tabLst>
            </a:pP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260" dirty="0">
                <a:latin typeface="Microsoft Sans Serif"/>
                <a:cs typeface="Microsoft Sans Serif"/>
              </a:rPr>
              <a:t>Table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927100" algn="l"/>
              </a:tabLst>
            </a:pPr>
            <a:r>
              <a:rPr sz="3200" spc="5" dirty="0">
                <a:latin typeface="Symbol"/>
                <a:cs typeface="Symbol"/>
              </a:rPr>
              <a:t></a:t>
            </a:r>
            <a:r>
              <a:rPr sz="3200" spc="5" dirty="0">
                <a:latin typeface="Times New Roman"/>
                <a:cs typeface="Times New Roman"/>
              </a:rPr>
              <a:t>	</a:t>
            </a:r>
            <a:r>
              <a:rPr sz="3200" spc="45" dirty="0">
                <a:latin typeface="Microsoft Sans Serif"/>
                <a:cs typeface="Microsoft Sans Serif"/>
              </a:rPr>
              <a:t>Attribut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927100" algn="l"/>
              </a:tabLst>
            </a:pP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	</a:t>
            </a:r>
            <a:r>
              <a:rPr sz="3200" spc="-110" dirty="0">
                <a:latin typeface="Microsoft Sans Serif"/>
                <a:cs typeface="Microsoft Sans Serif"/>
              </a:rPr>
              <a:t>Clé</a:t>
            </a:r>
            <a:r>
              <a:rPr sz="3200" spc="-40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primaire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12" y="5445125"/>
            <a:ext cx="1049337" cy="11414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433575" y="4156075"/>
            <a:ext cx="1219200" cy="4000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80"/>
              </a:spcBef>
            </a:pPr>
            <a:r>
              <a:rPr sz="1800" spc="-30" dirty="0">
                <a:latin typeface="Microsoft Sans Serif"/>
                <a:cs typeface="Microsoft Sans Serif"/>
              </a:rPr>
              <a:t>ETUDIANT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3575" y="4556125"/>
            <a:ext cx="1219200" cy="92075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158115">
              <a:lnSpc>
                <a:spcPct val="100000"/>
              </a:lnSpc>
              <a:spcBef>
                <a:spcPts val="305"/>
              </a:spcBef>
            </a:pPr>
            <a:r>
              <a:rPr sz="18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8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Etu</a:t>
            </a:r>
            <a:r>
              <a:rPr sz="1800" u="sng" spc="-114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iant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nom 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adresse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29351" y="4216400"/>
            <a:ext cx="1219200" cy="40005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380"/>
              </a:spcBef>
            </a:pP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29351" y="4616450"/>
            <a:ext cx="1219200" cy="9207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157480">
              <a:lnSpc>
                <a:spcPct val="100000"/>
              </a:lnSpc>
              <a:spcBef>
                <a:spcPts val="305"/>
              </a:spcBef>
            </a:pPr>
            <a:r>
              <a:rPr sz="18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8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Etu</a:t>
            </a:r>
            <a:r>
              <a:rPr sz="1800" u="sng" spc="-114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iant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nom 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adresse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7077" y="5743143"/>
            <a:ext cx="3640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imes New Roman"/>
                <a:cs typeface="Times New Roman"/>
              </a:rPr>
              <a:t>ETUDIANT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(</a:t>
            </a:r>
            <a:r>
              <a:rPr sz="18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n°Etudiant</a:t>
            </a:r>
            <a:r>
              <a:rPr sz="1800" spc="-15" dirty="0">
                <a:latin typeface="Times New Roman"/>
                <a:cs typeface="Times New Roman"/>
              </a:rPr>
              <a:t>,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nom,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adresse)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3717" y="3888435"/>
            <a:ext cx="609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tité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53505" y="3883914"/>
            <a:ext cx="572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b</a:t>
            </a:r>
            <a:r>
              <a:rPr sz="1800" spc="-5" dirty="0">
                <a:latin typeface="Arial MT"/>
                <a:cs typeface="Arial MT"/>
              </a:rPr>
              <a:t>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03575" y="4783073"/>
            <a:ext cx="1873250" cy="171450"/>
          </a:xfrm>
          <a:custGeom>
            <a:avLst/>
            <a:gdLst/>
            <a:ahLst/>
            <a:cxnLst/>
            <a:rect l="l" t="t" r="r" b="b"/>
            <a:pathLst>
              <a:path w="1873250" h="171450">
                <a:moveTo>
                  <a:pt x="1758950" y="85725"/>
                </a:moveTo>
                <a:lnTo>
                  <a:pt x="1701800" y="171450"/>
                </a:lnTo>
                <a:lnTo>
                  <a:pt x="1816100" y="114300"/>
                </a:lnTo>
                <a:lnTo>
                  <a:pt x="1758950" y="114300"/>
                </a:lnTo>
                <a:lnTo>
                  <a:pt x="1758950" y="85725"/>
                </a:lnTo>
                <a:close/>
              </a:path>
              <a:path w="1873250" h="171450">
                <a:moveTo>
                  <a:pt x="1739900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1739900" y="114300"/>
                </a:lnTo>
                <a:lnTo>
                  <a:pt x="1758950" y="85725"/>
                </a:lnTo>
                <a:lnTo>
                  <a:pt x="1739900" y="57150"/>
                </a:lnTo>
                <a:close/>
              </a:path>
              <a:path w="1873250" h="171450">
                <a:moveTo>
                  <a:pt x="1816100" y="57150"/>
                </a:moveTo>
                <a:lnTo>
                  <a:pt x="1758950" y="57150"/>
                </a:lnTo>
                <a:lnTo>
                  <a:pt x="1758950" y="114300"/>
                </a:lnTo>
                <a:lnTo>
                  <a:pt x="1816100" y="114300"/>
                </a:lnTo>
                <a:lnTo>
                  <a:pt x="1873250" y="85725"/>
                </a:lnTo>
                <a:lnTo>
                  <a:pt x="1816100" y="57150"/>
                </a:lnTo>
                <a:close/>
              </a:path>
              <a:path w="1873250" h="171450">
                <a:moveTo>
                  <a:pt x="1701800" y="0"/>
                </a:moveTo>
                <a:lnTo>
                  <a:pt x="1758950" y="85725"/>
                </a:lnTo>
                <a:lnTo>
                  <a:pt x="1758950" y="57150"/>
                </a:lnTo>
                <a:lnTo>
                  <a:pt x="1816100" y="57150"/>
                </a:lnTo>
                <a:lnTo>
                  <a:pt x="1701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1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2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376101"/>
            <a:ext cx="6149975" cy="319786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80" dirty="0">
                <a:latin typeface="Microsoft Sans Serif"/>
                <a:cs typeface="Microsoft Sans Serif"/>
              </a:rPr>
              <a:t>P</a:t>
            </a:r>
            <a:r>
              <a:rPr sz="2800" spc="-155" dirty="0">
                <a:latin typeface="Microsoft Sans Serif"/>
                <a:cs typeface="Microsoft Sans Serif"/>
              </a:rPr>
              <a:t>r</a:t>
            </a:r>
            <a:r>
              <a:rPr sz="2800" spc="-190" dirty="0">
                <a:latin typeface="Microsoft Sans Serif"/>
                <a:cs typeface="Microsoft Sans Serif"/>
              </a:rPr>
              <a:t>e</a:t>
            </a:r>
            <a:r>
              <a:rPr sz="2800" spc="-185" dirty="0">
                <a:latin typeface="Microsoft Sans Serif"/>
                <a:cs typeface="Microsoft Sans Serif"/>
              </a:rPr>
              <a:t>n</a:t>
            </a:r>
            <a:r>
              <a:rPr sz="2800" spc="25" dirty="0">
                <a:latin typeface="Microsoft Sans Serif"/>
                <a:cs typeface="Microsoft Sans Serif"/>
              </a:rPr>
              <a:t>d</a:t>
            </a:r>
            <a:r>
              <a:rPr sz="2800" spc="-50" dirty="0">
                <a:latin typeface="Microsoft Sans Serif"/>
                <a:cs typeface="Microsoft Sans Serif"/>
              </a:rPr>
              <a:t>r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en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co</a:t>
            </a:r>
            <a:r>
              <a:rPr sz="2800" spc="-120" dirty="0">
                <a:latin typeface="Microsoft Sans Serif"/>
                <a:cs typeface="Microsoft Sans Serif"/>
              </a:rPr>
              <a:t>n</a:t>
            </a:r>
            <a:r>
              <a:rPr sz="2800" spc="-165" dirty="0">
                <a:latin typeface="Microsoft Sans Serif"/>
                <a:cs typeface="Microsoft Sans Serif"/>
              </a:rPr>
              <a:t>sid</a:t>
            </a:r>
            <a:r>
              <a:rPr sz="2800" spc="-210" dirty="0">
                <a:latin typeface="Microsoft Sans Serif"/>
                <a:cs typeface="Microsoft Sans Serif"/>
              </a:rPr>
              <a:t>é</a:t>
            </a:r>
            <a:r>
              <a:rPr sz="2800" spc="-75" dirty="0">
                <a:latin typeface="Microsoft Sans Serif"/>
                <a:cs typeface="Microsoft Sans Serif"/>
              </a:rPr>
              <a:t>r</a:t>
            </a:r>
            <a:r>
              <a:rPr sz="2800" spc="-130" dirty="0">
                <a:latin typeface="Microsoft Sans Serif"/>
                <a:cs typeface="Microsoft Sans Serif"/>
              </a:rPr>
              <a:t>a</a:t>
            </a:r>
            <a:r>
              <a:rPr sz="2800" spc="25" dirty="0">
                <a:latin typeface="Microsoft Sans Serif"/>
                <a:cs typeface="Microsoft Sans Serif"/>
              </a:rPr>
              <a:t>ti</a:t>
            </a:r>
            <a:r>
              <a:rPr sz="2800" spc="60" dirty="0">
                <a:latin typeface="Microsoft Sans Serif"/>
                <a:cs typeface="Microsoft Sans Serif"/>
              </a:rPr>
              <a:t>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ca</a:t>
            </a:r>
            <a:r>
              <a:rPr sz="2800" spc="-150" dirty="0">
                <a:latin typeface="Microsoft Sans Serif"/>
                <a:cs typeface="Microsoft Sans Serif"/>
              </a:rPr>
              <a:t>r</a:t>
            </a:r>
            <a:r>
              <a:rPr sz="2800" spc="-95" dirty="0">
                <a:latin typeface="Microsoft Sans Serif"/>
                <a:cs typeface="Microsoft Sans Serif"/>
              </a:rPr>
              <a:t>dinalit</a:t>
            </a:r>
            <a:r>
              <a:rPr sz="2800" spc="-135" dirty="0">
                <a:latin typeface="Microsoft Sans Serif"/>
                <a:cs typeface="Microsoft Sans Serif"/>
              </a:rPr>
              <a:t>é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75" dirty="0">
                <a:latin typeface="Microsoft Sans Serif"/>
                <a:cs typeface="Microsoft Sans Serif"/>
              </a:rPr>
              <a:t>(*,n)-(1,1)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(0,1)-(1,1)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(1,1)-(1,1)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50" dirty="0">
                <a:latin typeface="Microsoft Sans Serif"/>
                <a:cs typeface="Microsoft Sans Serif"/>
              </a:rPr>
              <a:t>(*,n)-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(0,1)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(0,1)-(0,1)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90" dirty="0">
                <a:latin typeface="Microsoft Sans Serif"/>
                <a:cs typeface="Microsoft Sans Serif"/>
              </a:rPr>
              <a:t>(0,n)-(0,n)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981200" y="457200"/>
            <a:ext cx="2787650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04" dirty="0"/>
              <a:t>Associations</a:t>
            </a:r>
            <a:endParaRPr sz="4300" dirty="0"/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2954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96897" y="1837766"/>
            <a:ext cx="7212965" cy="219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ts val="2735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60" dirty="0">
                <a:latin typeface="Microsoft Sans Serif"/>
                <a:cs typeface="Microsoft Sans Serif"/>
              </a:rPr>
              <a:t>Elle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matérialisée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par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flèche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entre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deux</a:t>
            </a:r>
            <a:endParaRPr sz="2400">
              <a:latin typeface="Microsoft Sans Serif"/>
              <a:cs typeface="Microsoft Sans Serif"/>
            </a:endParaRPr>
          </a:p>
          <a:p>
            <a:pPr marL="295910">
              <a:lnSpc>
                <a:spcPts val="2735"/>
              </a:lnSpc>
            </a:pPr>
            <a:r>
              <a:rPr sz="2400" spc="-80" dirty="0">
                <a:latin typeface="Microsoft Sans Serif"/>
                <a:cs typeface="Microsoft Sans Serif"/>
              </a:rPr>
              <a:t>entités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concernées</a:t>
            </a:r>
            <a:endParaRPr sz="2400">
              <a:latin typeface="Microsoft Sans Serif"/>
              <a:cs typeface="Microsoft Sans Serif"/>
            </a:endParaRPr>
          </a:p>
          <a:p>
            <a:pPr marL="295910" marR="831215" indent="-283845">
              <a:lnSpc>
                <a:spcPts val="2590"/>
              </a:lnSpc>
              <a:spcBef>
                <a:spcPts val="64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20" dirty="0">
                <a:latin typeface="Verdana"/>
                <a:cs typeface="Verdana"/>
              </a:rPr>
              <a:t>On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60" dirty="0">
                <a:latin typeface="Verdana"/>
                <a:cs typeface="Verdana"/>
              </a:rPr>
              <a:t>duplique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la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10" dirty="0">
                <a:latin typeface="Verdana"/>
                <a:cs typeface="Verdana"/>
              </a:rPr>
              <a:t>clé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de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la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table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285" dirty="0">
                <a:latin typeface="Verdana"/>
                <a:cs typeface="Verdana"/>
              </a:rPr>
              <a:t>issue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de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l‟entité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420" dirty="0">
                <a:latin typeface="Verdana"/>
                <a:cs typeface="Verdana"/>
              </a:rPr>
              <a:t>à 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cardinalité </a:t>
            </a:r>
            <a:r>
              <a:rPr sz="2400" spc="-160" dirty="0">
                <a:latin typeface="Microsoft Sans Serif"/>
                <a:cs typeface="Microsoft Sans Serif"/>
              </a:rPr>
              <a:t>«</a:t>
            </a:r>
            <a:r>
              <a:rPr sz="2400" spc="-15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* </a:t>
            </a:r>
            <a:r>
              <a:rPr sz="2400" spc="-375" dirty="0">
                <a:latin typeface="Verdana"/>
                <a:cs typeface="Verdana"/>
              </a:rPr>
              <a:t>»</a:t>
            </a:r>
            <a:r>
              <a:rPr sz="2400" spc="-370" dirty="0">
                <a:latin typeface="Verdana"/>
                <a:cs typeface="Verdana"/>
              </a:rPr>
              <a:t> </a:t>
            </a:r>
            <a:r>
              <a:rPr sz="2400" spc="-335" dirty="0">
                <a:latin typeface="Verdana"/>
                <a:cs typeface="Verdana"/>
              </a:rPr>
              <a:t>dans</a:t>
            </a:r>
            <a:r>
              <a:rPr sz="2400" spc="-330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la </a:t>
            </a:r>
            <a:r>
              <a:rPr sz="2400" spc="-254" dirty="0">
                <a:latin typeface="Verdana"/>
                <a:cs typeface="Verdana"/>
              </a:rPr>
              <a:t>table </a:t>
            </a:r>
            <a:r>
              <a:rPr sz="2400" spc="-285" dirty="0">
                <a:latin typeface="Verdana"/>
                <a:cs typeface="Verdana"/>
              </a:rPr>
              <a:t>issue </a:t>
            </a:r>
            <a:r>
              <a:rPr sz="2400" spc="-280" dirty="0">
                <a:latin typeface="Verdana"/>
                <a:cs typeface="Verdana"/>
              </a:rPr>
              <a:t>de </a:t>
            </a:r>
            <a:r>
              <a:rPr sz="2400" spc="-254" dirty="0">
                <a:latin typeface="Verdana"/>
                <a:cs typeface="Verdana"/>
              </a:rPr>
              <a:t>l‟entité </a:t>
            </a:r>
            <a:r>
              <a:rPr sz="2400" spc="-420" dirty="0">
                <a:latin typeface="Verdana"/>
                <a:cs typeface="Verdana"/>
              </a:rPr>
              <a:t>à 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cardinalité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«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»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où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elle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devient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b="1" spc="-50" dirty="0">
                <a:latin typeface="Trebuchet MS"/>
                <a:cs typeface="Trebuchet MS"/>
              </a:rPr>
              <a:t>clé</a:t>
            </a:r>
            <a:r>
              <a:rPr sz="2400" b="1" spc="-60" dirty="0">
                <a:latin typeface="Trebuchet MS"/>
                <a:cs typeface="Trebuchet MS"/>
              </a:rPr>
              <a:t> </a:t>
            </a:r>
            <a:r>
              <a:rPr sz="2400" b="1" spc="-25" dirty="0">
                <a:latin typeface="Trebuchet MS"/>
                <a:cs typeface="Trebuchet MS"/>
              </a:rPr>
              <a:t>externe</a:t>
            </a:r>
            <a:endParaRPr sz="2400">
              <a:latin typeface="Trebuchet MS"/>
              <a:cs typeface="Trebuchet MS"/>
            </a:endParaRPr>
          </a:p>
          <a:p>
            <a:pPr marL="295910" indent="-283845">
              <a:lnSpc>
                <a:spcPct val="100000"/>
              </a:lnSpc>
              <a:spcBef>
                <a:spcPts val="28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20" dirty="0">
                <a:latin typeface="Microsoft Sans Serif"/>
                <a:cs typeface="Microsoft Sans Serif"/>
              </a:rPr>
              <a:t>On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peut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éventuellement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renommer</a:t>
            </a:r>
            <a:r>
              <a:rPr sz="2400" b="1" spc="-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l'attribut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dupliqué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766241" y="2147241"/>
            <a:ext cx="3260548" cy="1861666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828800" y="4572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96897" y="1464309"/>
            <a:ext cx="59715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(*,n</a:t>
            </a:r>
            <a:r>
              <a:rPr sz="3200" spc="-5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1000" y="2971863"/>
            <a:ext cx="982980" cy="347345"/>
          </a:xfrm>
          <a:custGeom>
            <a:avLst/>
            <a:gdLst/>
            <a:ahLst/>
            <a:cxnLst/>
            <a:rect l="l" t="t" r="r" b="b"/>
            <a:pathLst>
              <a:path w="982980" h="347345">
                <a:moveTo>
                  <a:pt x="0" y="347154"/>
                </a:moveTo>
                <a:lnTo>
                  <a:pt x="982662" y="347154"/>
                </a:lnTo>
                <a:lnTo>
                  <a:pt x="982662" y="0"/>
                </a:lnTo>
                <a:lnTo>
                  <a:pt x="0" y="0"/>
                </a:lnTo>
                <a:lnTo>
                  <a:pt x="0" y="34715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0525" y="3014599"/>
            <a:ext cx="963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5"/>
              </a:spcBef>
            </a:pPr>
            <a:r>
              <a:rPr sz="1400" spc="-65" dirty="0">
                <a:latin typeface="Microsoft Sans Serif"/>
                <a:cs typeface="Microsoft Sans Serif"/>
              </a:rPr>
              <a:t>ENTITE-1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1475" y="3309429"/>
            <a:ext cx="1002030" cy="818515"/>
            <a:chOff x="371475" y="3309429"/>
            <a:chExt cx="1002030" cy="818515"/>
          </a:xfrm>
        </p:grpSpPr>
        <p:sp>
          <p:nvSpPr>
            <p:cNvPr id="24" name="object 24"/>
            <p:cNvSpPr/>
            <p:nvPr/>
          </p:nvSpPr>
          <p:spPr>
            <a:xfrm>
              <a:off x="381000" y="3318954"/>
              <a:ext cx="982980" cy="799465"/>
            </a:xfrm>
            <a:custGeom>
              <a:avLst/>
              <a:gdLst/>
              <a:ahLst/>
              <a:cxnLst/>
              <a:rect l="l" t="t" r="r" b="b"/>
              <a:pathLst>
                <a:path w="982980" h="799464">
                  <a:moveTo>
                    <a:pt x="0" y="799020"/>
                  </a:moveTo>
                  <a:lnTo>
                    <a:pt x="982662" y="799020"/>
                  </a:lnTo>
                  <a:lnTo>
                    <a:pt x="982662" y="0"/>
                  </a:lnTo>
                  <a:lnTo>
                    <a:pt x="0" y="0"/>
                  </a:lnTo>
                  <a:lnTo>
                    <a:pt x="0" y="79902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1004" y="3550157"/>
              <a:ext cx="579120" cy="9525"/>
            </a:xfrm>
            <a:custGeom>
              <a:avLst/>
              <a:gdLst/>
              <a:ahLst/>
              <a:cxnLst/>
              <a:rect l="l" t="t" r="r" b="b"/>
              <a:pathLst>
                <a:path w="579119" h="9525">
                  <a:moveTo>
                    <a:pt x="5791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79120" y="9144"/>
                  </a:lnTo>
                  <a:lnTo>
                    <a:pt x="57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0525" y="3346195"/>
            <a:ext cx="9639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645" marR="109855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latin typeface="Microsoft Sans Serif"/>
                <a:cs typeface="Microsoft Sans Serif"/>
              </a:rPr>
              <a:t>Id-Ent-1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90" dirty="0">
                <a:latin typeface="Microsoft Sans Serif"/>
                <a:cs typeface="Microsoft Sans Serif"/>
              </a:rPr>
              <a:t>P</a:t>
            </a:r>
            <a:r>
              <a:rPr sz="1400" spc="-85" dirty="0">
                <a:latin typeface="Microsoft Sans Serif"/>
                <a:cs typeface="Microsoft Sans Serif"/>
              </a:rPr>
              <a:t>r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80" dirty="0">
                <a:latin typeface="Microsoft Sans Serif"/>
                <a:cs typeface="Microsoft Sans Serif"/>
              </a:rPr>
              <a:t>p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6600" y="2971863"/>
            <a:ext cx="982980" cy="34734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440"/>
              </a:spcBef>
            </a:pPr>
            <a:r>
              <a:rPr sz="1400" spc="-65" dirty="0">
                <a:latin typeface="Microsoft Sans Serif"/>
                <a:cs typeface="Microsoft Sans Serif"/>
              </a:rPr>
              <a:t>ENTITE-2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76600" y="3318986"/>
            <a:ext cx="982980" cy="79946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 marR="119380">
              <a:lnSpc>
                <a:spcPct val="100000"/>
              </a:lnSpc>
              <a:spcBef>
                <a:spcPts val="315"/>
              </a:spcBef>
            </a:pP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Id-Ent-2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90" dirty="0">
                <a:latin typeface="Microsoft Sans Serif"/>
                <a:cs typeface="Microsoft Sans Serif"/>
              </a:rPr>
              <a:t>P</a:t>
            </a:r>
            <a:r>
              <a:rPr sz="1400" spc="-85" dirty="0">
                <a:latin typeface="Microsoft Sans Serif"/>
                <a:cs typeface="Microsoft Sans Serif"/>
              </a:rPr>
              <a:t>r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80" dirty="0">
                <a:latin typeface="Microsoft Sans Serif"/>
                <a:cs typeface="Microsoft Sans Serif"/>
              </a:rPr>
              <a:t>p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7400" y="3429000"/>
            <a:ext cx="304800" cy="238125"/>
          </a:xfrm>
          <a:custGeom>
            <a:avLst/>
            <a:gdLst/>
            <a:ahLst/>
            <a:cxnLst/>
            <a:rect l="l" t="t" r="r" b="b"/>
            <a:pathLst>
              <a:path w="304800" h="238125">
                <a:moveTo>
                  <a:pt x="0" y="119125"/>
                </a:moveTo>
                <a:lnTo>
                  <a:pt x="7766" y="81475"/>
                </a:lnTo>
                <a:lnTo>
                  <a:pt x="29394" y="48774"/>
                </a:lnTo>
                <a:lnTo>
                  <a:pt x="62380" y="22985"/>
                </a:lnTo>
                <a:lnTo>
                  <a:pt x="104217" y="6073"/>
                </a:lnTo>
                <a:lnTo>
                  <a:pt x="152400" y="0"/>
                </a:lnTo>
                <a:lnTo>
                  <a:pt x="200582" y="6073"/>
                </a:lnTo>
                <a:lnTo>
                  <a:pt x="242419" y="22985"/>
                </a:lnTo>
                <a:lnTo>
                  <a:pt x="275405" y="48774"/>
                </a:lnTo>
                <a:lnTo>
                  <a:pt x="297033" y="81475"/>
                </a:lnTo>
                <a:lnTo>
                  <a:pt x="304800" y="119125"/>
                </a:lnTo>
                <a:lnTo>
                  <a:pt x="297033" y="156714"/>
                </a:lnTo>
                <a:lnTo>
                  <a:pt x="275405" y="189378"/>
                </a:lnTo>
                <a:lnTo>
                  <a:pt x="242419" y="215147"/>
                </a:lnTo>
                <a:lnTo>
                  <a:pt x="200582" y="232052"/>
                </a:lnTo>
                <a:lnTo>
                  <a:pt x="152400" y="238125"/>
                </a:lnTo>
                <a:lnTo>
                  <a:pt x="104217" y="232052"/>
                </a:lnTo>
                <a:lnTo>
                  <a:pt x="62380" y="215147"/>
                </a:lnTo>
                <a:lnTo>
                  <a:pt x="29394" y="189378"/>
                </a:lnTo>
                <a:lnTo>
                  <a:pt x="7766" y="156714"/>
                </a:lnTo>
                <a:lnTo>
                  <a:pt x="0" y="1191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41982" y="3446145"/>
            <a:ext cx="1352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165" dirty="0">
                <a:latin typeface="Trebuchet MS"/>
                <a:cs typeface="Trebuchet MS"/>
              </a:rPr>
              <a:t>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63725" y="3548126"/>
            <a:ext cx="1913255" cy="170180"/>
          </a:xfrm>
          <a:custGeom>
            <a:avLst/>
            <a:gdLst/>
            <a:ahLst/>
            <a:cxnLst/>
            <a:rect l="l" t="t" r="r" b="b"/>
            <a:pathLst>
              <a:path w="1913254" h="170179">
                <a:moveTo>
                  <a:pt x="0" y="169799"/>
                </a:moveTo>
                <a:lnTo>
                  <a:pt x="693674" y="0"/>
                </a:lnTo>
              </a:path>
              <a:path w="1913254" h="170179">
                <a:moveTo>
                  <a:pt x="998474" y="0"/>
                </a:moveTo>
                <a:lnTo>
                  <a:pt x="1912874" y="16979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72869" y="3379977"/>
            <a:ext cx="273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97251" y="3379977"/>
            <a:ext cx="24320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0" dirty="0">
                <a:latin typeface="Microsoft Sans Serif"/>
                <a:cs typeface="Microsoft Sans Serif"/>
              </a:rPr>
              <a:t>?,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9700" y="2924238"/>
            <a:ext cx="982980" cy="3473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434"/>
              </a:spcBef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ENTITE-1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19700" y="3271361"/>
            <a:ext cx="982980" cy="79946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Id-Ent-1</a:t>
            </a:r>
            <a:endParaRPr sz="1400" dirty="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</a:pPr>
            <a:r>
              <a:rPr sz="1400" i="1" spc="-110" dirty="0">
                <a:solidFill>
                  <a:srgbClr val="FF0000"/>
                </a:solidFill>
                <a:latin typeface="Trebuchet MS"/>
                <a:cs typeface="Trebuchet MS"/>
              </a:rPr>
              <a:t>Id-Ent-2</a:t>
            </a:r>
            <a:endParaRPr sz="1400" dirty="0">
              <a:latin typeface="Trebuchet MS"/>
              <a:cs typeface="Trebuchet MS"/>
            </a:endParaRPr>
          </a:p>
          <a:p>
            <a:pPr marL="90170">
              <a:lnSpc>
                <a:spcPct val="100000"/>
              </a:lnSpc>
            </a:pPr>
            <a:r>
              <a:rPr sz="1400" spc="-90" dirty="0">
                <a:latin typeface="Microsoft Sans Serif"/>
                <a:cs typeface="Microsoft Sans Serif"/>
              </a:rPr>
              <a:t>P</a:t>
            </a:r>
            <a:r>
              <a:rPr sz="1400" spc="-85" dirty="0">
                <a:latin typeface="Microsoft Sans Serif"/>
                <a:cs typeface="Microsoft Sans Serif"/>
              </a:rPr>
              <a:t>r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80" dirty="0">
                <a:latin typeface="Microsoft Sans Serif"/>
                <a:cs typeface="Microsoft Sans Serif"/>
              </a:rPr>
              <a:t>p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18400" y="2917888"/>
            <a:ext cx="982980" cy="3473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440"/>
              </a:spcBef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ENTITE-2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18400" y="3265011"/>
            <a:ext cx="982980" cy="79946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 marR="118745">
              <a:lnSpc>
                <a:spcPct val="100000"/>
              </a:lnSpc>
              <a:spcBef>
                <a:spcPts val="315"/>
              </a:spcBef>
            </a:pP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Id-Ent-2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90" dirty="0">
                <a:latin typeface="Microsoft Sans Serif"/>
                <a:cs typeface="Microsoft Sans Serif"/>
              </a:rPr>
              <a:t>P</a:t>
            </a:r>
            <a:r>
              <a:rPr sz="1400" spc="-85" dirty="0">
                <a:latin typeface="Microsoft Sans Serif"/>
                <a:cs typeface="Microsoft Sans Serif"/>
              </a:rPr>
              <a:t>r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80" dirty="0">
                <a:latin typeface="Microsoft Sans Serif"/>
                <a:cs typeface="Microsoft Sans Serif"/>
              </a:rPr>
              <a:t>p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2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413250" y="2667000"/>
            <a:ext cx="3095625" cy="1835150"/>
            <a:chOff x="4413250" y="2667000"/>
            <a:chExt cx="3095625" cy="1835150"/>
          </a:xfrm>
        </p:grpSpPr>
        <p:sp>
          <p:nvSpPr>
            <p:cNvPr id="39" name="object 39"/>
            <p:cNvSpPr/>
            <p:nvPr/>
          </p:nvSpPr>
          <p:spPr>
            <a:xfrm>
              <a:off x="6211823" y="3627755"/>
              <a:ext cx="1297305" cy="76200"/>
            </a:xfrm>
            <a:custGeom>
              <a:avLst/>
              <a:gdLst/>
              <a:ahLst/>
              <a:cxnLst/>
              <a:rect l="l" t="t" r="r" b="b"/>
              <a:pathLst>
                <a:path w="1297304" h="76200">
                  <a:moveTo>
                    <a:pt x="1278547" y="28575"/>
                  </a:moveTo>
                  <a:lnTo>
                    <a:pt x="1233551" y="28575"/>
                  </a:lnTo>
                  <a:lnTo>
                    <a:pt x="1233551" y="47625"/>
                  </a:lnTo>
                  <a:lnTo>
                    <a:pt x="1220882" y="47686"/>
                  </a:lnTo>
                  <a:lnTo>
                    <a:pt x="1220977" y="76200"/>
                  </a:lnTo>
                  <a:lnTo>
                    <a:pt x="1297051" y="37719"/>
                  </a:lnTo>
                  <a:lnTo>
                    <a:pt x="1278547" y="28575"/>
                  </a:lnTo>
                  <a:close/>
                </a:path>
                <a:path w="1297304" h="76200">
                  <a:moveTo>
                    <a:pt x="1220819" y="28636"/>
                  </a:moveTo>
                  <a:lnTo>
                    <a:pt x="0" y="34544"/>
                  </a:lnTo>
                  <a:lnTo>
                    <a:pt x="126" y="53594"/>
                  </a:lnTo>
                  <a:lnTo>
                    <a:pt x="1220882" y="47686"/>
                  </a:lnTo>
                  <a:lnTo>
                    <a:pt x="1220819" y="28636"/>
                  </a:lnTo>
                  <a:close/>
                </a:path>
                <a:path w="1297304" h="76200">
                  <a:moveTo>
                    <a:pt x="1233551" y="28575"/>
                  </a:moveTo>
                  <a:lnTo>
                    <a:pt x="1220819" y="28636"/>
                  </a:lnTo>
                  <a:lnTo>
                    <a:pt x="1220882" y="47686"/>
                  </a:lnTo>
                  <a:lnTo>
                    <a:pt x="1233551" y="47625"/>
                  </a:lnTo>
                  <a:lnTo>
                    <a:pt x="1233551" y="28575"/>
                  </a:lnTo>
                  <a:close/>
                </a:path>
                <a:path w="1297304" h="76200">
                  <a:moveTo>
                    <a:pt x="1220724" y="0"/>
                  </a:moveTo>
                  <a:lnTo>
                    <a:pt x="1220819" y="28636"/>
                  </a:lnTo>
                  <a:lnTo>
                    <a:pt x="1278547" y="28575"/>
                  </a:lnTo>
                  <a:lnTo>
                    <a:pt x="1220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9600" y="2667000"/>
              <a:ext cx="0" cy="1835150"/>
            </a:xfrm>
            <a:custGeom>
              <a:avLst/>
              <a:gdLst/>
              <a:ahLst/>
              <a:cxnLst/>
              <a:rect l="l" t="t" r="r" b="b"/>
              <a:pathLst>
                <a:path h="1835150">
                  <a:moveTo>
                    <a:pt x="0" y="0"/>
                  </a:moveTo>
                  <a:lnTo>
                    <a:pt x="0" y="1835150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87951" y="4212463"/>
            <a:ext cx="3133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ENTITE-1(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Id-Ent-1</a:t>
            </a:r>
            <a:r>
              <a:rPr sz="1400" spc="-5" dirty="0">
                <a:latin typeface="Arial MT"/>
                <a:cs typeface="Arial MT"/>
              </a:rPr>
              <a:t>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PropEnt1,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Id-Ent-2</a:t>
            </a:r>
            <a:r>
              <a:rPr sz="1400" dirty="0">
                <a:latin typeface="Arial MT"/>
                <a:cs typeface="Arial MT"/>
              </a:rPr>
              <a:t>)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ENTITE-2(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Id-Ent-2</a:t>
            </a:r>
            <a:r>
              <a:rPr sz="1400" spc="-5" dirty="0">
                <a:latin typeface="Arial MT"/>
                <a:cs typeface="Arial MT"/>
              </a:rPr>
              <a:t>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PropEnt2)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59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3716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09184"/>
            <a:ext cx="5971540" cy="106807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5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(*,n</a:t>
            </a:r>
            <a:r>
              <a:rPr sz="3200" spc="-50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2565400">
              <a:lnSpc>
                <a:spcPct val="100000"/>
              </a:lnSpc>
              <a:spcBef>
                <a:spcPts val="635"/>
              </a:spcBef>
            </a:pPr>
            <a:r>
              <a:rPr sz="2400" spc="-229" dirty="0">
                <a:latin typeface="Microsoft Sans Serif"/>
                <a:cs typeface="Microsoft Sans Serif"/>
              </a:rPr>
              <a:t>E</a:t>
            </a:r>
            <a:r>
              <a:rPr sz="2400" spc="-250" dirty="0">
                <a:latin typeface="Microsoft Sans Serif"/>
                <a:cs typeface="Microsoft Sans Serif"/>
              </a:rPr>
              <a:t>x</a:t>
            </a:r>
            <a:r>
              <a:rPr sz="2400" spc="-135" dirty="0">
                <a:latin typeface="Microsoft Sans Serif"/>
                <a:cs typeface="Microsoft Sans Serif"/>
              </a:rPr>
              <a:t>emple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(</a:t>
            </a:r>
            <a:r>
              <a:rPr sz="2400" spc="-35" dirty="0">
                <a:latin typeface="Microsoft Sans Serif"/>
                <a:cs typeface="Microsoft Sans Serif"/>
              </a:rPr>
              <a:t>C</a:t>
            </a:r>
            <a:r>
              <a:rPr sz="2400" spc="-65" dirty="0">
                <a:latin typeface="Microsoft Sans Serif"/>
                <a:cs typeface="Microsoft Sans Serif"/>
              </a:rPr>
              <a:t>l</a:t>
            </a:r>
            <a:r>
              <a:rPr sz="2400" spc="-150" dirty="0">
                <a:latin typeface="Microsoft Sans Serif"/>
                <a:cs typeface="Microsoft Sans Serif"/>
              </a:rPr>
              <a:t>é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simple)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1187" y="2771775"/>
            <a:ext cx="1238250" cy="330200"/>
          </a:xfrm>
          <a:custGeom>
            <a:avLst/>
            <a:gdLst/>
            <a:ahLst/>
            <a:cxnLst/>
            <a:rect l="l" t="t" r="r" b="b"/>
            <a:pathLst>
              <a:path w="1238250" h="330200">
                <a:moveTo>
                  <a:pt x="0" y="329691"/>
                </a:moveTo>
                <a:lnTo>
                  <a:pt x="1238250" y="329691"/>
                </a:lnTo>
                <a:lnTo>
                  <a:pt x="1238250" y="0"/>
                </a:lnTo>
                <a:lnTo>
                  <a:pt x="0" y="0"/>
                </a:lnTo>
                <a:lnTo>
                  <a:pt x="0" y="32969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0712" y="2805811"/>
            <a:ext cx="1219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latin typeface="Microsoft Sans Serif"/>
                <a:cs typeface="Microsoft Sans Serif"/>
              </a:rPr>
              <a:t>INSCRIPTION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1662" y="3092005"/>
            <a:ext cx="1257300" cy="589915"/>
            <a:chOff x="601662" y="3092005"/>
            <a:chExt cx="1257300" cy="589915"/>
          </a:xfrm>
        </p:grpSpPr>
        <p:sp>
          <p:nvSpPr>
            <p:cNvPr id="24" name="object 24"/>
            <p:cNvSpPr/>
            <p:nvPr/>
          </p:nvSpPr>
          <p:spPr>
            <a:xfrm>
              <a:off x="611187" y="3101530"/>
              <a:ext cx="1238250" cy="570865"/>
            </a:xfrm>
            <a:custGeom>
              <a:avLst/>
              <a:gdLst/>
              <a:ahLst/>
              <a:cxnLst/>
              <a:rect l="l" t="t" r="r" b="b"/>
              <a:pathLst>
                <a:path w="1238250" h="570864">
                  <a:moveTo>
                    <a:pt x="0" y="570420"/>
                  </a:moveTo>
                  <a:lnTo>
                    <a:pt x="1238250" y="570420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57042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192" y="3332733"/>
              <a:ext cx="640080" cy="9525"/>
            </a:xfrm>
            <a:custGeom>
              <a:avLst/>
              <a:gdLst/>
              <a:ahLst/>
              <a:cxnLst/>
              <a:rect l="l" t="t" r="r" b="b"/>
              <a:pathLst>
                <a:path w="640080" h="9525">
                  <a:moveTo>
                    <a:pt x="640079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40079" y="9144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0712" y="3128518"/>
            <a:ext cx="7327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" marR="508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90" dirty="0">
                <a:latin typeface="Microsoft Sans Serif"/>
                <a:cs typeface="Microsoft Sans Serif"/>
              </a:rPr>
              <a:t>Insc</a:t>
            </a:r>
            <a:r>
              <a:rPr sz="1400" spc="80" dirty="0">
                <a:latin typeface="Microsoft Sans Serif"/>
                <a:cs typeface="Microsoft Sans Serif"/>
              </a:rPr>
              <a:t>r</a:t>
            </a:r>
            <a:r>
              <a:rPr sz="1400" spc="-15" dirty="0">
                <a:latin typeface="Microsoft Sans Serif"/>
                <a:cs typeface="Microsoft Sans Serif"/>
              </a:rPr>
              <a:t>i</a:t>
            </a:r>
            <a:r>
              <a:rPr sz="1400" spc="-50" dirty="0">
                <a:latin typeface="Microsoft Sans Serif"/>
                <a:cs typeface="Microsoft Sans Serif"/>
              </a:rPr>
              <a:t>p  </a:t>
            </a:r>
            <a:r>
              <a:rPr sz="1400" spc="-70" dirty="0">
                <a:latin typeface="Microsoft Sans Serif"/>
                <a:cs typeface="Microsoft Sans Serif"/>
              </a:rPr>
              <a:t>date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0087" y="4625949"/>
            <a:ext cx="1062355" cy="1108710"/>
            <a:chOff x="700087" y="4625949"/>
            <a:chExt cx="1062355" cy="1108710"/>
          </a:xfrm>
        </p:grpSpPr>
        <p:sp>
          <p:nvSpPr>
            <p:cNvPr id="28" name="object 28"/>
            <p:cNvSpPr/>
            <p:nvPr/>
          </p:nvSpPr>
          <p:spPr>
            <a:xfrm>
              <a:off x="709612" y="4635474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9617" y="5196585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87095" y="5206365"/>
            <a:ext cx="351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85" dirty="0">
                <a:latin typeface="Microsoft Sans Serif"/>
                <a:cs typeface="Microsoft Sans Serif"/>
              </a:rPr>
              <a:t>m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7095" y="5419750"/>
            <a:ext cx="56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3000" y="4038600"/>
            <a:ext cx="838200" cy="215900"/>
          </a:xfrm>
          <a:custGeom>
            <a:avLst/>
            <a:gdLst/>
            <a:ahLst/>
            <a:cxnLst/>
            <a:rect l="l" t="t" r="r" b="b"/>
            <a:pathLst>
              <a:path w="838200" h="215900">
                <a:moveTo>
                  <a:pt x="0" y="107950"/>
                </a:moveTo>
                <a:lnTo>
                  <a:pt x="21360" y="73851"/>
                </a:lnTo>
                <a:lnTo>
                  <a:pt x="80845" y="44220"/>
                </a:lnTo>
                <a:lnTo>
                  <a:pt x="122729" y="31638"/>
                </a:lnTo>
                <a:lnTo>
                  <a:pt x="171559" y="20844"/>
                </a:lnTo>
                <a:lnTo>
                  <a:pt x="226473" y="12059"/>
                </a:lnTo>
                <a:lnTo>
                  <a:pt x="286609" y="5508"/>
                </a:lnTo>
                <a:lnTo>
                  <a:pt x="351105" y="1414"/>
                </a:lnTo>
                <a:lnTo>
                  <a:pt x="419100" y="0"/>
                </a:lnTo>
                <a:lnTo>
                  <a:pt x="487094" y="1414"/>
                </a:lnTo>
                <a:lnTo>
                  <a:pt x="551590" y="5508"/>
                </a:lnTo>
                <a:lnTo>
                  <a:pt x="611726" y="12059"/>
                </a:lnTo>
                <a:lnTo>
                  <a:pt x="666640" y="20844"/>
                </a:lnTo>
                <a:lnTo>
                  <a:pt x="715470" y="31638"/>
                </a:lnTo>
                <a:lnTo>
                  <a:pt x="757354" y="44220"/>
                </a:lnTo>
                <a:lnTo>
                  <a:pt x="816839" y="73851"/>
                </a:lnTo>
                <a:lnTo>
                  <a:pt x="838200" y="107950"/>
                </a:lnTo>
                <a:lnTo>
                  <a:pt x="832716" y="125446"/>
                </a:lnTo>
                <a:lnTo>
                  <a:pt x="816839" y="142048"/>
                </a:lnTo>
                <a:lnTo>
                  <a:pt x="757354" y="171679"/>
                </a:lnTo>
                <a:lnTo>
                  <a:pt x="715470" y="184261"/>
                </a:lnTo>
                <a:lnTo>
                  <a:pt x="666640" y="195055"/>
                </a:lnTo>
                <a:lnTo>
                  <a:pt x="611726" y="203840"/>
                </a:lnTo>
                <a:lnTo>
                  <a:pt x="551590" y="210391"/>
                </a:lnTo>
                <a:lnTo>
                  <a:pt x="487094" y="214485"/>
                </a:lnTo>
                <a:lnTo>
                  <a:pt x="419100" y="215900"/>
                </a:lnTo>
                <a:lnTo>
                  <a:pt x="351105" y="214485"/>
                </a:lnTo>
                <a:lnTo>
                  <a:pt x="286609" y="210391"/>
                </a:lnTo>
                <a:lnTo>
                  <a:pt x="226473" y="203840"/>
                </a:lnTo>
                <a:lnTo>
                  <a:pt x="171559" y="195055"/>
                </a:lnTo>
                <a:lnTo>
                  <a:pt x="122729" y="184261"/>
                </a:lnTo>
                <a:lnTo>
                  <a:pt x="80845" y="171679"/>
                </a:lnTo>
                <a:lnTo>
                  <a:pt x="21360" y="142048"/>
                </a:lnTo>
                <a:lnTo>
                  <a:pt x="0" y="1079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77874" y="4053966"/>
            <a:ext cx="568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60" dirty="0">
                <a:latin typeface="Trebuchet MS"/>
                <a:cs typeface="Trebuchet MS"/>
              </a:rPr>
              <a:t>E</a:t>
            </a:r>
            <a:r>
              <a:rPr sz="1000" b="1" spc="-45" dirty="0">
                <a:latin typeface="Trebuchet MS"/>
                <a:cs typeface="Trebuchet MS"/>
              </a:rPr>
              <a:t>ffec</a:t>
            </a:r>
            <a:r>
              <a:rPr sz="1000" b="1" spc="5" dirty="0">
                <a:latin typeface="Trebuchet MS"/>
                <a:cs typeface="Trebuchet MS"/>
              </a:rPr>
              <a:t>t</a:t>
            </a:r>
            <a:r>
              <a:rPr sz="1000" b="1" spc="-20" dirty="0">
                <a:latin typeface="Trebuchet MS"/>
                <a:cs typeface="Trebuchet MS"/>
              </a:rPr>
              <a:t>u</a:t>
            </a:r>
            <a:r>
              <a:rPr sz="1000" b="1" spc="-5" dirty="0">
                <a:latin typeface="Trebuchet MS"/>
                <a:cs typeface="Trebuchet MS"/>
              </a:rPr>
              <a:t>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30312" y="3671823"/>
            <a:ext cx="332105" cy="963930"/>
          </a:xfrm>
          <a:custGeom>
            <a:avLst/>
            <a:gdLst/>
            <a:ahLst/>
            <a:cxnLst/>
            <a:rect l="l" t="t" r="r" b="b"/>
            <a:pathLst>
              <a:path w="332105" h="963929">
                <a:moveTo>
                  <a:pt x="0" y="0"/>
                </a:moveTo>
                <a:lnTo>
                  <a:pt x="331787" y="366775"/>
                </a:lnTo>
              </a:path>
              <a:path w="332105" h="963929">
                <a:moveTo>
                  <a:pt x="331787" y="582676"/>
                </a:moveTo>
                <a:lnTo>
                  <a:pt x="1587" y="96367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41044" y="3729354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137" y="4282530"/>
            <a:ext cx="1024255" cy="6273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78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  <a:p>
            <a:pPr marL="77470">
              <a:lnSpc>
                <a:spcPct val="100000"/>
              </a:lnSpc>
              <a:spcBef>
                <a:spcPts val="69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24251" y="2708236"/>
            <a:ext cx="1043305" cy="3302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370"/>
              </a:spcBef>
            </a:pPr>
            <a:r>
              <a:rPr sz="1400" spc="-105" dirty="0">
                <a:latin typeface="Microsoft Sans Serif"/>
                <a:cs typeface="Microsoft Sans Serif"/>
              </a:rPr>
              <a:t>DEPT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52726" y="3219450"/>
            <a:ext cx="414655" cy="227329"/>
          </a:xfrm>
          <a:custGeom>
            <a:avLst/>
            <a:gdLst/>
            <a:ahLst/>
            <a:cxnLst/>
            <a:rect l="l" t="t" r="r" b="b"/>
            <a:pathLst>
              <a:path w="414655" h="227329">
                <a:moveTo>
                  <a:pt x="0" y="113537"/>
                </a:moveTo>
                <a:lnTo>
                  <a:pt x="28273" y="56218"/>
                </a:lnTo>
                <a:lnTo>
                  <a:pt x="60658" y="33242"/>
                </a:lnTo>
                <a:lnTo>
                  <a:pt x="102578" y="15494"/>
                </a:lnTo>
                <a:lnTo>
                  <a:pt x="152061" y="4053"/>
                </a:lnTo>
                <a:lnTo>
                  <a:pt x="207137" y="0"/>
                </a:lnTo>
                <a:lnTo>
                  <a:pt x="262212" y="4053"/>
                </a:lnTo>
                <a:lnTo>
                  <a:pt x="311695" y="15493"/>
                </a:lnTo>
                <a:lnTo>
                  <a:pt x="353615" y="33242"/>
                </a:lnTo>
                <a:lnTo>
                  <a:pt x="386000" y="56218"/>
                </a:lnTo>
                <a:lnTo>
                  <a:pt x="414274" y="113537"/>
                </a:lnTo>
                <a:lnTo>
                  <a:pt x="406876" y="143688"/>
                </a:lnTo>
                <a:lnTo>
                  <a:pt x="386000" y="170800"/>
                </a:lnTo>
                <a:lnTo>
                  <a:pt x="353615" y="193786"/>
                </a:lnTo>
                <a:lnTo>
                  <a:pt x="311695" y="211553"/>
                </a:lnTo>
                <a:lnTo>
                  <a:pt x="262212" y="223013"/>
                </a:lnTo>
                <a:lnTo>
                  <a:pt x="207137" y="227075"/>
                </a:lnTo>
                <a:lnTo>
                  <a:pt x="152061" y="223013"/>
                </a:lnTo>
                <a:lnTo>
                  <a:pt x="102578" y="211553"/>
                </a:lnTo>
                <a:lnTo>
                  <a:pt x="60658" y="193786"/>
                </a:lnTo>
                <a:lnTo>
                  <a:pt x="28273" y="170800"/>
                </a:lnTo>
                <a:lnTo>
                  <a:pt x="7397" y="143688"/>
                </a:lnTo>
                <a:lnTo>
                  <a:pt x="0" y="11353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47086" y="3236467"/>
            <a:ext cx="2254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10" dirty="0">
                <a:latin typeface="Arial"/>
                <a:cs typeface="Arial"/>
              </a:rPr>
              <a:t>li</a:t>
            </a:r>
            <a:r>
              <a:rPr sz="1050" b="1" dirty="0"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839976" y="2667000"/>
            <a:ext cx="4527550" cy="3829050"/>
            <a:chOff x="1839976" y="2667000"/>
            <a:chExt cx="4527550" cy="3829050"/>
          </a:xfrm>
        </p:grpSpPr>
        <p:sp>
          <p:nvSpPr>
            <p:cNvPr id="41" name="object 41"/>
            <p:cNvSpPr/>
            <p:nvPr/>
          </p:nvSpPr>
          <p:spPr>
            <a:xfrm>
              <a:off x="1849501" y="3333750"/>
              <a:ext cx="1174750" cy="52705"/>
            </a:xfrm>
            <a:custGeom>
              <a:avLst/>
              <a:gdLst/>
              <a:ahLst/>
              <a:cxnLst/>
              <a:rect l="l" t="t" r="r" b="b"/>
              <a:pathLst>
                <a:path w="1174750" h="52704">
                  <a:moveTo>
                    <a:pt x="0" y="52450"/>
                  </a:moveTo>
                  <a:lnTo>
                    <a:pt x="403225" y="0"/>
                  </a:lnTo>
                </a:path>
                <a:path w="1174750" h="52704">
                  <a:moveTo>
                    <a:pt x="817499" y="0"/>
                  </a:moveTo>
                  <a:lnTo>
                    <a:pt x="1174750" y="4127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84726" y="2673350"/>
              <a:ext cx="0" cy="3816350"/>
            </a:xfrm>
            <a:custGeom>
              <a:avLst/>
              <a:gdLst/>
              <a:ahLst/>
              <a:cxnLst/>
              <a:rect l="l" t="t" r="r" b="b"/>
              <a:pathLst>
                <a:path h="3816350">
                  <a:moveTo>
                    <a:pt x="0" y="0"/>
                  </a:moveTo>
                  <a:lnTo>
                    <a:pt x="0" y="3816350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27650" y="4508500"/>
              <a:ext cx="1040130" cy="330835"/>
            </a:xfrm>
            <a:custGeom>
              <a:avLst/>
              <a:gdLst/>
              <a:ahLst/>
              <a:cxnLst/>
              <a:rect l="l" t="t" r="r" b="b"/>
              <a:pathLst>
                <a:path w="1040129" h="330835">
                  <a:moveTo>
                    <a:pt x="1039812" y="0"/>
                  </a:moveTo>
                  <a:lnTo>
                    <a:pt x="0" y="0"/>
                  </a:lnTo>
                  <a:lnTo>
                    <a:pt x="0" y="330326"/>
                  </a:lnTo>
                  <a:lnTo>
                    <a:pt x="1039812" y="330326"/>
                  </a:lnTo>
                  <a:lnTo>
                    <a:pt x="103981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903222" y="3037077"/>
            <a:ext cx="273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84526" y="3037077"/>
            <a:ext cx="273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27650" y="4508500"/>
            <a:ext cx="1040130" cy="33083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27650" y="4838827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187325">
              <a:lnSpc>
                <a:spcPct val="100000"/>
              </a:lnSpc>
              <a:spcBef>
                <a:spcPts val="320"/>
              </a:spcBef>
            </a:pP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56276" y="2781287"/>
            <a:ext cx="1292225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375"/>
              </a:spcBef>
            </a:pP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INSCRIPTION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69150" y="3141662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375"/>
              </a:spcBef>
            </a:pPr>
            <a:r>
              <a:rPr sz="1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DEPT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69150" y="3472434"/>
            <a:ext cx="1040130" cy="67754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75260">
              <a:lnSpc>
                <a:spcPct val="100000"/>
              </a:lnSpc>
              <a:spcBef>
                <a:spcPts val="320"/>
              </a:spcBef>
            </a:pPr>
            <a:r>
              <a:rPr sz="14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nomDp 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95" dirty="0">
                <a:latin typeface="Microsoft Sans Serif"/>
                <a:cs typeface="Microsoft Sans Serif"/>
              </a:rPr>
              <a:t>esseDp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24251" y="3038017"/>
            <a:ext cx="1043305" cy="67564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0170" marR="179070" indent="10795">
              <a:lnSpc>
                <a:spcPts val="1570"/>
              </a:lnSpc>
              <a:spcBef>
                <a:spcPts val="570"/>
              </a:spcBef>
            </a:pPr>
            <a:r>
              <a:rPr sz="1400" u="dbl" spc="-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nomDp </a:t>
            </a:r>
            <a:r>
              <a:rPr sz="1400" spc="-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95" dirty="0">
                <a:latin typeface="Microsoft Sans Serif"/>
                <a:cs typeface="Microsoft Sans Serif"/>
              </a:rPr>
              <a:t>esseDp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8068" y="5003419"/>
            <a:ext cx="779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n°Etudiant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10577" y="5206872"/>
            <a:ext cx="754380" cy="9525"/>
          </a:xfrm>
          <a:custGeom>
            <a:avLst/>
            <a:gdLst/>
            <a:ahLst/>
            <a:cxnLst/>
            <a:rect l="l" t="t" r="r" b="b"/>
            <a:pathLst>
              <a:path w="754380" h="9525">
                <a:moveTo>
                  <a:pt x="754379" y="0"/>
                </a:moveTo>
                <a:lnTo>
                  <a:pt x="0" y="0"/>
                </a:lnTo>
                <a:lnTo>
                  <a:pt x="0" y="9143"/>
                </a:lnTo>
                <a:lnTo>
                  <a:pt x="754379" y="9143"/>
                </a:lnTo>
                <a:lnTo>
                  <a:pt x="7543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256276" y="3111982"/>
            <a:ext cx="1292225" cy="105537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170" marR="478155">
              <a:lnSpc>
                <a:spcPct val="99600"/>
              </a:lnSpc>
              <a:spcBef>
                <a:spcPts val="325"/>
              </a:spcBef>
            </a:pP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n°Inscrip 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date 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i="1" spc="-80" dirty="0">
                <a:solidFill>
                  <a:srgbClr val="0000FF"/>
                </a:solidFill>
                <a:latin typeface="Trebuchet MS"/>
                <a:cs typeface="Trebuchet MS"/>
              </a:rPr>
              <a:t>nomDp </a:t>
            </a:r>
            <a:r>
              <a:rPr sz="1400" i="1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400" i="1" spc="-11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400" i="1" spc="-185" dirty="0">
                <a:solidFill>
                  <a:srgbClr val="FF0000"/>
                </a:solidFill>
                <a:latin typeface="Trebuchet MS"/>
                <a:cs typeface="Trebuchet MS"/>
              </a:rPr>
              <a:t>°</a:t>
            </a:r>
            <a:r>
              <a:rPr sz="1400" i="1" spc="-114" dirty="0">
                <a:solidFill>
                  <a:srgbClr val="FF0000"/>
                </a:solidFill>
                <a:latin typeface="Trebuchet MS"/>
                <a:cs typeface="Trebuchet MS"/>
              </a:rPr>
              <a:t>Et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udi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400" i="1" spc="-155" dirty="0">
                <a:solidFill>
                  <a:srgbClr val="FF0000"/>
                </a:solidFill>
                <a:latin typeface="Trebuchet MS"/>
                <a:cs typeface="Trebuchet MS"/>
              </a:rPr>
              <a:t>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64228" y="5717844"/>
            <a:ext cx="40678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394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ETUDIANT(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n°Etudiant</a:t>
            </a:r>
            <a:r>
              <a:rPr sz="1400" spc="-5" dirty="0">
                <a:latin typeface="Arial MT"/>
                <a:cs typeface="Arial MT"/>
              </a:rPr>
              <a:t>, nom, </a:t>
            </a:r>
            <a:r>
              <a:rPr sz="1400" dirty="0">
                <a:latin typeface="Arial MT"/>
                <a:cs typeface="Arial MT"/>
              </a:rPr>
              <a:t>adresse)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DEPT(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nomDp</a:t>
            </a:r>
            <a:r>
              <a:rPr sz="1400" spc="-5" dirty="0">
                <a:latin typeface="Arial MT"/>
                <a:cs typeface="Arial MT"/>
              </a:rPr>
              <a:t>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adresseDp)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INSCRIPTION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n°Inscrip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date,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i="1" spc="-5" dirty="0">
                <a:solidFill>
                  <a:srgbClr val="0000FF"/>
                </a:solidFill>
                <a:latin typeface="Arial"/>
                <a:cs typeface="Arial"/>
              </a:rPr>
              <a:t>nomDp</a:t>
            </a:r>
            <a:r>
              <a:rPr sz="1400" spc="-5" dirty="0">
                <a:latin typeface="Arial MT"/>
                <a:cs typeface="Arial MT"/>
              </a:rPr>
              <a:t>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n°Etudiant</a:t>
            </a:r>
            <a:r>
              <a:rPr sz="140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89549" y="3638550"/>
            <a:ext cx="1374775" cy="906780"/>
          </a:xfrm>
          <a:custGeom>
            <a:avLst/>
            <a:gdLst/>
            <a:ahLst/>
            <a:cxnLst/>
            <a:rect l="l" t="t" r="r" b="b"/>
            <a:pathLst>
              <a:path w="1374775" h="906779">
                <a:moveTo>
                  <a:pt x="85725" y="820674"/>
                </a:moveTo>
                <a:lnTo>
                  <a:pt x="57150" y="820674"/>
                </a:lnTo>
                <a:lnTo>
                  <a:pt x="57150" y="511175"/>
                </a:lnTo>
                <a:lnTo>
                  <a:pt x="28575" y="511175"/>
                </a:lnTo>
                <a:lnTo>
                  <a:pt x="28575" y="820674"/>
                </a:lnTo>
                <a:lnTo>
                  <a:pt x="0" y="820674"/>
                </a:lnTo>
                <a:lnTo>
                  <a:pt x="42926" y="906399"/>
                </a:lnTo>
                <a:lnTo>
                  <a:pt x="78549" y="835025"/>
                </a:lnTo>
                <a:lnTo>
                  <a:pt x="85725" y="820674"/>
                </a:lnTo>
                <a:close/>
              </a:path>
              <a:path w="1374775" h="906779">
                <a:moveTo>
                  <a:pt x="1374775" y="42799"/>
                </a:moveTo>
                <a:lnTo>
                  <a:pt x="1346276" y="28575"/>
                </a:lnTo>
                <a:lnTo>
                  <a:pt x="1289050" y="0"/>
                </a:lnTo>
                <a:lnTo>
                  <a:pt x="1289050" y="28575"/>
                </a:lnTo>
                <a:lnTo>
                  <a:pt x="763651" y="28575"/>
                </a:lnTo>
                <a:lnTo>
                  <a:pt x="763651" y="57150"/>
                </a:lnTo>
                <a:lnTo>
                  <a:pt x="1289050" y="57150"/>
                </a:lnTo>
                <a:lnTo>
                  <a:pt x="1289050" y="85725"/>
                </a:lnTo>
                <a:lnTo>
                  <a:pt x="1346111" y="57150"/>
                </a:lnTo>
                <a:lnTo>
                  <a:pt x="1374775" y="42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6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352675" y="485775"/>
            <a:ext cx="67913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90" dirty="0">
                <a:latin typeface="Verdana"/>
                <a:cs typeface="Verdana"/>
              </a:rPr>
              <a:t>Métho</a:t>
            </a:r>
            <a:r>
              <a:rPr sz="4300" spc="-409" dirty="0">
                <a:latin typeface="Verdana"/>
                <a:cs typeface="Verdana"/>
              </a:rPr>
              <a:t>d</a:t>
            </a:r>
            <a:r>
              <a:rPr sz="4300" spc="-545" dirty="0">
                <a:latin typeface="Verdana"/>
                <a:cs typeface="Verdana"/>
              </a:rPr>
              <a:t>es</a:t>
            </a:r>
            <a:r>
              <a:rPr sz="4300" spc="-300" dirty="0">
                <a:latin typeface="Verdana"/>
                <a:cs typeface="Verdana"/>
              </a:rPr>
              <a:t> </a:t>
            </a:r>
            <a:r>
              <a:rPr sz="4300" spc="-875" dirty="0">
                <a:latin typeface="Verdana"/>
                <a:cs typeface="Verdana"/>
              </a:rPr>
              <a:t>d</a:t>
            </a:r>
            <a:r>
              <a:rPr sz="4300" spc="-660" dirty="0">
                <a:latin typeface="Verdana"/>
                <a:cs typeface="Verdana"/>
              </a:rPr>
              <a:t>„</a:t>
            </a:r>
            <a:r>
              <a:rPr sz="4300" spc="-560" dirty="0">
                <a:latin typeface="Verdana"/>
                <a:cs typeface="Verdana"/>
              </a:rPr>
              <a:t>évalua</a:t>
            </a:r>
            <a:r>
              <a:rPr sz="4300" spc="-415" dirty="0">
                <a:latin typeface="Verdana"/>
                <a:cs typeface="Verdana"/>
              </a:rPr>
              <a:t>t</a:t>
            </a:r>
            <a:r>
              <a:rPr sz="4300" spc="-355" dirty="0">
                <a:latin typeface="Verdana"/>
                <a:cs typeface="Verdana"/>
              </a:rPr>
              <a:t>ion</a:t>
            </a:r>
            <a:endParaRPr sz="43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6897" y="1464309"/>
            <a:ext cx="6326505" cy="3898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14" dirty="0">
                <a:latin typeface="Microsoft Sans Serif"/>
                <a:cs typeface="Microsoft Sans Serif"/>
              </a:rPr>
              <a:t>Un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40" dirty="0">
                <a:latin typeface="Microsoft Sans Serif"/>
                <a:cs typeface="Microsoft Sans Serif"/>
              </a:rPr>
              <a:t>contrôle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20" dirty="0">
                <a:latin typeface="Microsoft Sans Serif"/>
                <a:cs typeface="Microsoft Sans Serif"/>
              </a:rPr>
              <a:t>écrit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30" dirty="0">
                <a:latin typeface="Microsoft Sans Serif"/>
                <a:cs typeface="Microsoft Sans Serif"/>
              </a:rPr>
              <a:t>U</a:t>
            </a:r>
            <a:r>
              <a:rPr sz="3200" spc="-100" dirty="0">
                <a:latin typeface="Microsoft Sans Serif"/>
                <a:cs typeface="Microsoft Sans Serif"/>
              </a:rPr>
              <a:t>n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225" dirty="0">
                <a:latin typeface="Microsoft Sans Serif"/>
                <a:cs typeface="Microsoft Sans Serif"/>
              </a:rPr>
              <a:t>exam</a:t>
            </a:r>
            <a:r>
              <a:rPr sz="3200" spc="-200" dirty="0">
                <a:latin typeface="Microsoft Sans Serif"/>
                <a:cs typeface="Microsoft Sans Serif"/>
              </a:rPr>
              <a:t>e</a:t>
            </a:r>
            <a:r>
              <a:rPr sz="3200" spc="-180" dirty="0">
                <a:latin typeface="Microsoft Sans Serif"/>
                <a:cs typeface="Microsoft Sans Serif"/>
              </a:rPr>
              <a:t>n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80" dirty="0">
                <a:latin typeface="Microsoft Sans Serif"/>
                <a:cs typeface="Microsoft Sans Serif"/>
              </a:rPr>
              <a:t>écr</a:t>
            </a:r>
            <a:r>
              <a:rPr sz="3200" spc="-35" dirty="0">
                <a:latin typeface="Microsoft Sans Serif"/>
                <a:cs typeface="Microsoft Sans Serif"/>
              </a:rPr>
              <a:t>i</a:t>
            </a:r>
            <a:r>
              <a:rPr sz="3200" spc="175" dirty="0">
                <a:latin typeface="Microsoft Sans Serif"/>
                <a:cs typeface="Microsoft Sans Serif"/>
              </a:rPr>
              <a:t>t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90" dirty="0">
                <a:latin typeface="Microsoft Sans Serif"/>
                <a:cs typeface="Microsoft Sans Serif"/>
              </a:rPr>
              <a:t>Tps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notés</a:t>
            </a:r>
            <a:endParaRPr sz="3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891A7"/>
              </a:buClr>
              <a:buFont typeface="Segoe UI Symbol"/>
              <a:buChar char="⚫"/>
            </a:pPr>
            <a:endParaRPr sz="4450" dirty="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10" dirty="0">
                <a:latin typeface="Verdana"/>
                <a:cs typeface="Verdana"/>
              </a:rPr>
              <a:t>Un</a:t>
            </a:r>
            <a:r>
              <a:rPr sz="3200" spc="-265" dirty="0">
                <a:latin typeface="Verdana"/>
                <a:cs typeface="Verdana"/>
              </a:rPr>
              <a:t>e</a:t>
            </a:r>
            <a:r>
              <a:rPr sz="3200" spc="-260" dirty="0">
                <a:latin typeface="Verdana"/>
                <a:cs typeface="Verdana"/>
              </a:rPr>
              <a:t> </a:t>
            </a:r>
            <a:r>
              <a:rPr sz="3200" spc="-290" dirty="0">
                <a:latin typeface="Verdana"/>
                <a:cs typeface="Verdana"/>
              </a:rPr>
              <a:t>note</a:t>
            </a:r>
            <a:r>
              <a:rPr sz="3200" spc="-250" dirty="0">
                <a:latin typeface="Verdana"/>
                <a:cs typeface="Verdana"/>
              </a:rPr>
              <a:t> </a:t>
            </a:r>
            <a:r>
              <a:rPr sz="3200" spc="-540" dirty="0">
                <a:latin typeface="Verdana"/>
                <a:cs typeface="Verdana"/>
              </a:rPr>
              <a:t>d‟</a:t>
            </a:r>
            <a:r>
              <a:rPr sz="3200" spc="-635" dirty="0">
                <a:latin typeface="Verdana"/>
                <a:cs typeface="Verdana"/>
              </a:rPr>
              <a:t>a</a:t>
            </a:r>
            <a:r>
              <a:rPr sz="3200" spc="-330" dirty="0">
                <a:latin typeface="Verdana"/>
                <a:cs typeface="Verdana"/>
              </a:rPr>
              <a:t>pp</a:t>
            </a:r>
            <a:r>
              <a:rPr sz="3200" spc="-220" dirty="0">
                <a:latin typeface="Verdana"/>
                <a:cs typeface="Verdana"/>
              </a:rPr>
              <a:t>r</a:t>
            </a:r>
            <a:r>
              <a:rPr sz="3200" spc="-295" dirty="0">
                <a:latin typeface="Verdana"/>
                <a:cs typeface="Verdana"/>
              </a:rPr>
              <a:t>éciation</a:t>
            </a:r>
            <a:r>
              <a:rPr sz="3200" spc="-305" dirty="0">
                <a:latin typeface="Verdana"/>
                <a:cs typeface="Verdana"/>
              </a:rPr>
              <a:t> </a:t>
            </a:r>
            <a:r>
              <a:rPr sz="3200" spc="-325" dirty="0">
                <a:latin typeface="Verdana"/>
                <a:cs typeface="Verdana"/>
              </a:rPr>
              <a:t>person</a:t>
            </a:r>
            <a:r>
              <a:rPr sz="3200" spc="-360" dirty="0">
                <a:latin typeface="Verdana"/>
                <a:cs typeface="Verdana"/>
              </a:rPr>
              <a:t>n</a:t>
            </a:r>
            <a:r>
              <a:rPr sz="3200" spc="-275" dirty="0">
                <a:latin typeface="Verdana"/>
                <a:cs typeface="Verdana"/>
              </a:rPr>
              <a:t>el</a:t>
            </a:r>
            <a:r>
              <a:rPr sz="3200" spc="-170" dirty="0">
                <a:latin typeface="Verdana"/>
                <a:cs typeface="Verdana"/>
              </a:rPr>
              <a:t>l</a:t>
            </a:r>
            <a:r>
              <a:rPr sz="3200" spc="-375" dirty="0">
                <a:latin typeface="Verdana"/>
                <a:cs typeface="Verdana"/>
              </a:rPr>
              <a:t>e</a:t>
            </a:r>
            <a:endParaRPr sz="3200" dirty="0">
              <a:latin typeface="Verdana"/>
              <a:cs typeface="Verdana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371600" y="6096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09184"/>
            <a:ext cx="6609715" cy="106807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5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(*,n</a:t>
            </a:r>
            <a:r>
              <a:rPr sz="3200" spc="-50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 dirty="0">
              <a:latin typeface="Microsoft Sans Serif"/>
              <a:cs typeface="Microsoft Sans Serif"/>
            </a:endParaRPr>
          </a:p>
          <a:p>
            <a:pPr marL="1388745">
              <a:lnSpc>
                <a:spcPct val="100000"/>
              </a:lnSpc>
              <a:spcBef>
                <a:spcPts val="635"/>
              </a:spcBef>
            </a:pPr>
            <a:r>
              <a:rPr sz="2400" spc="-165" dirty="0">
                <a:latin typeface="Microsoft Sans Serif"/>
                <a:cs typeface="Microsoft Sans Serif"/>
              </a:rPr>
              <a:t>Exemple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2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(Clé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composée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renommage)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4212" y="2771775"/>
            <a:ext cx="1238250" cy="330200"/>
          </a:xfrm>
          <a:custGeom>
            <a:avLst/>
            <a:gdLst/>
            <a:ahLst/>
            <a:cxnLst/>
            <a:rect l="l" t="t" r="r" b="b"/>
            <a:pathLst>
              <a:path w="1238250" h="330200">
                <a:moveTo>
                  <a:pt x="0" y="329691"/>
                </a:moveTo>
                <a:lnTo>
                  <a:pt x="1238250" y="329691"/>
                </a:lnTo>
                <a:lnTo>
                  <a:pt x="1238250" y="0"/>
                </a:lnTo>
                <a:lnTo>
                  <a:pt x="0" y="0"/>
                </a:lnTo>
                <a:lnTo>
                  <a:pt x="0" y="32969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3737" y="2805811"/>
            <a:ext cx="1219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05"/>
              </a:spcBef>
            </a:pPr>
            <a:r>
              <a:rPr sz="1400" spc="-55" dirty="0">
                <a:latin typeface="Microsoft Sans Serif"/>
                <a:cs typeface="Microsoft Sans Serif"/>
              </a:rPr>
              <a:t>INSCRIPTION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74687" y="3092005"/>
            <a:ext cx="1257300" cy="589915"/>
            <a:chOff x="674687" y="3092005"/>
            <a:chExt cx="1257300" cy="589915"/>
          </a:xfrm>
        </p:grpSpPr>
        <p:sp>
          <p:nvSpPr>
            <p:cNvPr id="24" name="object 24"/>
            <p:cNvSpPr/>
            <p:nvPr/>
          </p:nvSpPr>
          <p:spPr>
            <a:xfrm>
              <a:off x="684212" y="3101530"/>
              <a:ext cx="1238250" cy="570865"/>
            </a:xfrm>
            <a:custGeom>
              <a:avLst/>
              <a:gdLst/>
              <a:ahLst/>
              <a:cxnLst/>
              <a:rect l="l" t="t" r="r" b="b"/>
              <a:pathLst>
                <a:path w="1238250" h="570864">
                  <a:moveTo>
                    <a:pt x="0" y="570420"/>
                  </a:moveTo>
                  <a:lnTo>
                    <a:pt x="1238250" y="570420"/>
                  </a:lnTo>
                  <a:lnTo>
                    <a:pt x="1238250" y="0"/>
                  </a:lnTo>
                  <a:lnTo>
                    <a:pt x="0" y="0"/>
                  </a:lnTo>
                  <a:lnTo>
                    <a:pt x="0" y="57042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4217" y="3332733"/>
              <a:ext cx="640080" cy="9525"/>
            </a:xfrm>
            <a:custGeom>
              <a:avLst/>
              <a:gdLst/>
              <a:ahLst/>
              <a:cxnLst/>
              <a:rect l="l" t="t" r="r" b="b"/>
              <a:pathLst>
                <a:path w="640080" h="9525">
                  <a:moveTo>
                    <a:pt x="640079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40079" y="9144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3737" y="3128518"/>
            <a:ext cx="7327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645" marR="508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95" dirty="0">
                <a:latin typeface="Microsoft Sans Serif"/>
                <a:cs typeface="Microsoft Sans Serif"/>
              </a:rPr>
              <a:t>Ins</a:t>
            </a:r>
            <a:r>
              <a:rPr sz="1400" dirty="0">
                <a:latin typeface="Microsoft Sans Serif"/>
                <a:cs typeface="Microsoft Sans Serif"/>
              </a:rPr>
              <a:t>c</a:t>
            </a:r>
            <a:r>
              <a:rPr sz="1400" spc="-5" dirty="0">
                <a:latin typeface="Microsoft Sans Serif"/>
                <a:cs typeface="Microsoft Sans Serif"/>
              </a:rPr>
              <a:t>r</a:t>
            </a:r>
            <a:r>
              <a:rPr sz="1400" spc="-15" dirty="0">
                <a:latin typeface="Microsoft Sans Serif"/>
                <a:cs typeface="Microsoft Sans Serif"/>
              </a:rPr>
              <a:t>i</a:t>
            </a:r>
            <a:r>
              <a:rPr sz="1400" spc="-50" dirty="0">
                <a:latin typeface="Microsoft Sans Serif"/>
                <a:cs typeface="Microsoft Sans Serif"/>
              </a:rPr>
              <a:t>p  </a:t>
            </a:r>
            <a:r>
              <a:rPr sz="1400" spc="-70" dirty="0">
                <a:latin typeface="Microsoft Sans Serif"/>
                <a:cs typeface="Microsoft Sans Serif"/>
              </a:rPr>
              <a:t>date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3112" y="4625949"/>
            <a:ext cx="1062355" cy="1108710"/>
            <a:chOff x="773112" y="4625949"/>
            <a:chExt cx="1062355" cy="1108710"/>
          </a:xfrm>
        </p:grpSpPr>
        <p:sp>
          <p:nvSpPr>
            <p:cNvPr id="28" name="object 28"/>
            <p:cNvSpPr/>
            <p:nvPr/>
          </p:nvSpPr>
          <p:spPr>
            <a:xfrm>
              <a:off x="782637" y="4635474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2642" y="5196585"/>
              <a:ext cx="573405" cy="222885"/>
            </a:xfrm>
            <a:custGeom>
              <a:avLst/>
              <a:gdLst/>
              <a:ahLst/>
              <a:cxnLst/>
              <a:rect l="l" t="t" r="r" b="b"/>
              <a:pathLst>
                <a:path w="573405" h="222885">
                  <a:moveTo>
                    <a:pt x="37490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374904" y="9144"/>
                  </a:lnTo>
                  <a:lnTo>
                    <a:pt x="374904" y="0"/>
                  </a:lnTo>
                  <a:close/>
                </a:path>
                <a:path w="573405" h="222885">
                  <a:moveTo>
                    <a:pt x="573024" y="213360"/>
                  </a:moveTo>
                  <a:lnTo>
                    <a:pt x="0" y="213360"/>
                  </a:lnTo>
                  <a:lnTo>
                    <a:pt x="0" y="222504"/>
                  </a:lnTo>
                  <a:lnTo>
                    <a:pt x="573024" y="222504"/>
                  </a:lnTo>
                  <a:lnTo>
                    <a:pt x="573024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59942" y="5419750"/>
            <a:ext cx="568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612" y="3973576"/>
            <a:ext cx="814705" cy="215900"/>
          </a:xfrm>
          <a:custGeom>
            <a:avLst/>
            <a:gdLst/>
            <a:ahLst/>
            <a:cxnLst/>
            <a:rect l="l" t="t" r="r" b="b"/>
            <a:pathLst>
              <a:path w="814705" h="215900">
                <a:moveTo>
                  <a:pt x="0" y="107823"/>
                </a:moveTo>
                <a:lnTo>
                  <a:pt x="25475" y="70194"/>
                </a:lnTo>
                <a:lnTo>
                  <a:pt x="95770" y="38348"/>
                </a:lnTo>
                <a:lnTo>
                  <a:pt x="144850" y="25354"/>
                </a:lnTo>
                <a:lnTo>
                  <a:pt x="201685" y="14717"/>
                </a:lnTo>
                <a:lnTo>
                  <a:pt x="265126" y="6744"/>
                </a:lnTo>
                <a:lnTo>
                  <a:pt x="334022" y="1736"/>
                </a:lnTo>
                <a:lnTo>
                  <a:pt x="407225" y="0"/>
                </a:lnTo>
                <a:lnTo>
                  <a:pt x="480425" y="1736"/>
                </a:lnTo>
                <a:lnTo>
                  <a:pt x="549316" y="6745"/>
                </a:lnTo>
                <a:lnTo>
                  <a:pt x="612749" y="14722"/>
                </a:lnTo>
                <a:lnTo>
                  <a:pt x="669574" y="25365"/>
                </a:lnTo>
                <a:lnTo>
                  <a:pt x="718643" y="38370"/>
                </a:lnTo>
                <a:lnTo>
                  <a:pt x="758808" y="53434"/>
                </a:lnTo>
                <a:lnTo>
                  <a:pt x="807829" y="88527"/>
                </a:lnTo>
                <a:lnTo>
                  <a:pt x="814387" y="107950"/>
                </a:lnTo>
                <a:lnTo>
                  <a:pt x="807829" y="127339"/>
                </a:lnTo>
                <a:lnTo>
                  <a:pt x="788919" y="145594"/>
                </a:lnTo>
                <a:lnTo>
                  <a:pt x="718643" y="177477"/>
                </a:lnTo>
                <a:lnTo>
                  <a:pt x="669574" y="190493"/>
                </a:lnTo>
                <a:lnTo>
                  <a:pt x="612749" y="201149"/>
                </a:lnTo>
                <a:lnTo>
                  <a:pt x="549316" y="209139"/>
                </a:lnTo>
                <a:lnTo>
                  <a:pt x="480425" y="214158"/>
                </a:lnTo>
                <a:lnTo>
                  <a:pt x="407225" y="215900"/>
                </a:lnTo>
                <a:lnTo>
                  <a:pt x="334022" y="214158"/>
                </a:lnTo>
                <a:lnTo>
                  <a:pt x="265126" y="209139"/>
                </a:lnTo>
                <a:lnTo>
                  <a:pt x="201685" y="201149"/>
                </a:lnTo>
                <a:lnTo>
                  <a:pt x="144850" y="190493"/>
                </a:lnTo>
                <a:lnTo>
                  <a:pt x="95770" y="177477"/>
                </a:lnTo>
                <a:lnTo>
                  <a:pt x="55595" y="162409"/>
                </a:lnTo>
                <a:lnTo>
                  <a:pt x="6560" y="127339"/>
                </a:lnTo>
                <a:lnTo>
                  <a:pt x="0" y="1079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19301" y="3988765"/>
            <a:ext cx="5581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40" dirty="0">
                <a:latin typeface="Trebuchet MS"/>
                <a:cs typeface="Trebuchet MS"/>
              </a:rPr>
              <a:t>effec</a:t>
            </a:r>
            <a:r>
              <a:rPr sz="1000" b="1" dirty="0">
                <a:latin typeface="Trebuchet MS"/>
                <a:cs typeface="Trebuchet MS"/>
              </a:rPr>
              <a:t>t</a:t>
            </a:r>
            <a:r>
              <a:rPr sz="1000" b="1" spc="-10" dirty="0">
                <a:latin typeface="Trebuchet MS"/>
                <a:cs typeface="Trebuchet MS"/>
              </a:rPr>
              <a:t>u</a:t>
            </a:r>
            <a:r>
              <a:rPr sz="1000" b="1" spc="-5" dirty="0">
                <a:latin typeface="Trebuchet MS"/>
                <a:cs typeface="Trebuchet MS"/>
              </a:rPr>
              <a:t>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03400" y="3671951"/>
            <a:ext cx="195580" cy="963930"/>
          </a:xfrm>
          <a:custGeom>
            <a:avLst/>
            <a:gdLst/>
            <a:ahLst/>
            <a:cxnLst/>
            <a:rect l="l" t="t" r="r" b="b"/>
            <a:pathLst>
              <a:path w="195580" h="963929">
                <a:moveTo>
                  <a:pt x="0" y="0"/>
                </a:moveTo>
                <a:lnTo>
                  <a:pt x="193675" y="301498"/>
                </a:lnTo>
              </a:path>
              <a:path w="195580" h="963929">
                <a:moveTo>
                  <a:pt x="195199" y="517398"/>
                </a:moveTo>
                <a:lnTo>
                  <a:pt x="1524" y="9635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5720" y="3684777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2162" y="4282530"/>
            <a:ext cx="1024255" cy="62738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8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  <a:p>
            <a:pPr marL="77470">
              <a:lnSpc>
                <a:spcPct val="100000"/>
              </a:lnSpc>
              <a:spcBef>
                <a:spcPts val="69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32025" y="2673350"/>
            <a:ext cx="0" cy="3816350"/>
          </a:xfrm>
          <a:custGeom>
            <a:avLst/>
            <a:gdLst/>
            <a:ahLst/>
            <a:cxnLst/>
            <a:rect l="l" t="t" r="r" b="b"/>
            <a:pathLst>
              <a:path h="3816350">
                <a:moveTo>
                  <a:pt x="0" y="0"/>
                </a:moveTo>
                <a:lnTo>
                  <a:pt x="0" y="38163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11800" y="4508500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11800" y="4838827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367665">
              <a:lnSpc>
                <a:spcPct val="100000"/>
              </a:lnSpc>
              <a:spcBef>
                <a:spcPts val="320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Nom 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Prén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m 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56276" y="2781287"/>
            <a:ext cx="1548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375"/>
              </a:spcBef>
            </a:pP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INSCRIPTION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94019" y="4176648"/>
            <a:ext cx="76200" cy="322580"/>
          </a:xfrm>
          <a:custGeom>
            <a:avLst/>
            <a:gdLst/>
            <a:ahLst/>
            <a:cxnLst/>
            <a:rect l="l" t="t" r="r" b="b"/>
            <a:pathLst>
              <a:path w="76200" h="322579">
                <a:moveTo>
                  <a:pt x="28633" y="246157"/>
                </a:moveTo>
                <a:lnTo>
                  <a:pt x="0" y="246252"/>
                </a:lnTo>
                <a:lnTo>
                  <a:pt x="38480" y="322325"/>
                </a:lnTo>
                <a:lnTo>
                  <a:pt x="69861" y="258825"/>
                </a:lnTo>
                <a:lnTo>
                  <a:pt x="28701" y="258825"/>
                </a:lnTo>
                <a:lnTo>
                  <a:pt x="28633" y="246157"/>
                </a:lnTo>
                <a:close/>
              </a:path>
              <a:path w="76200" h="322579">
                <a:moveTo>
                  <a:pt x="47683" y="246094"/>
                </a:moveTo>
                <a:lnTo>
                  <a:pt x="28633" y="246157"/>
                </a:lnTo>
                <a:lnTo>
                  <a:pt x="28701" y="258825"/>
                </a:lnTo>
                <a:lnTo>
                  <a:pt x="47751" y="258825"/>
                </a:lnTo>
                <a:lnTo>
                  <a:pt x="47683" y="246094"/>
                </a:lnTo>
                <a:close/>
              </a:path>
              <a:path w="76200" h="322579">
                <a:moveTo>
                  <a:pt x="76200" y="245999"/>
                </a:moveTo>
                <a:lnTo>
                  <a:pt x="47683" y="246094"/>
                </a:lnTo>
                <a:lnTo>
                  <a:pt x="47751" y="258825"/>
                </a:lnTo>
                <a:lnTo>
                  <a:pt x="69861" y="258825"/>
                </a:lnTo>
                <a:lnTo>
                  <a:pt x="76200" y="245999"/>
                </a:lnTo>
                <a:close/>
              </a:path>
              <a:path w="76200" h="322579">
                <a:moveTo>
                  <a:pt x="46354" y="0"/>
                </a:moveTo>
                <a:lnTo>
                  <a:pt x="27304" y="126"/>
                </a:lnTo>
                <a:lnTo>
                  <a:pt x="28633" y="246157"/>
                </a:lnTo>
                <a:lnTo>
                  <a:pt x="47683" y="246094"/>
                </a:lnTo>
                <a:lnTo>
                  <a:pt x="46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70915" y="5003419"/>
            <a:ext cx="400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Nom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83602" y="5206872"/>
            <a:ext cx="375285" cy="9525"/>
          </a:xfrm>
          <a:custGeom>
            <a:avLst/>
            <a:gdLst/>
            <a:ahLst/>
            <a:cxnLst/>
            <a:rect l="l" t="t" r="r" b="b"/>
            <a:pathLst>
              <a:path w="375284" h="9525">
                <a:moveTo>
                  <a:pt x="374903" y="0"/>
                </a:moveTo>
                <a:lnTo>
                  <a:pt x="0" y="0"/>
                </a:lnTo>
                <a:lnTo>
                  <a:pt x="0" y="9143"/>
                </a:lnTo>
                <a:lnTo>
                  <a:pt x="374903" y="9143"/>
                </a:lnTo>
                <a:lnTo>
                  <a:pt x="3749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70915" y="5216778"/>
            <a:ext cx="598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Prén</a:t>
            </a:r>
            <a:r>
              <a:rPr sz="1400"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</a:t>
            </a:r>
            <a:r>
              <a:rPr sz="1400" spc="-85" dirty="0">
                <a:solidFill>
                  <a:srgbClr val="FF0000"/>
                </a:solidFill>
                <a:latin typeface="Microsoft Sans Serif"/>
                <a:cs typeface="Microsoft Sans Serif"/>
              </a:rPr>
              <a:t>m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83602" y="5420233"/>
            <a:ext cx="573405" cy="9525"/>
          </a:xfrm>
          <a:custGeom>
            <a:avLst/>
            <a:gdLst/>
            <a:ahLst/>
            <a:cxnLst/>
            <a:rect l="l" t="t" r="r" b="b"/>
            <a:pathLst>
              <a:path w="573405" h="9525">
                <a:moveTo>
                  <a:pt x="573023" y="0"/>
                </a:moveTo>
                <a:lnTo>
                  <a:pt x="0" y="0"/>
                </a:lnTo>
                <a:lnTo>
                  <a:pt x="0" y="9143"/>
                </a:lnTo>
                <a:lnTo>
                  <a:pt x="573023" y="9143"/>
                </a:lnTo>
                <a:lnTo>
                  <a:pt x="5730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56276" y="3111982"/>
            <a:ext cx="1548130" cy="105537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 marR="809625">
              <a:lnSpc>
                <a:spcPct val="100000"/>
              </a:lnSpc>
              <a:spcBef>
                <a:spcPts val="315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Insc</a:t>
            </a: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 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date</a:t>
            </a:r>
            <a:endParaRPr sz="1400">
              <a:latin typeface="Microsoft Sans Serif"/>
              <a:cs typeface="Microsoft Sans Serif"/>
            </a:endParaRPr>
          </a:p>
          <a:p>
            <a:pPr marL="92075" marR="331470">
              <a:lnSpc>
                <a:spcPts val="1680"/>
              </a:lnSpc>
              <a:spcBef>
                <a:spcPts val="35"/>
              </a:spcBef>
            </a:pPr>
            <a:r>
              <a:rPr sz="1400" i="1" spc="6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1400" i="1" spc="-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i="1" spc="-114" dirty="0">
                <a:solidFill>
                  <a:srgbClr val="FF0000"/>
                </a:solidFill>
                <a:latin typeface="Trebuchet MS"/>
                <a:cs typeface="Trebuchet MS"/>
              </a:rPr>
              <a:t>Et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udi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400" i="1" spc="-130" dirty="0">
                <a:solidFill>
                  <a:srgbClr val="FF0000"/>
                </a:solidFill>
                <a:latin typeface="Trebuchet MS"/>
                <a:cs typeface="Trebuchet MS"/>
              </a:rPr>
              <a:t>nt  </a:t>
            </a:r>
            <a:r>
              <a:rPr sz="1400" i="1" spc="-145" dirty="0">
                <a:solidFill>
                  <a:srgbClr val="FF0000"/>
                </a:solidFill>
                <a:latin typeface="Trebuchet MS"/>
                <a:cs typeface="Trebuchet MS"/>
              </a:rPr>
              <a:t>Pr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én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1400" i="1" spc="-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i="1" spc="-114" dirty="0">
                <a:solidFill>
                  <a:srgbClr val="FF0000"/>
                </a:solidFill>
                <a:latin typeface="Trebuchet MS"/>
                <a:cs typeface="Trebuchet MS"/>
              </a:rPr>
              <a:t>Et</a:t>
            </a:r>
            <a:r>
              <a:rPr sz="1400" i="1" spc="-125" dirty="0">
                <a:solidFill>
                  <a:srgbClr val="FF0000"/>
                </a:solidFill>
                <a:latin typeface="Trebuchet MS"/>
                <a:cs typeface="Trebuchet MS"/>
              </a:rPr>
              <a:t>udi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400" i="1" spc="-155" dirty="0">
                <a:solidFill>
                  <a:srgbClr val="FF0000"/>
                </a:solidFill>
                <a:latin typeface="Trebuchet MS"/>
                <a:cs typeface="Trebuchet MS"/>
              </a:rPr>
              <a:t>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2773" y="5717844"/>
            <a:ext cx="5039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ETUDIANT(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Nom,</a:t>
            </a:r>
            <a:r>
              <a:rPr sz="1400" u="heavy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Prénom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adresse)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INSCRIPTION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n°Inscrip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date,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nom</a:t>
            </a:r>
            <a:r>
              <a:rPr sz="14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Etudiant,</a:t>
            </a:r>
            <a:r>
              <a:rPr sz="14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Prénom</a:t>
            </a:r>
            <a:r>
              <a:rPr sz="1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Etudiant</a:t>
            </a:r>
            <a:r>
              <a:rPr sz="140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4478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5536" y="1513253"/>
            <a:ext cx="6495415" cy="10604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9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3092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2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601345">
              <a:lnSpc>
                <a:spcPct val="100000"/>
              </a:lnSpc>
              <a:spcBef>
                <a:spcPts val="61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Une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Solut</a:t>
            </a:r>
            <a:r>
              <a:rPr sz="2400" spc="-55" dirty="0">
                <a:latin typeface="Microsoft Sans Serif"/>
                <a:cs typeface="Microsoft Sans Serif"/>
              </a:rPr>
              <a:t>io</a:t>
            </a:r>
            <a:r>
              <a:rPr sz="2400" spc="-70" dirty="0">
                <a:latin typeface="Microsoft Sans Serif"/>
                <a:cs typeface="Microsoft Sans Serif"/>
              </a:rPr>
              <a:t>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(</a:t>
            </a:r>
            <a:r>
              <a:rPr sz="2400" spc="-390" dirty="0">
                <a:latin typeface="Microsoft Sans Serif"/>
                <a:cs typeface="Microsoft Sans Serif"/>
              </a:rPr>
              <a:t>V</a:t>
            </a:r>
            <a:r>
              <a:rPr sz="2400" spc="35" dirty="0">
                <a:latin typeface="Microsoft Sans Serif"/>
                <a:cs typeface="Microsoft Sans Serif"/>
              </a:rPr>
              <a:t>oir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30" dirty="0">
                <a:latin typeface="Microsoft Sans Serif"/>
                <a:cs typeface="Microsoft Sans Serif"/>
              </a:rPr>
              <a:t>2</a:t>
            </a:r>
            <a:r>
              <a:rPr sz="2400" spc="-142" baseline="24305" dirty="0">
                <a:latin typeface="Microsoft Sans Serif"/>
                <a:cs typeface="Microsoft Sans Serif"/>
              </a:rPr>
              <a:t>è</a:t>
            </a:r>
            <a:r>
              <a:rPr sz="2400" spc="-202" baseline="24305" dirty="0">
                <a:latin typeface="Microsoft Sans Serif"/>
                <a:cs typeface="Microsoft Sans Serif"/>
              </a:rPr>
              <a:t>m</a:t>
            </a:r>
            <a:r>
              <a:rPr sz="2400" spc="-195" baseline="24305" dirty="0">
                <a:latin typeface="Microsoft Sans Serif"/>
                <a:cs typeface="Microsoft Sans Serif"/>
              </a:rPr>
              <a:t>e</a:t>
            </a:r>
            <a:r>
              <a:rPr sz="2400" spc="15" baseline="2430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solution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10" dirty="0">
                <a:latin typeface="Microsoft Sans Serif"/>
                <a:cs typeface="Microsoft Sans Serif"/>
              </a:rPr>
              <a:t>dans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40" dirty="0">
                <a:latin typeface="Microsoft Sans Serif"/>
                <a:cs typeface="Microsoft Sans Serif"/>
              </a:rPr>
              <a:t>r</a:t>
            </a:r>
            <a:r>
              <a:rPr sz="2400" spc="-180" dirty="0">
                <a:latin typeface="Microsoft Sans Serif"/>
                <a:cs typeface="Microsoft Sans Serif"/>
              </a:rPr>
              <a:t>ègle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3)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5512" y="2951175"/>
            <a:ext cx="7720330" cy="3599179"/>
            <a:chOff x="925512" y="2951175"/>
            <a:chExt cx="7720330" cy="3599179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6251" y="5408612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5037" y="2960700"/>
              <a:ext cx="865505" cy="284480"/>
            </a:xfrm>
            <a:custGeom>
              <a:avLst/>
              <a:gdLst/>
              <a:ahLst/>
              <a:cxnLst/>
              <a:rect l="l" t="t" r="r" b="b"/>
              <a:pathLst>
                <a:path w="865505" h="284480">
                  <a:moveTo>
                    <a:pt x="0" y="284022"/>
                  </a:moveTo>
                  <a:lnTo>
                    <a:pt x="865187" y="284022"/>
                  </a:lnTo>
                  <a:lnTo>
                    <a:pt x="865187" y="0"/>
                  </a:lnTo>
                  <a:lnTo>
                    <a:pt x="0" y="0"/>
                  </a:lnTo>
                  <a:lnTo>
                    <a:pt x="0" y="2840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77467" y="2971926"/>
            <a:ext cx="713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5037" y="3244773"/>
            <a:ext cx="865505" cy="567055"/>
          </a:xfrm>
          <a:custGeom>
            <a:avLst/>
            <a:gdLst/>
            <a:ahLst/>
            <a:cxnLst/>
            <a:rect l="l" t="t" r="r" b="b"/>
            <a:pathLst>
              <a:path w="865505" h="567054">
                <a:moveTo>
                  <a:pt x="0" y="566877"/>
                </a:moveTo>
                <a:lnTo>
                  <a:pt x="865187" y="566877"/>
                </a:lnTo>
                <a:lnTo>
                  <a:pt x="865187" y="0"/>
                </a:lnTo>
                <a:lnTo>
                  <a:pt x="0" y="0"/>
                </a:lnTo>
                <a:lnTo>
                  <a:pt x="0" y="566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2647" y="3277870"/>
            <a:ext cx="6546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Microsoft Sans Serif"/>
                <a:cs typeface="Microsoft Sans Serif"/>
              </a:rPr>
              <a:t>r</a:t>
            </a:r>
            <a:r>
              <a:rPr sz="1400" spc="-20" dirty="0">
                <a:latin typeface="Microsoft Sans Serif"/>
                <a:cs typeface="Microsoft Sans Serif"/>
              </a:rPr>
              <a:t>é</a:t>
            </a:r>
            <a:r>
              <a:rPr sz="1400" spc="-120" dirty="0">
                <a:latin typeface="Microsoft Sans Serif"/>
                <a:cs typeface="Microsoft Sans Serif"/>
              </a:rPr>
              <a:t>fBadge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5042" y="3481959"/>
            <a:ext cx="629920" cy="9525"/>
          </a:xfrm>
          <a:custGeom>
            <a:avLst/>
            <a:gdLst/>
            <a:ahLst/>
            <a:cxnLst/>
            <a:rect l="l" t="t" r="r" b="b"/>
            <a:pathLst>
              <a:path w="629919" h="9525">
                <a:moveTo>
                  <a:pt x="629411" y="0"/>
                </a:moveTo>
                <a:lnTo>
                  <a:pt x="0" y="0"/>
                </a:lnTo>
                <a:lnTo>
                  <a:pt x="0" y="9144"/>
                </a:lnTo>
                <a:lnTo>
                  <a:pt x="629411" y="9144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2647" y="3527882"/>
            <a:ext cx="6781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latin typeface="Microsoft Sans Serif"/>
                <a:cs typeface="Microsoft Sans Serif"/>
              </a:rPr>
              <a:t>Da</a:t>
            </a:r>
            <a:r>
              <a:rPr sz="1400" spc="-15" dirty="0">
                <a:latin typeface="Microsoft Sans Serif"/>
                <a:cs typeface="Microsoft Sans Serif"/>
              </a:rPr>
              <a:t>te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90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8200" y="4114800"/>
            <a:ext cx="990600" cy="215900"/>
          </a:xfrm>
          <a:custGeom>
            <a:avLst/>
            <a:gdLst/>
            <a:ahLst/>
            <a:cxnLst/>
            <a:rect l="l" t="t" r="r" b="b"/>
            <a:pathLst>
              <a:path w="990600" h="215900">
                <a:moveTo>
                  <a:pt x="0" y="107950"/>
                </a:moveTo>
                <a:lnTo>
                  <a:pt x="46034" y="62465"/>
                </a:lnTo>
                <a:lnTo>
                  <a:pt x="121489" y="37149"/>
                </a:lnTo>
                <a:lnTo>
                  <a:pt x="170347" y="26497"/>
                </a:lnTo>
                <a:lnTo>
                  <a:pt x="225604" y="17405"/>
                </a:lnTo>
                <a:lnTo>
                  <a:pt x="286494" y="10042"/>
                </a:lnTo>
                <a:lnTo>
                  <a:pt x="352251" y="4575"/>
                </a:lnTo>
                <a:lnTo>
                  <a:pt x="422108" y="1171"/>
                </a:lnTo>
                <a:lnTo>
                  <a:pt x="495300" y="0"/>
                </a:lnTo>
                <a:lnTo>
                  <a:pt x="568494" y="1171"/>
                </a:lnTo>
                <a:lnTo>
                  <a:pt x="638353" y="4575"/>
                </a:lnTo>
                <a:lnTo>
                  <a:pt x="704110" y="10042"/>
                </a:lnTo>
                <a:lnTo>
                  <a:pt x="765001" y="17405"/>
                </a:lnTo>
                <a:lnTo>
                  <a:pt x="820257" y="26497"/>
                </a:lnTo>
                <a:lnTo>
                  <a:pt x="869115" y="37149"/>
                </a:lnTo>
                <a:lnTo>
                  <a:pt x="910806" y="49194"/>
                </a:lnTo>
                <a:lnTo>
                  <a:pt x="969630" y="76793"/>
                </a:lnTo>
                <a:lnTo>
                  <a:pt x="990600" y="107950"/>
                </a:lnTo>
                <a:lnTo>
                  <a:pt x="985229" y="123889"/>
                </a:lnTo>
                <a:lnTo>
                  <a:pt x="969630" y="139106"/>
                </a:lnTo>
                <a:lnTo>
                  <a:pt x="910806" y="166705"/>
                </a:lnTo>
                <a:lnTo>
                  <a:pt x="869115" y="178750"/>
                </a:lnTo>
                <a:lnTo>
                  <a:pt x="820257" y="189402"/>
                </a:lnTo>
                <a:lnTo>
                  <a:pt x="765001" y="198494"/>
                </a:lnTo>
                <a:lnTo>
                  <a:pt x="704110" y="205857"/>
                </a:lnTo>
                <a:lnTo>
                  <a:pt x="638353" y="211324"/>
                </a:lnTo>
                <a:lnTo>
                  <a:pt x="568494" y="214728"/>
                </a:lnTo>
                <a:lnTo>
                  <a:pt x="495300" y="215900"/>
                </a:lnTo>
                <a:lnTo>
                  <a:pt x="422108" y="214728"/>
                </a:lnTo>
                <a:lnTo>
                  <a:pt x="352251" y="211324"/>
                </a:lnTo>
                <a:lnTo>
                  <a:pt x="286494" y="205857"/>
                </a:lnTo>
                <a:lnTo>
                  <a:pt x="225604" y="198494"/>
                </a:lnTo>
                <a:lnTo>
                  <a:pt x="170347" y="189402"/>
                </a:lnTo>
                <a:lnTo>
                  <a:pt x="121489" y="178750"/>
                </a:lnTo>
                <a:lnTo>
                  <a:pt x="79796" y="166705"/>
                </a:lnTo>
                <a:lnTo>
                  <a:pt x="20970" y="139106"/>
                </a:lnTo>
                <a:lnTo>
                  <a:pt x="0" y="1079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54709" y="4130166"/>
            <a:ext cx="559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60" dirty="0">
                <a:latin typeface="Trebuchet MS"/>
                <a:cs typeface="Trebuchet MS"/>
              </a:rPr>
              <a:t>P</a:t>
            </a:r>
            <a:r>
              <a:rPr sz="1000" b="1" spc="20" dirty="0">
                <a:latin typeface="Trebuchet MS"/>
                <a:cs typeface="Trebuchet MS"/>
              </a:rPr>
              <a:t>o</a:t>
            </a:r>
            <a:r>
              <a:rPr sz="1000" b="1" spc="-15" dirty="0">
                <a:latin typeface="Trebuchet MS"/>
                <a:cs typeface="Trebuchet MS"/>
              </a:rPr>
              <a:t>ss</a:t>
            </a:r>
            <a:r>
              <a:rPr sz="1000" b="1" spc="-10" dirty="0">
                <a:latin typeface="Trebuchet MS"/>
                <a:cs typeface="Trebuchet MS"/>
              </a:rPr>
              <a:t>éder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33500" y="3811523"/>
            <a:ext cx="34925" cy="913130"/>
          </a:xfrm>
          <a:custGeom>
            <a:avLst/>
            <a:gdLst/>
            <a:ahLst/>
            <a:cxnLst/>
            <a:rect l="l" t="t" r="r" b="b"/>
            <a:pathLst>
              <a:path w="34925" h="913129">
                <a:moveTo>
                  <a:pt x="34925" y="0"/>
                </a:moveTo>
                <a:lnTo>
                  <a:pt x="0" y="303275"/>
                </a:lnTo>
              </a:path>
              <a:path w="34925" h="913129">
                <a:moveTo>
                  <a:pt x="0" y="519175"/>
                </a:moveTo>
                <a:lnTo>
                  <a:pt x="15875" y="91287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01572" y="3780282"/>
            <a:ext cx="282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24251" y="33575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24251" y="36409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3700">
              <a:lnSpc>
                <a:spcPct val="117100"/>
              </a:lnSpc>
              <a:spcBef>
                <a:spcPts val="8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087" y="4724374"/>
            <a:ext cx="1043305" cy="330200"/>
          </a:xfrm>
          <a:custGeom>
            <a:avLst/>
            <a:gdLst/>
            <a:ahLst/>
            <a:cxnLst/>
            <a:rect l="l" t="t" r="r" b="b"/>
            <a:pathLst>
              <a:path w="1043305" h="330200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36612" y="4454627"/>
            <a:ext cx="1024255" cy="5441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45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77470">
              <a:lnSpc>
                <a:spcPct val="100000"/>
              </a:lnSpc>
              <a:spcBef>
                <a:spcPts val="365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7562" y="5044719"/>
            <a:ext cx="1062355" cy="778510"/>
            <a:chOff x="817562" y="5044719"/>
            <a:chExt cx="1062355" cy="778510"/>
          </a:xfrm>
        </p:grpSpPr>
        <p:sp>
          <p:nvSpPr>
            <p:cNvPr id="38" name="object 38"/>
            <p:cNvSpPr/>
            <p:nvPr/>
          </p:nvSpPr>
          <p:spPr>
            <a:xfrm>
              <a:off x="827087" y="5054244"/>
              <a:ext cx="1043305" cy="759460"/>
            </a:xfrm>
            <a:custGeom>
              <a:avLst/>
              <a:gdLst/>
              <a:ahLst/>
              <a:cxnLst/>
              <a:rect l="l" t="t" r="r" b="b"/>
              <a:pathLst>
                <a:path w="1043305" h="759460">
                  <a:moveTo>
                    <a:pt x="0" y="759180"/>
                  </a:moveTo>
                  <a:lnTo>
                    <a:pt x="1042987" y="759180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7591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7092" y="5285485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36612" y="5081778"/>
            <a:ext cx="84772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32025" y="2816225"/>
            <a:ext cx="0" cy="3168650"/>
          </a:xfrm>
          <a:custGeom>
            <a:avLst/>
            <a:gdLst/>
            <a:ahLst/>
            <a:cxnLst/>
            <a:rect l="l" t="t" r="r" b="b"/>
            <a:pathLst>
              <a:path h="3168650">
                <a:moveTo>
                  <a:pt x="0" y="0"/>
                </a:moveTo>
                <a:lnTo>
                  <a:pt x="0" y="31686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40550" y="3213163"/>
            <a:ext cx="1040130" cy="40386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66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40550" y="3616515"/>
            <a:ext cx="1040130" cy="929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 marR="186690">
              <a:lnSpc>
                <a:spcPct val="101000"/>
              </a:lnSpc>
              <a:spcBef>
                <a:spcPts val="30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Adresse 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i="1" spc="-130" dirty="0">
                <a:solidFill>
                  <a:srgbClr val="FF0000"/>
                </a:solidFill>
                <a:latin typeface="Trebuchet MS"/>
                <a:cs typeface="Trebuchet MS"/>
              </a:rPr>
              <a:t>réfBadge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8300" y="4024884"/>
            <a:ext cx="2752725" cy="76200"/>
          </a:xfrm>
          <a:custGeom>
            <a:avLst/>
            <a:gdLst/>
            <a:ahLst/>
            <a:cxnLst/>
            <a:rect l="l" t="t" r="r" b="b"/>
            <a:pathLst>
              <a:path w="2752725" h="76200">
                <a:moveTo>
                  <a:pt x="76453" y="0"/>
                </a:moveTo>
                <a:lnTo>
                  <a:pt x="0" y="37465"/>
                </a:lnTo>
                <a:lnTo>
                  <a:pt x="75946" y="76200"/>
                </a:lnTo>
                <a:lnTo>
                  <a:pt x="76157" y="44410"/>
                </a:lnTo>
                <a:lnTo>
                  <a:pt x="63500" y="44323"/>
                </a:lnTo>
                <a:lnTo>
                  <a:pt x="63500" y="31623"/>
                </a:lnTo>
                <a:lnTo>
                  <a:pt x="76243" y="31623"/>
                </a:lnTo>
                <a:lnTo>
                  <a:pt x="76453" y="0"/>
                </a:lnTo>
                <a:close/>
              </a:path>
              <a:path w="2752725" h="76200">
                <a:moveTo>
                  <a:pt x="76242" y="31710"/>
                </a:moveTo>
                <a:lnTo>
                  <a:pt x="76157" y="44410"/>
                </a:lnTo>
                <a:lnTo>
                  <a:pt x="2752725" y="62865"/>
                </a:lnTo>
                <a:lnTo>
                  <a:pt x="2752725" y="50165"/>
                </a:lnTo>
                <a:lnTo>
                  <a:pt x="76242" y="31710"/>
                </a:lnTo>
                <a:close/>
              </a:path>
              <a:path w="2752725" h="76200">
                <a:moveTo>
                  <a:pt x="63500" y="31623"/>
                </a:moveTo>
                <a:lnTo>
                  <a:pt x="63500" y="44323"/>
                </a:lnTo>
                <a:lnTo>
                  <a:pt x="76157" y="44410"/>
                </a:lnTo>
                <a:lnTo>
                  <a:pt x="76242" y="31710"/>
                </a:lnTo>
                <a:lnTo>
                  <a:pt x="63500" y="31623"/>
                </a:lnTo>
                <a:close/>
              </a:path>
              <a:path w="2752725" h="76200">
                <a:moveTo>
                  <a:pt x="76243" y="31623"/>
                </a:moveTo>
                <a:lnTo>
                  <a:pt x="63500" y="31623"/>
                </a:lnTo>
                <a:lnTo>
                  <a:pt x="76242" y="317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8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2192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2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(1,1)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616709"/>
            <a:ext cx="6006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5512" y="2808300"/>
            <a:ext cx="7720330" cy="3742054"/>
            <a:chOff x="925512" y="2808300"/>
            <a:chExt cx="7720330" cy="3742054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6251" y="5408612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5037" y="2817825"/>
              <a:ext cx="865505" cy="284480"/>
            </a:xfrm>
            <a:custGeom>
              <a:avLst/>
              <a:gdLst/>
              <a:ahLst/>
              <a:cxnLst/>
              <a:rect l="l" t="t" r="r" b="b"/>
              <a:pathLst>
                <a:path w="865505" h="284480">
                  <a:moveTo>
                    <a:pt x="0" y="284022"/>
                  </a:moveTo>
                  <a:lnTo>
                    <a:pt x="865187" y="284022"/>
                  </a:lnTo>
                  <a:lnTo>
                    <a:pt x="865187" y="0"/>
                  </a:lnTo>
                  <a:lnTo>
                    <a:pt x="0" y="0"/>
                  </a:lnTo>
                  <a:lnTo>
                    <a:pt x="0" y="2840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77467" y="2828925"/>
            <a:ext cx="713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5037" y="3101898"/>
            <a:ext cx="865505" cy="567055"/>
          </a:xfrm>
          <a:custGeom>
            <a:avLst/>
            <a:gdLst/>
            <a:ahLst/>
            <a:cxnLst/>
            <a:rect l="l" t="t" r="r" b="b"/>
            <a:pathLst>
              <a:path w="865505" h="567054">
                <a:moveTo>
                  <a:pt x="0" y="566877"/>
                </a:moveTo>
                <a:lnTo>
                  <a:pt x="865187" y="566877"/>
                </a:lnTo>
                <a:lnTo>
                  <a:pt x="865187" y="0"/>
                </a:lnTo>
                <a:lnTo>
                  <a:pt x="0" y="0"/>
                </a:lnTo>
                <a:lnTo>
                  <a:pt x="0" y="566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2647" y="3134690"/>
            <a:ext cx="6546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0" dirty="0">
                <a:latin typeface="Microsoft Sans Serif"/>
                <a:cs typeface="Microsoft Sans Serif"/>
              </a:rPr>
              <a:t>r</a:t>
            </a:r>
            <a:r>
              <a:rPr sz="1400" spc="-95" dirty="0">
                <a:latin typeface="Microsoft Sans Serif"/>
                <a:cs typeface="Microsoft Sans Serif"/>
              </a:rPr>
              <a:t>é</a:t>
            </a:r>
            <a:r>
              <a:rPr sz="1400" spc="-60" dirty="0">
                <a:latin typeface="Microsoft Sans Serif"/>
                <a:cs typeface="Microsoft Sans Serif"/>
              </a:rPr>
              <a:t>f</a:t>
            </a:r>
            <a:r>
              <a:rPr sz="1400" spc="-13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5042" y="3339084"/>
            <a:ext cx="629920" cy="9525"/>
          </a:xfrm>
          <a:custGeom>
            <a:avLst/>
            <a:gdLst/>
            <a:ahLst/>
            <a:cxnLst/>
            <a:rect l="l" t="t" r="r" b="b"/>
            <a:pathLst>
              <a:path w="629919" h="9525">
                <a:moveTo>
                  <a:pt x="629411" y="0"/>
                </a:moveTo>
                <a:lnTo>
                  <a:pt x="0" y="0"/>
                </a:lnTo>
                <a:lnTo>
                  <a:pt x="0" y="9144"/>
                </a:lnTo>
                <a:lnTo>
                  <a:pt x="629411" y="9144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2647" y="3385184"/>
            <a:ext cx="678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latin typeface="Microsoft Sans Serif"/>
                <a:cs typeface="Microsoft Sans Serif"/>
              </a:rPr>
              <a:t>Da</a:t>
            </a:r>
            <a:r>
              <a:rPr sz="1400" spc="-15" dirty="0">
                <a:latin typeface="Microsoft Sans Serif"/>
                <a:cs typeface="Microsoft Sans Serif"/>
              </a:rPr>
              <a:t>te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8200" y="3962400"/>
            <a:ext cx="898525" cy="215900"/>
          </a:xfrm>
          <a:custGeom>
            <a:avLst/>
            <a:gdLst/>
            <a:ahLst/>
            <a:cxnLst/>
            <a:rect l="l" t="t" r="r" b="b"/>
            <a:pathLst>
              <a:path w="898525" h="215900">
                <a:moveTo>
                  <a:pt x="0" y="107950"/>
                </a:moveTo>
                <a:lnTo>
                  <a:pt x="22904" y="73851"/>
                </a:lnTo>
                <a:lnTo>
                  <a:pt x="86685" y="44220"/>
                </a:lnTo>
                <a:lnTo>
                  <a:pt x="131594" y="31638"/>
                </a:lnTo>
                <a:lnTo>
                  <a:pt x="183948" y="20844"/>
                </a:lnTo>
                <a:lnTo>
                  <a:pt x="242822" y="12059"/>
                </a:lnTo>
                <a:lnTo>
                  <a:pt x="307293" y="5508"/>
                </a:lnTo>
                <a:lnTo>
                  <a:pt x="376436" y="1414"/>
                </a:lnTo>
                <a:lnTo>
                  <a:pt x="449325" y="0"/>
                </a:lnTo>
                <a:lnTo>
                  <a:pt x="522175" y="1414"/>
                </a:lnTo>
                <a:lnTo>
                  <a:pt x="591286" y="5508"/>
                </a:lnTo>
                <a:lnTo>
                  <a:pt x="655734" y="12059"/>
                </a:lnTo>
                <a:lnTo>
                  <a:pt x="714593" y="20844"/>
                </a:lnTo>
                <a:lnTo>
                  <a:pt x="766937" y="31638"/>
                </a:lnTo>
                <a:lnTo>
                  <a:pt x="811839" y="44220"/>
                </a:lnTo>
                <a:lnTo>
                  <a:pt x="848375" y="58365"/>
                </a:lnTo>
                <a:lnTo>
                  <a:pt x="892644" y="90453"/>
                </a:lnTo>
                <a:lnTo>
                  <a:pt x="898525" y="107950"/>
                </a:lnTo>
                <a:lnTo>
                  <a:pt x="892644" y="125446"/>
                </a:lnTo>
                <a:lnTo>
                  <a:pt x="875619" y="142048"/>
                </a:lnTo>
                <a:lnTo>
                  <a:pt x="811839" y="171679"/>
                </a:lnTo>
                <a:lnTo>
                  <a:pt x="766937" y="184261"/>
                </a:lnTo>
                <a:lnTo>
                  <a:pt x="714593" y="195055"/>
                </a:lnTo>
                <a:lnTo>
                  <a:pt x="655734" y="203840"/>
                </a:lnTo>
                <a:lnTo>
                  <a:pt x="591286" y="210391"/>
                </a:lnTo>
                <a:lnTo>
                  <a:pt x="522175" y="214485"/>
                </a:lnTo>
                <a:lnTo>
                  <a:pt x="449325" y="215900"/>
                </a:lnTo>
                <a:lnTo>
                  <a:pt x="376436" y="214485"/>
                </a:lnTo>
                <a:lnTo>
                  <a:pt x="307293" y="210391"/>
                </a:lnTo>
                <a:lnTo>
                  <a:pt x="242822" y="203840"/>
                </a:lnTo>
                <a:lnTo>
                  <a:pt x="183948" y="195055"/>
                </a:lnTo>
                <a:lnTo>
                  <a:pt x="131594" y="184261"/>
                </a:lnTo>
                <a:lnTo>
                  <a:pt x="86685" y="171679"/>
                </a:lnTo>
                <a:lnTo>
                  <a:pt x="50147" y="157534"/>
                </a:lnTo>
                <a:lnTo>
                  <a:pt x="5880" y="125446"/>
                </a:lnTo>
                <a:lnTo>
                  <a:pt x="0" y="1079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65098" y="3977766"/>
            <a:ext cx="643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Trebuchet MS"/>
                <a:cs typeface="Trebuchet MS"/>
              </a:rPr>
              <a:t>appartient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87399" y="3668776"/>
            <a:ext cx="81280" cy="913130"/>
          </a:xfrm>
          <a:custGeom>
            <a:avLst/>
            <a:gdLst/>
            <a:ahLst/>
            <a:cxnLst/>
            <a:rect l="l" t="t" r="r" b="b"/>
            <a:pathLst>
              <a:path w="81280" h="913129">
                <a:moveTo>
                  <a:pt x="81025" y="0"/>
                </a:moveTo>
                <a:lnTo>
                  <a:pt x="0" y="293624"/>
                </a:lnTo>
              </a:path>
              <a:path w="81280" h="913129">
                <a:moveTo>
                  <a:pt x="0" y="509524"/>
                </a:moveTo>
                <a:lnTo>
                  <a:pt x="6197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01572" y="3637279"/>
            <a:ext cx="282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19426" y="33575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19426" y="36409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170" marR="332740" algn="just">
              <a:lnSpc>
                <a:spcPct val="113599"/>
              </a:lnSpc>
              <a:spcBef>
                <a:spcPts val="14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 </a:t>
            </a:r>
            <a:r>
              <a:rPr sz="1400" spc="-75" dirty="0">
                <a:latin typeface="Microsoft Sans Serif"/>
                <a:cs typeface="Microsoft Sans Serif"/>
              </a:rPr>
              <a:t>Enr 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i="1" spc="-110" dirty="0">
                <a:solidFill>
                  <a:srgbClr val="006600"/>
                </a:solidFill>
                <a:latin typeface="Trebuchet MS"/>
                <a:cs typeface="Trebuchet MS"/>
              </a:rPr>
              <a:t>n</a:t>
            </a:r>
            <a:r>
              <a:rPr sz="1400" i="1" spc="-185" dirty="0">
                <a:solidFill>
                  <a:srgbClr val="006600"/>
                </a:solidFill>
                <a:latin typeface="Trebuchet MS"/>
                <a:cs typeface="Trebuchet MS"/>
              </a:rPr>
              <a:t>°</a:t>
            </a:r>
            <a:r>
              <a:rPr sz="1400" i="1" spc="-114" dirty="0">
                <a:solidFill>
                  <a:srgbClr val="006600"/>
                </a:solidFill>
                <a:latin typeface="Trebuchet MS"/>
                <a:cs typeface="Trebuchet MS"/>
              </a:rPr>
              <a:t>Et</a:t>
            </a:r>
            <a:r>
              <a:rPr sz="1400" i="1" spc="-125" dirty="0">
                <a:solidFill>
                  <a:srgbClr val="006600"/>
                </a:solidFill>
                <a:latin typeface="Trebuchet MS"/>
                <a:cs typeface="Trebuchet MS"/>
              </a:rPr>
              <a:t>udi</a:t>
            </a:r>
            <a:r>
              <a:rPr sz="1400" i="1" spc="-135" dirty="0">
                <a:solidFill>
                  <a:srgbClr val="006600"/>
                </a:solidFill>
                <a:latin typeface="Trebuchet MS"/>
                <a:cs typeface="Trebuchet MS"/>
              </a:rPr>
              <a:t>a</a:t>
            </a:r>
            <a:r>
              <a:rPr sz="1400" i="1" spc="-155" dirty="0">
                <a:solidFill>
                  <a:srgbClr val="006600"/>
                </a:solidFill>
                <a:latin typeface="Trebuchet MS"/>
                <a:cs typeface="Trebuchet MS"/>
              </a:rPr>
              <a:t>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087" y="4581499"/>
            <a:ext cx="1043305" cy="330200"/>
          </a:xfrm>
          <a:custGeom>
            <a:avLst/>
            <a:gdLst/>
            <a:ahLst/>
            <a:cxnLst/>
            <a:rect l="l" t="t" r="r" b="b"/>
            <a:pathLst>
              <a:path w="1043305" h="330200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36612" y="4311243"/>
            <a:ext cx="1024255" cy="5441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24840">
              <a:lnSpc>
                <a:spcPct val="100000"/>
              </a:lnSpc>
              <a:spcBef>
                <a:spcPts val="459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77470">
              <a:lnSpc>
                <a:spcPct val="100000"/>
              </a:lnSpc>
              <a:spcBef>
                <a:spcPts val="36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7562" y="4901844"/>
            <a:ext cx="1062355" cy="778510"/>
            <a:chOff x="817562" y="4901844"/>
            <a:chExt cx="1062355" cy="778510"/>
          </a:xfrm>
        </p:grpSpPr>
        <p:sp>
          <p:nvSpPr>
            <p:cNvPr id="38" name="object 38"/>
            <p:cNvSpPr/>
            <p:nvPr/>
          </p:nvSpPr>
          <p:spPr>
            <a:xfrm>
              <a:off x="827087" y="4911369"/>
              <a:ext cx="1043305" cy="759460"/>
            </a:xfrm>
            <a:custGeom>
              <a:avLst/>
              <a:gdLst/>
              <a:ahLst/>
              <a:cxnLst/>
              <a:rect l="l" t="t" r="r" b="b"/>
              <a:pathLst>
                <a:path w="1043305" h="759460">
                  <a:moveTo>
                    <a:pt x="0" y="759180"/>
                  </a:moveTo>
                  <a:lnTo>
                    <a:pt x="1042987" y="759180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75918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7092" y="5142610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36612" y="4939029"/>
            <a:ext cx="8477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508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32025" y="2673350"/>
            <a:ext cx="0" cy="3168650"/>
          </a:xfrm>
          <a:custGeom>
            <a:avLst/>
            <a:gdLst/>
            <a:ahLst/>
            <a:cxnLst/>
            <a:rect l="l" t="t" r="r" b="b"/>
            <a:pathLst>
              <a:path h="3168650">
                <a:moveTo>
                  <a:pt x="0" y="0"/>
                </a:moveTo>
                <a:lnTo>
                  <a:pt x="0" y="31686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272401" y="3213125"/>
            <a:ext cx="1040130" cy="41402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70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72401" y="3627075"/>
            <a:ext cx="1040130" cy="9531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15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Adresse 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i="1" spc="-120" dirty="0">
                <a:solidFill>
                  <a:srgbClr val="FF0000"/>
                </a:solidFill>
                <a:latin typeface="Trebuchet MS"/>
                <a:cs typeface="Trebuchet MS"/>
              </a:rPr>
              <a:t>RéfBadge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71824" y="3895725"/>
            <a:ext cx="3600450" cy="434975"/>
          </a:xfrm>
          <a:custGeom>
            <a:avLst/>
            <a:gdLst/>
            <a:ahLst/>
            <a:cxnLst/>
            <a:rect l="l" t="t" r="r" b="b"/>
            <a:pathLst>
              <a:path w="3600450" h="434975">
                <a:moveTo>
                  <a:pt x="3600450" y="390525"/>
                </a:moveTo>
                <a:lnTo>
                  <a:pt x="76200" y="390525"/>
                </a:lnTo>
                <a:lnTo>
                  <a:pt x="76200" y="358775"/>
                </a:lnTo>
                <a:lnTo>
                  <a:pt x="0" y="396875"/>
                </a:lnTo>
                <a:lnTo>
                  <a:pt x="76200" y="434975"/>
                </a:lnTo>
                <a:lnTo>
                  <a:pt x="76200" y="403225"/>
                </a:lnTo>
                <a:lnTo>
                  <a:pt x="3600450" y="403225"/>
                </a:lnTo>
                <a:lnTo>
                  <a:pt x="3600450" y="390525"/>
                </a:lnTo>
                <a:close/>
              </a:path>
              <a:path w="3600450" h="434975">
                <a:moveTo>
                  <a:pt x="3600450" y="38100"/>
                </a:moveTo>
                <a:lnTo>
                  <a:pt x="3587750" y="31750"/>
                </a:lnTo>
                <a:lnTo>
                  <a:pt x="3524250" y="0"/>
                </a:lnTo>
                <a:lnTo>
                  <a:pt x="3524250" y="31750"/>
                </a:lnTo>
                <a:lnTo>
                  <a:pt x="0" y="31750"/>
                </a:lnTo>
                <a:lnTo>
                  <a:pt x="0" y="44450"/>
                </a:lnTo>
                <a:lnTo>
                  <a:pt x="3524250" y="44450"/>
                </a:lnTo>
                <a:lnTo>
                  <a:pt x="3524250" y="76200"/>
                </a:lnTo>
                <a:lnTo>
                  <a:pt x="3587750" y="44450"/>
                </a:lnTo>
                <a:lnTo>
                  <a:pt x="36004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8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371600" y="6096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84197" y="1375998"/>
            <a:ext cx="6877050" cy="34556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48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309245" algn="l"/>
              </a:tabLst>
            </a:pPr>
            <a:r>
              <a:rPr sz="2800" spc="-85" dirty="0">
                <a:latin typeface="Microsoft Sans Serif"/>
                <a:cs typeface="Microsoft Sans Serif"/>
              </a:rPr>
              <a:t>1</a:t>
            </a:r>
            <a:r>
              <a:rPr sz="2775" spc="-127" baseline="25525" dirty="0">
                <a:latin typeface="Microsoft Sans Serif"/>
                <a:cs typeface="Microsoft Sans Serif"/>
              </a:rPr>
              <a:t>ère</a:t>
            </a:r>
            <a:r>
              <a:rPr sz="2775" spc="345" baseline="255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solution</a:t>
            </a:r>
            <a:endParaRPr sz="2800" dirty="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400" spc="-75" dirty="0">
                <a:latin typeface="Microsoft Sans Serif"/>
                <a:cs typeface="Microsoft Sans Serif"/>
              </a:rPr>
              <a:t>A</a:t>
            </a:r>
            <a:r>
              <a:rPr sz="2400" spc="-70" dirty="0">
                <a:latin typeface="Microsoft Sans Serif"/>
                <a:cs typeface="Microsoft Sans Serif"/>
              </a:rPr>
              <a:t>ppliquer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rè</a:t>
            </a:r>
            <a:r>
              <a:rPr sz="2400" spc="-145" dirty="0">
                <a:latin typeface="Microsoft Sans Serif"/>
                <a:cs typeface="Microsoft Sans Serif"/>
              </a:rPr>
              <a:t>g</a:t>
            </a:r>
            <a:r>
              <a:rPr sz="2400" spc="-65" dirty="0">
                <a:latin typeface="Microsoft Sans Serif"/>
                <a:cs typeface="Microsoft Sans Serif"/>
              </a:rPr>
              <a:t>l</a:t>
            </a:r>
            <a:r>
              <a:rPr sz="2400" spc="-150" dirty="0">
                <a:latin typeface="Microsoft Sans Serif"/>
                <a:cs typeface="Microsoft Sans Serif"/>
              </a:rPr>
              <a:t>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2</a:t>
            </a:r>
            <a:endParaRPr sz="2400" dirty="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ts val="2735"/>
              </a:lnSpc>
              <a:spcBef>
                <a:spcPts val="31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condition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que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SGBD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cible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puisse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accepter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endParaRPr sz="2400" dirty="0">
              <a:latin typeface="Microsoft Sans Serif"/>
              <a:cs typeface="Microsoft Sans Serif"/>
            </a:endParaRPr>
          </a:p>
          <a:p>
            <a:pPr marL="582930">
              <a:lnSpc>
                <a:spcPts val="2735"/>
              </a:lnSpc>
            </a:pPr>
            <a:r>
              <a:rPr sz="2400" b="1" spc="-25" dirty="0">
                <a:solidFill>
                  <a:srgbClr val="006600"/>
                </a:solidFill>
                <a:latin typeface="Trebuchet MS"/>
                <a:cs typeface="Trebuchet MS"/>
              </a:rPr>
              <a:t>valeurs</a:t>
            </a:r>
            <a:r>
              <a:rPr sz="2400" b="1" spc="-75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-40" dirty="0">
                <a:solidFill>
                  <a:srgbClr val="006600"/>
                </a:solidFill>
                <a:latin typeface="Trebuchet MS"/>
                <a:cs typeface="Trebuchet MS"/>
              </a:rPr>
              <a:t>nulles</a:t>
            </a:r>
            <a:r>
              <a:rPr sz="2400" b="1" spc="-70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190" dirty="0">
                <a:solidFill>
                  <a:srgbClr val="006600"/>
                </a:solidFill>
                <a:latin typeface="Trebuchet MS"/>
                <a:cs typeface="Trebuchet MS"/>
              </a:rPr>
              <a:t>(NULL)</a:t>
            </a:r>
            <a:r>
              <a:rPr sz="2400" b="1" spc="-75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5" dirty="0">
                <a:solidFill>
                  <a:srgbClr val="006600"/>
                </a:solidFill>
                <a:latin typeface="Trebuchet MS"/>
                <a:cs typeface="Trebuchet MS"/>
              </a:rPr>
              <a:t>sur</a:t>
            </a:r>
            <a:r>
              <a:rPr sz="2400" b="1" spc="-55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006600"/>
                </a:solidFill>
                <a:latin typeface="Trebuchet MS"/>
                <a:cs typeface="Trebuchet MS"/>
              </a:rPr>
              <a:t>la</a:t>
            </a:r>
            <a:r>
              <a:rPr sz="2400" b="1" spc="-70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006600"/>
                </a:solidFill>
                <a:latin typeface="Trebuchet MS"/>
                <a:cs typeface="Trebuchet MS"/>
              </a:rPr>
              <a:t>clé</a:t>
            </a:r>
            <a:r>
              <a:rPr sz="2400" b="1" spc="-70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Trebuchet MS"/>
                <a:cs typeface="Trebuchet MS"/>
              </a:rPr>
              <a:t>étrangère</a:t>
            </a:r>
            <a:endParaRPr sz="2400" dirty="0">
              <a:latin typeface="Trebuchet MS"/>
              <a:cs typeface="Trebuchet MS"/>
            </a:endParaRPr>
          </a:p>
          <a:p>
            <a:pPr marL="308610" indent="-283845">
              <a:lnSpc>
                <a:spcPct val="100000"/>
              </a:lnSpc>
              <a:spcBef>
                <a:spcPts val="25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309245" algn="l"/>
              </a:tabLst>
            </a:pPr>
            <a:r>
              <a:rPr sz="2800" spc="-130" dirty="0">
                <a:latin typeface="Microsoft Sans Serif"/>
                <a:cs typeface="Microsoft Sans Serif"/>
              </a:rPr>
              <a:t>2</a:t>
            </a:r>
            <a:r>
              <a:rPr sz="2775" spc="-195" baseline="25525" dirty="0">
                <a:latin typeface="Microsoft Sans Serif"/>
                <a:cs typeface="Microsoft Sans Serif"/>
              </a:rPr>
              <a:t>ème</a:t>
            </a:r>
            <a:r>
              <a:rPr sz="2775" spc="337" baseline="255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solution</a:t>
            </a:r>
            <a:endParaRPr sz="2800" dirty="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ct val="100000"/>
              </a:lnSpc>
              <a:spcBef>
                <a:spcPts val="33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400" spc="-20" dirty="0">
                <a:latin typeface="Microsoft Sans Serif"/>
                <a:cs typeface="Microsoft Sans Serif"/>
              </a:rPr>
              <a:t>Créer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nouvelle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table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35" dirty="0">
                <a:latin typeface="Microsoft Sans Serif"/>
                <a:cs typeface="Microsoft Sans Serif"/>
              </a:rPr>
              <a:t>avec</a:t>
            </a:r>
            <a:endParaRPr sz="2400" dirty="0">
              <a:latin typeface="Microsoft Sans Serif"/>
              <a:cs typeface="Microsoft Sans Serif"/>
            </a:endParaRPr>
          </a:p>
          <a:p>
            <a:pPr marL="829944" marR="240665" indent="-228600">
              <a:lnSpc>
                <a:spcPts val="216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b="1" spc="-20" dirty="0">
                <a:latin typeface="Trebuchet MS"/>
                <a:cs typeface="Trebuchet MS"/>
              </a:rPr>
              <a:t>Identifiant</a:t>
            </a:r>
            <a:r>
              <a:rPr sz="2000" b="1" spc="-10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de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l'entité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à</a:t>
            </a:r>
            <a:r>
              <a:rPr sz="2000" b="1" spc="-6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cardinalité</a:t>
            </a:r>
            <a:r>
              <a:rPr sz="2000" b="1" spc="-80" dirty="0">
                <a:latin typeface="Trebuchet MS"/>
                <a:cs typeface="Trebuchet MS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0,1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75" dirty="0">
                <a:latin typeface="Trebuchet MS"/>
                <a:cs typeface="Trebuchet MS"/>
              </a:rPr>
              <a:t>comme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clé </a:t>
            </a:r>
            <a:r>
              <a:rPr sz="2000" b="1" spc="-585" dirty="0">
                <a:latin typeface="Trebuchet MS"/>
                <a:cs typeface="Trebuchet MS"/>
              </a:rPr>
              <a:t> </a:t>
            </a:r>
            <a:r>
              <a:rPr sz="2000" b="1" spc="10" dirty="0">
                <a:latin typeface="Trebuchet MS"/>
                <a:cs typeface="Trebuchet MS"/>
              </a:rPr>
              <a:t>primaire</a:t>
            </a:r>
            <a:endParaRPr sz="2000" dirty="0">
              <a:latin typeface="Trebuchet MS"/>
              <a:cs typeface="Trebuchet MS"/>
            </a:endParaRPr>
          </a:p>
          <a:p>
            <a:pPr marL="601345">
              <a:lnSpc>
                <a:spcPct val="100000"/>
              </a:lnSpc>
              <a:spcBef>
                <a:spcPts val="210"/>
              </a:spcBef>
              <a:tabLst>
                <a:tab pos="829944" algn="l"/>
              </a:tabLst>
            </a:pPr>
            <a:r>
              <a:rPr sz="2000" spc="-465" dirty="0">
                <a:solidFill>
                  <a:srgbClr val="FDB809"/>
                </a:solidFill>
                <a:latin typeface="Segoe UI Symbol"/>
                <a:cs typeface="Segoe UI Symbol"/>
              </a:rPr>
              <a:t>🞄	</a:t>
            </a:r>
            <a:r>
              <a:rPr sz="2000" b="1" spc="-20" dirty="0">
                <a:latin typeface="Trebuchet MS"/>
                <a:cs typeface="Trebuchet MS"/>
              </a:rPr>
              <a:t>Identifiant</a:t>
            </a:r>
            <a:r>
              <a:rPr sz="2000" b="1" spc="-10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de</a:t>
            </a:r>
            <a:r>
              <a:rPr sz="2000" b="1" spc="-65" dirty="0">
                <a:latin typeface="Trebuchet MS"/>
                <a:cs typeface="Trebuchet MS"/>
              </a:rPr>
              <a:t> </a:t>
            </a:r>
            <a:r>
              <a:rPr sz="2000" b="1" spc="-10" dirty="0">
                <a:latin typeface="Trebuchet MS"/>
                <a:cs typeface="Trebuchet MS"/>
              </a:rPr>
              <a:t>l'autre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-25" dirty="0">
                <a:latin typeface="Trebuchet MS"/>
                <a:cs typeface="Trebuchet MS"/>
              </a:rPr>
              <a:t>entité</a:t>
            </a:r>
            <a:r>
              <a:rPr sz="2000" b="1" spc="-75" dirty="0">
                <a:latin typeface="Trebuchet MS"/>
                <a:cs typeface="Trebuchet MS"/>
              </a:rPr>
              <a:t> </a:t>
            </a:r>
            <a:r>
              <a:rPr sz="2000" b="1" spc="75" dirty="0">
                <a:latin typeface="Trebuchet MS"/>
                <a:cs typeface="Trebuchet MS"/>
              </a:rPr>
              <a:t>comme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spc="-40" dirty="0">
                <a:latin typeface="Trebuchet MS"/>
                <a:cs typeface="Trebuchet MS"/>
              </a:rPr>
              <a:t>clé</a:t>
            </a:r>
            <a:r>
              <a:rPr sz="2000" b="1" spc="-70" dirty="0">
                <a:latin typeface="Trebuchet MS"/>
                <a:cs typeface="Trebuchet MS"/>
              </a:rPr>
              <a:t> </a:t>
            </a:r>
            <a:r>
              <a:rPr sz="2000" b="1" dirty="0">
                <a:latin typeface="Trebuchet MS"/>
                <a:cs typeface="Trebuchet MS"/>
              </a:rPr>
              <a:t>étrangère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445125"/>
            <a:ext cx="1049337" cy="1141412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64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447800" y="6096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5536" y="1526159"/>
            <a:ext cx="5996940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3092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(*,n</a:t>
            </a:r>
            <a:r>
              <a:rPr sz="3200" spc="-50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800" spc="-155" dirty="0">
                <a:latin typeface="Microsoft Sans Serif"/>
                <a:cs typeface="Microsoft Sans Serif"/>
              </a:rPr>
              <a:t>1</a:t>
            </a:r>
            <a:r>
              <a:rPr sz="2775" spc="-7" baseline="25525" dirty="0">
                <a:latin typeface="Microsoft Sans Serif"/>
                <a:cs typeface="Microsoft Sans Serif"/>
              </a:rPr>
              <a:t>è</a:t>
            </a:r>
            <a:r>
              <a:rPr sz="2775" spc="-52" baseline="25525" dirty="0">
                <a:latin typeface="Microsoft Sans Serif"/>
                <a:cs typeface="Microsoft Sans Serif"/>
              </a:rPr>
              <a:t>r</a:t>
            </a:r>
            <a:r>
              <a:rPr sz="2775" spc="-202" baseline="25525" dirty="0">
                <a:latin typeface="Microsoft Sans Serif"/>
                <a:cs typeface="Microsoft Sans Serif"/>
              </a:rPr>
              <a:t>e</a:t>
            </a:r>
            <a:r>
              <a:rPr sz="2775" baseline="25525" dirty="0">
                <a:latin typeface="Microsoft Sans Serif"/>
                <a:cs typeface="Microsoft Sans Serif"/>
              </a:rPr>
              <a:t> </a:t>
            </a:r>
            <a:r>
              <a:rPr sz="2775" spc="-337" baseline="2552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sol</a:t>
            </a:r>
            <a:r>
              <a:rPr sz="2800" spc="-150" dirty="0">
                <a:latin typeface="Microsoft Sans Serif"/>
                <a:cs typeface="Microsoft Sans Serif"/>
              </a:rPr>
              <a:t>u</a:t>
            </a:r>
            <a:r>
              <a:rPr sz="2800" spc="25" dirty="0">
                <a:latin typeface="Microsoft Sans Serif"/>
                <a:cs typeface="Microsoft Sans Serif"/>
              </a:rPr>
              <a:t>ti</a:t>
            </a:r>
            <a:r>
              <a:rPr sz="2800" spc="60" dirty="0">
                <a:latin typeface="Microsoft Sans Serif"/>
                <a:cs typeface="Microsoft Sans Serif"/>
              </a:rPr>
              <a:t>o</a:t>
            </a:r>
            <a:r>
              <a:rPr sz="2800" spc="-160" dirty="0">
                <a:latin typeface="Microsoft Sans Serif"/>
                <a:cs typeface="Microsoft Sans Serif"/>
              </a:rPr>
              <a:t>n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475" dirty="0">
                <a:latin typeface="Microsoft Sans Serif"/>
                <a:cs typeface="Microsoft Sans Serif"/>
              </a:rPr>
              <a:t>a</a:t>
            </a:r>
            <a:r>
              <a:rPr sz="2800" spc="-245" dirty="0">
                <a:latin typeface="Microsoft Sans Serif"/>
                <a:cs typeface="Microsoft Sans Serif"/>
              </a:rPr>
              <a:t>v</a:t>
            </a:r>
            <a:r>
              <a:rPr sz="2800" spc="-200" dirty="0">
                <a:latin typeface="Microsoft Sans Serif"/>
                <a:cs typeface="Microsoft Sans Serif"/>
              </a:rPr>
              <a:t>ec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règle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2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5512" y="3132150"/>
            <a:ext cx="7612380" cy="3275329"/>
            <a:chOff x="925512" y="3132150"/>
            <a:chExt cx="7612380" cy="3275329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5037" y="3141675"/>
              <a:ext cx="865505" cy="284480"/>
            </a:xfrm>
            <a:custGeom>
              <a:avLst/>
              <a:gdLst/>
              <a:ahLst/>
              <a:cxnLst/>
              <a:rect l="l" t="t" r="r" b="b"/>
              <a:pathLst>
                <a:path w="865505" h="284479">
                  <a:moveTo>
                    <a:pt x="0" y="284022"/>
                  </a:moveTo>
                  <a:lnTo>
                    <a:pt x="865187" y="284022"/>
                  </a:lnTo>
                  <a:lnTo>
                    <a:pt x="865187" y="0"/>
                  </a:lnTo>
                  <a:lnTo>
                    <a:pt x="0" y="0"/>
                  </a:lnTo>
                  <a:lnTo>
                    <a:pt x="0" y="2840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88136" y="3152597"/>
            <a:ext cx="7029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5"/>
              </a:spcBef>
            </a:pPr>
            <a:r>
              <a:rPr sz="1400" spc="-125" dirty="0">
                <a:latin typeface="Microsoft Sans Serif"/>
                <a:cs typeface="Microsoft Sans Serif"/>
              </a:rPr>
              <a:t>LIVRE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5037" y="3425621"/>
            <a:ext cx="865505" cy="567055"/>
          </a:xfrm>
          <a:custGeom>
            <a:avLst/>
            <a:gdLst/>
            <a:ahLst/>
            <a:cxnLst/>
            <a:rect l="l" t="t" r="r" b="b"/>
            <a:pathLst>
              <a:path w="865505" h="567054">
                <a:moveTo>
                  <a:pt x="0" y="566877"/>
                </a:moveTo>
                <a:lnTo>
                  <a:pt x="865187" y="566877"/>
                </a:lnTo>
                <a:lnTo>
                  <a:pt x="865187" y="0"/>
                </a:lnTo>
                <a:lnTo>
                  <a:pt x="0" y="0"/>
                </a:lnTo>
                <a:lnTo>
                  <a:pt x="0" y="566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2647" y="3458971"/>
            <a:ext cx="581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Microsoft Sans Serif"/>
                <a:cs typeface="Microsoft Sans Serif"/>
              </a:rPr>
              <a:t>r</a:t>
            </a:r>
            <a:r>
              <a:rPr sz="1400" spc="-20" dirty="0">
                <a:latin typeface="Microsoft Sans Serif"/>
                <a:cs typeface="Microsoft Sans Serif"/>
              </a:rPr>
              <a:t>é</a:t>
            </a:r>
            <a:r>
              <a:rPr sz="1400" spc="-45" dirty="0">
                <a:latin typeface="Microsoft Sans Serif"/>
                <a:cs typeface="Microsoft Sans Serif"/>
              </a:rPr>
              <a:t>f</a:t>
            </a:r>
            <a:r>
              <a:rPr sz="1400" spc="-100" dirty="0">
                <a:latin typeface="Microsoft Sans Serif"/>
                <a:cs typeface="Microsoft Sans Serif"/>
              </a:rPr>
              <a:t>L</a:t>
            </a:r>
            <a:r>
              <a:rPr sz="1400" spc="-15" dirty="0">
                <a:latin typeface="Microsoft Sans Serif"/>
                <a:cs typeface="Microsoft Sans Serif"/>
              </a:rPr>
              <a:t>i</a:t>
            </a:r>
            <a:r>
              <a:rPr sz="1400" dirty="0">
                <a:latin typeface="Microsoft Sans Serif"/>
                <a:cs typeface="Microsoft Sans Serif"/>
              </a:rPr>
              <a:t>v</a:t>
            </a:r>
            <a:r>
              <a:rPr sz="1400" spc="-35" dirty="0">
                <a:latin typeface="Microsoft Sans Serif"/>
                <a:cs typeface="Microsoft Sans Serif"/>
              </a:rPr>
              <a:t>r</a:t>
            </a:r>
            <a:r>
              <a:rPr sz="1400" spc="-11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5042" y="3662934"/>
            <a:ext cx="556260" cy="9525"/>
          </a:xfrm>
          <a:custGeom>
            <a:avLst/>
            <a:gdLst/>
            <a:ahLst/>
            <a:cxnLst/>
            <a:rect l="l" t="t" r="r" b="b"/>
            <a:pathLst>
              <a:path w="556260" h="9525">
                <a:moveTo>
                  <a:pt x="556260" y="0"/>
                </a:moveTo>
                <a:lnTo>
                  <a:pt x="0" y="0"/>
                </a:lnTo>
                <a:lnTo>
                  <a:pt x="0" y="9144"/>
                </a:lnTo>
                <a:lnTo>
                  <a:pt x="556260" y="9144"/>
                </a:lnTo>
                <a:lnTo>
                  <a:pt x="556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2647" y="3708908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Microsoft Sans Serif"/>
                <a:cs typeface="Microsoft Sans Serif"/>
              </a:rPr>
              <a:t>ti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r>
              <a:rPr sz="1400" spc="-11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4400" y="4292600"/>
            <a:ext cx="914400" cy="215900"/>
          </a:xfrm>
          <a:custGeom>
            <a:avLst/>
            <a:gdLst/>
            <a:ahLst/>
            <a:cxnLst/>
            <a:rect l="l" t="t" r="r" b="b"/>
            <a:pathLst>
              <a:path w="914400" h="215900">
                <a:moveTo>
                  <a:pt x="0" y="107950"/>
                </a:moveTo>
                <a:lnTo>
                  <a:pt x="23308" y="73851"/>
                </a:lnTo>
                <a:lnTo>
                  <a:pt x="88213" y="44220"/>
                </a:lnTo>
                <a:lnTo>
                  <a:pt x="133911" y="31638"/>
                </a:lnTo>
                <a:lnTo>
                  <a:pt x="187184" y="20844"/>
                </a:lnTo>
                <a:lnTo>
                  <a:pt x="247091" y="12059"/>
                </a:lnTo>
                <a:lnTo>
                  <a:pt x="312690" y="5508"/>
                </a:lnTo>
                <a:lnTo>
                  <a:pt x="383040" y="1414"/>
                </a:lnTo>
                <a:lnTo>
                  <a:pt x="457200" y="0"/>
                </a:lnTo>
                <a:lnTo>
                  <a:pt x="531353" y="1414"/>
                </a:lnTo>
                <a:lnTo>
                  <a:pt x="601699" y="5508"/>
                </a:lnTo>
                <a:lnTo>
                  <a:pt x="667297" y="12059"/>
                </a:lnTo>
                <a:lnTo>
                  <a:pt x="727204" y="20844"/>
                </a:lnTo>
                <a:lnTo>
                  <a:pt x="780478" y="31638"/>
                </a:lnTo>
                <a:lnTo>
                  <a:pt x="826178" y="44220"/>
                </a:lnTo>
                <a:lnTo>
                  <a:pt x="863362" y="58365"/>
                </a:lnTo>
                <a:lnTo>
                  <a:pt x="908415" y="90453"/>
                </a:lnTo>
                <a:lnTo>
                  <a:pt x="914400" y="107950"/>
                </a:lnTo>
                <a:lnTo>
                  <a:pt x="908415" y="125446"/>
                </a:lnTo>
                <a:lnTo>
                  <a:pt x="891088" y="142048"/>
                </a:lnTo>
                <a:lnTo>
                  <a:pt x="826178" y="171679"/>
                </a:lnTo>
                <a:lnTo>
                  <a:pt x="780478" y="184261"/>
                </a:lnTo>
                <a:lnTo>
                  <a:pt x="727204" y="195055"/>
                </a:lnTo>
                <a:lnTo>
                  <a:pt x="667297" y="203840"/>
                </a:lnTo>
                <a:lnTo>
                  <a:pt x="601699" y="210391"/>
                </a:lnTo>
                <a:lnTo>
                  <a:pt x="531353" y="214485"/>
                </a:lnTo>
                <a:lnTo>
                  <a:pt x="457200" y="215900"/>
                </a:lnTo>
                <a:lnTo>
                  <a:pt x="383040" y="214485"/>
                </a:lnTo>
                <a:lnTo>
                  <a:pt x="312690" y="210391"/>
                </a:lnTo>
                <a:lnTo>
                  <a:pt x="247091" y="203840"/>
                </a:lnTo>
                <a:lnTo>
                  <a:pt x="187184" y="195055"/>
                </a:lnTo>
                <a:lnTo>
                  <a:pt x="133911" y="184261"/>
                </a:lnTo>
                <a:lnTo>
                  <a:pt x="88213" y="171679"/>
                </a:lnTo>
                <a:lnTo>
                  <a:pt x="51032" y="157534"/>
                </a:lnTo>
                <a:lnTo>
                  <a:pt x="5984" y="125446"/>
                </a:lnTo>
                <a:lnTo>
                  <a:pt x="0" y="10795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58672" y="4231894"/>
            <a:ext cx="625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Emprunte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9944" y="4384294"/>
            <a:ext cx="82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49375" y="3992498"/>
            <a:ext cx="22225" cy="913130"/>
          </a:xfrm>
          <a:custGeom>
            <a:avLst/>
            <a:gdLst/>
            <a:ahLst/>
            <a:cxnLst/>
            <a:rect l="l" t="t" r="r" b="b"/>
            <a:pathLst>
              <a:path w="22225" h="913129">
                <a:moveTo>
                  <a:pt x="19050" y="0"/>
                </a:moveTo>
                <a:lnTo>
                  <a:pt x="22225" y="300100"/>
                </a:lnTo>
              </a:path>
              <a:path w="22225" h="913129">
                <a:moveTo>
                  <a:pt x="22225" y="516000"/>
                </a:moveTo>
                <a:lnTo>
                  <a:pt x="0" y="912876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01572" y="3961257"/>
            <a:ext cx="282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92500" y="3359086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90"/>
              </a:spcBef>
            </a:pPr>
            <a:r>
              <a:rPr sz="1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92500" y="3642486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170" marR="292100">
              <a:lnSpc>
                <a:spcPct val="113599"/>
              </a:lnSpc>
              <a:spcBef>
                <a:spcPts val="140"/>
              </a:spcBef>
            </a:pPr>
            <a:r>
              <a:rPr sz="14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réfLivre 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titre 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0066"/>
                </a:solidFill>
                <a:latin typeface="Microsoft Sans Serif"/>
                <a:cs typeface="Microsoft Sans Serif"/>
              </a:rPr>
              <a:t>n</a:t>
            </a:r>
            <a:r>
              <a:rPr sz="1400" spc="-10" dirty="0">
                <a:solidFill>
                  <a:srgbClr val="FF0066"/>
                </a:solidFill>
                <a:latin typeface="Microsoft Sans Serif"/>
                <a:cs typeface="Microsoft Sans Serif"/>
              </a:rPr>
              <a:t>°</a:t>
            </a:r>
            <a:r>
              <a:rPr sz="1400" spc="-235" dirty="0">
                <a:solidFill>
                  <a:srgbClr val="FF0066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FF0066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FF0066"/>
                </a:solidFill>
                <a:latin typeface="Microsoft Sans Serif"/>
                <a:cs typeface="Microsoft Sans Serif"/>
              </a:rPr>
              <a:t>u</a:t>
            </a:r>
            <a:r>
              <a:rPr sz="1400" spc="-55" dirty="0">
                <a:solidFill>
                  <a:srgbClr val="FF0066"/>
                </a:solidFill>
                <a:latin typeface="Microsoft Sans Serif"/>
                <a:cs typeface="Microsoft Sans Serif"/>
              </a:rPr>
              <a:t>d</a:t>
            </a:r>
            <a:r>
              <a:rPr sz="1400" spc="-20" dirty="0">
                <a:solidFill>
                  <a:srgbClr val="FF0066"/>
                </a:solidFill>
                <a:latin typeface="Microsoft Sans Serif"/>
                <a:cs typeface="Microsoft Sans Serif"/>
              </a:rPr>
              <a:t>i</a:t>
            </a:r>
            <a:r>
              <a:rPr sz="1400" spc="-130" dirty="0">
                <a:solidFill>
                  <a:srgbClr val="FF0066"/>
                </a:solidFill>
                <a:latin typeface="Microsoft Sans Serif"/>
                <a:cs typeface="Microsoft Sans Serif"/>
              </a:rPr>
              <a:t>a</a:t>
            </a:r>
            <a:r>
              <a:rPr sz="1400" spc="-140" dirty="0">
                <a:solidFill>
                  <a:srgbClr val="FF0066"/>
                </a:solidFill>
                <a:latin typeface="Microsoft Sans Serif"/>
                <a:cs typeface="Microsoft Sans Serif"/>
              </a:rPr>
              <a:t>n</a:t>
            </a:r>
            <a:r>
              <a:rPr sz="1400" spc="75" dirty="0">
                <a:solidFill>
                  <a:srgbClr val="FF0066"/>
                </a:solidFill>
                <a:latin typeface="Microsoft Sans Serif"/>
                <a:cs typeface="Microsoft Sans Serif"/>
              </a:rPr>
              <a:t>t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7562" y="4030471"/>
            <a:ext cx="5545455" cy="1973580"/>
            <a:chOff x="817562" y="4030471"/>
            <a:chExt cx="5545455" cy="1973580"/>
          </a:xfrm>
        </p:grpSpPr>
        <p:sp>
          <p:nvSpPr>
            <p:cNvPr id="37" name="object 37"/>
            <p:cNvSpPr/>
            <p:nvPr/>
          </p:nvSpPr>
          <p:spPr>
            <a:xfrm>
              <a:off x="4646548" y="4030471"/>
              <a:ext cx="1716405" cy="76200"/>
            </a:xfrm>
            <a:custGeom>
              <a:avLst/>
              <a:gdLst/>
              <a:ahLst/>
              <a:cxnLst/>
              <a:rect l="l" t="t" r="r" b="b"/>
              <a:pathLst>
                <a:path w="1716404" h="76200">
                  <a:moveTo>
                    <a:pt x="1639919" y="47589"/>
                  </a:moveTo>
                  <a:lnTo>
                    <a:pt x="1639824" y="76200"/>
                  </a:lnTo>
                  <a:lnTo>
                    <a:pt x="1697260" y="47625"/>
                  </a:lnTo>
                  <a:lnTo>
                    <a:pt x="1652651" y="47625"/>
                  </a:lnTo>
                  <a:lnTo>
                    <a:pt x="1639919" y="47589"/>
                  </a:lnTo>
                  <a:close/>
                </a:path>
                <a:path w="1716404" h="76200">
                  <a:moveTo>
                    <a:pt x="1639982" y="28539"/>
                  </a:moveTo>
                  <a:lnTo>
                    <a:pt x="1639919" y="47589"/>
                  </a:lnTo>
                  <a:lnTo>
                    <a:pt x="1652651" y="47625"/>
                  </a:lnTo>
                  <a:lnTo>
                    <a:pt x="1652651" y="28575"/>
                  </a:lnTo>
                  <a:lnTo>
                    <a:pt x="1639982" y="28539"/>
                  </a:lnTo>
                  <a:close/>
                </a:path>
                <a:path w="1716404" h="76200">
                  <a:moveTo>
                    <a:pt x="1640077" y="0"/>
                  </a:moveTo>
                  <a:lnTo>
                    <a:pt x="1639982" y="28539"/>
                  </a:lnTo>
                  <a:lnTo>
                    <a:pt x="1652651" y="28575"/>
                  </a:lnTo>
                  <a:lnTo>
                    <a:pt x="1652651" y="47625"/>
                  </a:lnTo>
                  <a:lnTo>
                    <a:pt x="1697260" y="47625"/>
                  </a:lnTo>
                  <a:lnTo>
                    <a:pt x="1716151" y="38226"/>
                  </a:lnTo>
                  <a:lnTo>
                    <a:pt x="1640077" y="0"/>
                  </a:lnTo>
                  <a:close/>
                </a:path>
                <a:path w="1716404" h="76200">
                  <a:moveTo>
                    <a:pt x="126" y="24002"/>
                  </a:moveTo>
                  <a:lnTo>
                    <a:pt x="0" y="43052"/>
                  </a:lnTo>
                  <a:lnTo>
                    <a:pt x="1639919" y="47589"/>
                  </a:lnTo>
                  <a:lnTo>
                    <a:pt x="1639982" y="28539"/>
                  </a:lnTo>
                  <a:lnTo>
                    <a:pt x="126" y="24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087" y="4905349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7092" y="5466460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36612" y="4635474"/>
            <a:ext cx="1024255" cy="1294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70485" indent="471170">
              <a:lnSpc>
                <a:spcPct val="1214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n 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5" dirty="0">
                <a:latin typeface="Microsoft Sans Serif"/>
                <a:cs typeface="Microsoft Sans Serif"/>
              </a:rPr>
              <a:t>TU</a:t>
            </a:r>
            <a:r>
              <a:rPr sz="1400" spc="20" dirty="0">
                <a:latin typeface="Microsoft Sans Serif"/>
                <a:cs typeface="Microsoft Sans Serif"/>
              </a:rPr>
              <a:t>DIA</a:t>
            </a:r>
            <a:r>
              <a:rPr sz="1400" spc="1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T</a:t>
            </a:r>
            <a:endParaRPr sz="1400">
              <a:latin typeface="Microsoft Sans Serif"/>
              <a:cs typeface="Microsoft Sans Serif"/>
            </a:endParaRPr>
          </a:p>
          <a:p>
            <a:pPr marL="80010" marR="181610">
              <a:lnSpc>
                <a:spcPct val="100000"/>
              </a:lnSpc>
              <a:spcBef>
                <a:spcPts val="86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32025" y="2997200"/>
            <a:ext cx="0" cy="3168650"/>
          </a:xfrm>
          <a:custGeom>
            <a:avLst/>
            <a:gdLst/>
            <a:ahLst/>
            <a:cxnLst/>
            <a:rect l="l" t="t" r="r" b="b"/>
            <a:pathLst>
              <a:path h="3168650">
                <a:moveTo>
                  <a:pt x="0" y="0"/>
                </a:moveTo>
                <a:lnTo>
                  <a:pt x="0" y="31686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372225" y="335762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72225" y="368792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5240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5536" y="1526159"/>
            <a:ext cx="5996940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3092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(*,n</a:t>
            </a:r>
            <a:r>
              <a:rPr sz="3200" spc="-50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829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83565" algn="l"/>
              </a:tabLst>
            </a:pPr>
            <a:r>
              <a:rPr sz="2800" spc="-130" dirty="0">
                <a:latin typeface="Microsoft Sans Serif"/>
                <a:cs typeface="Microsoft Sans Serif"/>
              </a:rPr>
              <a:t>2</a:t>
            </a:r>
            <a:r>
              <a:rPr sz="2775" spc="-195" baseline="25525" dirty="0">
                <a:latin typeface="Microsoft Sans Serif"/>
                <a:cs typeface="Microsoft Sans Serif"/>
              </a:rPr>
              <a:t>ème</a:t>
            </a:r>
            <a:r>
              <a:rPr sz="2775" spc="337" baseline="2552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solution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5512" y="3024200"/>
            <a:ext cx="7612380" cy="3383279"/>
            <a:chOff x="925512" y="3024200"/>
            <a:chExt cx="7612380" cy="3383279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35037" y="3033725"/>
              <a:ext cx="865505" cy="284480"/>
            </a:xfrm>
            <a:custGeom>
              <a:avLst/>
              <a:gdLst/>
              <a:ahLst/>
              <a:cxnLst/>
              <a:rect l="l" t="t" r="r" b="b"/>
              <a:pathLst>
                <a:path w="865505" h="284479">
                  <a:moveTo>
                    <a:pt x="0" y="284022"/>
                  </a:moveTo>
                  <a:lnTo>
                    <a:pt x="865187" y="284022"/>
                  </a:lnTo>
                  <a:lnTo>
                    <a:pt x="865187" y="0"/>
                  </a:lnTo>
                  <a:lnTo>
                    <a:pt x="0" y="0"/>
                  </a:lnTo>
                  <a:lnTo>
                    <a:pt x="0" y="28402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88136" y="3044698"/>
            <a:ext cx="702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5"/>
              </a:spcBef>
            </a:pPr>
            <a:r>
              <a:rPr sz="1400" spc="-125" dirty="0">
                <a:latin typeface="Microsoft Sans Serif"/>
                <a:cs typeface="Microsoft Sans Serif"/>
              </a:rPr>
              <a:t>LIVRE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5037" y="3317798"/>
            <a:ext cx="865505" cy="567055"/>
          </a:xfrm>
          <a:custGeom>
            <a:avLst/>
            <a:gdLst/>
            <a:ahLst/>
            <a:cxnLst/>
            <a:rect l="l" t="t" r="r" b="b"/>
            <a:pathLst>
              <a:path w="865505" h="567054">
                <a:moveTo>
                  <a:pt x="0" y="566877"/>
                </a:moveTo>
                <a:lnTo>
                  <a:pt x="865187" y="566877"/>
                </a:lnTo>
                <a:lnTo>
                  <a:pt x="865187" y="0"/>
                </a:lnTo>
                <a:lnTo>
                  <a:pt x="0" y="0"/>
                </a:lnTo>
                <a:lnTo>
                  <a:pt x="0" y="56687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2647" y="3351021"/>
            <a:ext cx="5816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Microsoft Sans Serif"/>
                <a:cs typeface="Microsoft Sans Serif"/>
              </a:rPr>
              <a:t>r</a:t>
            </a:r>
            <a:r>
              <a:rPr sz="1400" spc="-20" dirty="0">
                <a:latin typeface="Microsoft Sans Serif"/>
                <a:cs typeface="Microsoft Sans Serif"/>
              </a:rPr>
              <a:t>é</a:t>
            </a:r>
            <a:r>
              <a:rPr sz="1400" spc="-45" dirty="0">
                <a:latin typeface="Microsoft Sans Serif"/>
                <a:cs typeface="Microsoft Sans Serif"/>
              </a:rPr>
              <a:t>f</a:t>
            </a:r>
            <a:r>
              <a:rPr sz="1400" spc="-100" dirty="0">
                <a:latin typeface="Microsoft Sans Serif"/>
                <a:cs typeface="Microsoft Sans Serif"/>
              </a:rPr>
              <a:t>L</a:t>
            </a:r>
            <a:r>
              <a:rPr sz="1400" spc="-15" dirty="0">
                <a:latin typeface="Microsoft Sans Serif"/>
                <a:cs typeface="Microsoft Sans Serif"/>
              </a:rPr>
              <a:t>i</a:t>
            </a:r>
            <a:r>
              <a:rPr sz="1400" dirty="0">
                <a:latin typeface="Microsoft Sans Serif"/>
                <a:cs typeface="Microsoft Sans Serif"/>
              </a:rPr>
              <a:t>v</a:t>
            </a:r>
            <a:r>
              <a:rPr sz="1400" spc="-35" dirty="0">
                <a:latin typeface="Microsoft Sans Serif"/>
                <a:cs typeface="Microsoft Sans Serif"/>
              </a:rPr>
              <a:t>r</a:t>
            </a:r>
            <a:r>
              <a:rPr sz="1400" spc="-11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5042" y="3554984"/>
            <a:ext cx="556260" cy="9525"/>
          </a:xfrm>
          <a:custGeom>
            <a:avLst/>
            <a:gdLst/>
            <a:ahLst/>
            <a:cxnLst/>
            <a:rect l="l" t="t" r="r" b="b"/>
            <a:pathLst>
              <a:path w="556260" h="9525">
                <a:moveTo>
                  <a:pt x="556260" y="0"/>
                </a:moveTo>
                <a:lnTo>
                  <a:pt x="0" y="0"/>
                </a:lnTo>
                <a:lnTo>
                  <a:pt x="0" y="9144"/>
                </a:lnTo>
                <a:lnTo>
                  <a:pt x="556260" y="9144"/>
                </a:lnTo>
                <a:lnTo>
                  <a:pt x="556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2647" y="3600958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Microsoft Sans Serif"/>
                <a:cs typeface="Microsoft Sans Serif"/>
              </a:rPr>
              <a:t>ti</a:t>
            </a:r>
            <a:r>
              <a:rPr sz="1400" spc="75" dirty="0">
                <a:latin typeface="Microsoft Sans Serif"/>
                <a:cs typeface="Microsoft Sans Serif"/>
              </a:rPr>
              <a:t>t</a:t>
            </a:r>
            <a:r>
              <a:rPr sz="1400" spc="60" dirty="0">
                <a:latin typeface="Microsoft Sans Serif"/>
                <a:cs typeface="Microsoft Sans Serif"/>
              </a:rPr>
              <a:t>r</a:t>
            </a:r>
            <a:r>
              <a:rPr sz="1400" spc="-110" dirty="0">
                <a:latin typeface="Microsoft Sans Serif"/>
                <a:cs typeface="Microsoft Sans Serif"/>
              </a:rPr>
              <a:t>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95400" y="3884676"/>
            <a:ext cx="73025" cy="913130"/>
          </a:xfrm>
          <a:custGeom>
            <a:avLst/>
            <a:gdLst/>
            <a:ahLst/>
            <a:cxnLst/>
            <a:rect l="l" t="t" r="r" b="b"/>
            <a:pathLst>
              <a:path w="73025" h="913129">
                <a:moveTo>
                  <a:pt x="73025" y="0"/>
                </a:moveTo>
                <a:lnTo>
                  <a:pt x="0" y="319024"/>
                </a:lnTo>
              </a:path>
              <a:path w="73025" h="913129">
                <a:moveTo>
                  <a:pt x="0" y="534924"/>
                </a:moveTo>
                <a:lnTo>
                  <a:pt x="5397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01572" y="3852748"/>
            <a:ext cx="282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9426" y="33829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85"/>
              </a:spcBef>
            </a:pPr>
            <a:r>
              <a:rPr sz="1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19426" y="36663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490220">
              <a:lnSpc>
                <a:spcPct val="117100"/>
              </a:lnSpc>
              <a:spcBef>
                <a:spcPts val="80"/>
              </a:spcBef>
            </a:pP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é</a:t>
            </a:r>
            <a:r>
              <a:rPr sz="1400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f</a:t>
            </a:r>
            <a:r>
              <a:rPr sz="1400" u="sng" spc="-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L</a:t>
            </a:r>
            <a:r>
              <a:rPr sz="1400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400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4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titre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17562" y="4052442"/>
            <a:ext cx="3983990" cy="1844039"/>
            <a:chOff x="817562" y="4052442"/>
            <a:chExt cx="3983990" cy="1844039"/>
          </a:xfrm>
        </p:grpSpPr>
        <p:sp>
          <p:nvSpPr>
            <p:cNvPr id="34" name="object 34"/>
            <p:cNvSpPr/>
            <p:nvPr/>
          </p:nvSpPr>
          <p:spPr>
            <a:xfrm>
              <a:off x="3663950" y="4052442"/>
              <a:ext cx="1137285" cy="86360"/>
            </a:xfrm>
            <a:custGeom>
              <a:avLst/>
              <a:gdLst/>
              <a:ahLst/>
              <a:cxnLst/>
              <a:rect l="l" t="t" r="r" b="b"/>
              <a:pathLst>
                <a:path w="1137285" h="86360">
                  <a:moveTo>
                    <a:pt x="76467" y="28655"/>
                  </a:moveTo>
                  <a:lnTo>
                    <a:pt x="75800" y="47703"/>
                  </a:lnTo>
                  <a:lnTo>
                    <a:pt x="1136269" y="86105"/>
                  </a:lnTo>
                  <a:lnTo>
                    <a:pt x="1137030" y="67182"/>
                  </a:lnTo>
                  <a:lnTo>
                    <a:pt x="76467" y="28655"/>
                  </a:lnTo>
                  <a:close/>
                </a:path>
                <a:path w="1137285" h="86360">
                  <a:moveTo>
                    <a:pt x="77470" y="0"/>
                  </a:moveTo>
                  <a:lnTo>
                    <a:pt x="0" y="35305"/>
                  </a:lnTo>
                  <a:lnTo>
                    <a:pt x="74802" y="76199"/>
                  </a:lnTo>
                  <a:lnTo>
                    <a:pt x="75800" y="47703"/>
                  </a:lnTo>
                  <a:lnTo>
                    <a:pt x="63119" y="47243"/>
                  </a:lnTo>
                  <a:lnTo>
                    <a:pt x="63753" y="28193"/>
                  </a:lnTo>
                  <a:lnTo>
                    <a:pt x="76483" y="28193"/>
                  </a:lnTo>
                  <a:lnTo>
                    <a:pt x="77470" y="0"/>
                  </a:lnTo>
                  <a:close/>
                </a:path>
                <a:path w="1137285" h="86360">
                  <a:moveTo>
                    <a:pt x="63753" y="28193"/>
                  </a:moveTo>
                  <a:lnTo>
                    <a:pt x="63119" y="47243"/>
                  </a:lnTo>
                  <a:lnTo>
                    <a:pt x="75800" y="47703"/>
                  </a:lnTo>
                  <a:lnTo>
                    <a:pt x="76467" y="28655"/>
                  </a:lnTo>
                  <a:lnTo>
                    <a:pt x="63753" y="28193"/>
                  </a:lnTo>
                  <a:close/>
                </a:path>
                <a:path w="1137285" h="86360">
                  <a:moveTo>
                    <a:pt x="76483" y="28193"/>
                  </a:moveTo>
                  <a:lnTo>
                    <a:pt x="63753" y="28193"/>
                  </a:lnTo>
                  <a:lnTo>
                    <a:pt x="76467" y="28655"/>
                  </a:lnTo>
                  <a:lnTo>
                    <a:pt x="76483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7087" y="4797399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7092" y="5358510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36612" y="4526889"/>
            <a:ext cx="1024255" cy="1294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70485" indent="507365">
              <a:lnSpc>
                <a:spcPct val="1216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n 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5" dirty="0">
                <a:latin typeface="Microsoft Sans Serif"/>
                <a:cs typeface="Microsoft Sans Serif"/>
              </a:rPr>
              <a:t>TU</a:t>
            </a:r>
            <a:r>
              <a:rPr sz="1400" spc="20" dirty="0">
                <a:latin typeface="Microsoft Sans Serif"/>
                <a:cs typeface="Microsoft Sans Serif"/>
              </a:rPr>
              <a:t>DIA</a:t>
            </a:r>
            <a:r>
              <a:rPr sz="1400" spc="1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T</a:t>
            </a:r>
            <a:endParaRPr sz="1400">
              <a:latin typeface="Microsoft Sans Serif"/>
              <a:cs typeface="Microsoft Sans Serif"/>
            </a:endParaRPr>
          </a:p>
          <a:p>
            <a:pPr marL="80010" marR="181610">
              <a:lnSpc>
                <a:spcPct val="100000"/>
              </a:lnSpc>
              <a:spcBef>
                <a:spcPts val="86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32025" y="2889250"/>
            <a:ext cx="0" cy="3168650"/>
          </a:xfrm>
          <a:custGeom>
            <a:avLst/>
            <a:gdLst/>
            <a:ahLst/>
            <a:cxnLst/>
            <a:rect l="l" t="t" r="r" b="b"/>
            <a:pathLst>
              <a:path h="3168650">
                <a:moveTo>
                  <a:pt x="0" y="0"/>
                </a:moveTo>
                <a:lnTo>
                  <a:pt x="0" y="31686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272401" y="338302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72401" y="371332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0600" y="3417951"/>
            <a:ext cx="1171575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70"/>
              </a:spcBef>
            </a:pP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EMPRUNTER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00600" y="3748246"/>
            <a:ext cx="1171575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4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réfLivre</a:t>
            </a:r>
            <a:endParaRPr sz="14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</a:pPr>
            <a:r>
              <a:rPr sz="1400" i="1" spc="-135" dirty="0">
                <a:solidFill>
                  <a:srgbClr val="006600"/>
                </a:solidFill>
                <a:latin typeface="Trebuchet MS"/>
                <a:cs typeface="Trebuchet MS"/>
              </a:rPr>
              <a:t>n°Etudiant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28675" y="4058158"/>
            <a:ext cx="6443980" cy="371475"/>
            <a:chOff x="828675" y="4058158"/>
            <a:chExt cx="6443980" cy="371475"/>
          </a:xfrm>
        </p:grpSpPr>
        <p:sp>
          <p:nvSpPr>
            <p:cNvPr id="44" name="object 44"/>
            <p:cNvSpPr/>
            <p:nvPr/>
          </p:nvSpPr>
          <p:spPr>
            <a:xfrm>
              <a:off x="5972047" y="4058158"/>
              <a:ext cx="1300480" cy="77470"/>
            </a:xfrm>
            <a:custGeom>
              <a:avLst/>
              <a:gdLst/>
              <a:ahLst/>
              <a:cxnLst/>
              <a:rect l="l" t="t" r="r" b="b"/>
              <a:pathLst>
                <a:path w="1300479" h="77470">
                  <a:moveTo>
                    <a:pt x="1223983" y="31708"/>
                  </a:moveTo>
                  <a:lnTo>
                    <a:pt x="0" y="64643"/>
                  </a:lnTo>
                  <a:lnTo>
                    <a:pt x="253" y="77216"/>
                  </a:lnTo>
                  <a:lnTo>
                    <a:pt x="1224323" y="44408"/>
                  </a:lnTo>
                  <a:lnTo>
                    <a:pt x="1223983" y="31708"/>
                  </a:lnTo>
                  <a:close/>
                </a:path>
                <a:path w="1300479" h="77470">
                  <a:moveTo>
                    <a:pt x="1290419" y="31369"/>
                  </a:moveTo>
                  <a:lnTo>
                    <a:pt x="1236599" y="31369"/>
                  </a:lnTo>
                  <a:lnTo>
                    <a:pt x="1236979" y="44069"/>
                  </a:lnTo>
                  <a:lnTo>
                    <a:pt x="1224323" y="44408"/>
                  </a:lnTo>
                  <a:lnTo>
                    <a:pt x="1225169" y="76073"/>
                  </a:lnTo>
                  <a:lnTo>
                    <a:pt x="1300226" y="35941"/>
                  </a:lnTo>
                  <a:lnTo>
                    <a:pt x="1290419" y="31369"/>
                  </a:lnTo>
                  <a:close/>
                </a:path>
                <a:path w="1300479" h="77470">
                  <a:moveTo>
                    <a:pt x="1236599" y="31369"/>
                  </a:moveTo>
                  <a:lnTo>
                    <a:pt x="1223983" y="31708"/>
                  </a:lnTo>
                  <a:lnTo>
                    <a:pt x="1224323" y="44408"/>
                  </a:lnTo>
                  <a:lnTo>
                    <a:pt x="1236979" y="44069"/>
                  </a:lnTo>
                  <a:lnTo>
                    <a:pt x="1236599" y="31369"/>
                  </a:lnTo>
                  <a:close/>
                </a:path>
                <a:path w="1300479" h="77470">
                  <a:moveTo>
                    <a:pt x="1223136" y="0"/>
                  </a:moveTo>
                  <a:lnTo>
                    <a:pt x="1223983" y="31708"/>
                  </a:lnTo>
                  <a:lnTo>
                    <a:pt x="1236599" y="31369"/>
                  </a:lnTo>
                  <a:lnTo>
                    <a:pt x="1290419" y="31369"/>
                  </a:lnTo>
                  <a:lnTo>
                    <a:pt x="1223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8200" y="4203700"/>
              <a:ext cx="914400" cy="215900"/>
            </a:xfrm>
            <a:custGeom>
              <a:avLst/>
              <a:gdLst/>
              <a:ahLst/>
              <a:cxnLst/>
              <a:rect l="l" t="t" r="r" b="b"/>
              <a:pathLst>
                <a:path w="914400" h="215900">
                  <a:moveTo>
                    <a:pt x="0" y="107950"/>
                  </a:moveTo>
                  <a:lnTo>
                    <a:pt x="23308" y="73851"/>
                  </a:lnTo>
                  <a:lnTo>
                    <a:pt x="88213" y="44220"/>
                  </a:lnTo>
                  <a:lnTo>
                    <a:pt x="133911" y="31638"/>
                  </a:lnTo>
                  <a:lnTo>
                    <a:pt x="187184" y="20844"/>
                  </a:lnTo>
                  <a:lnTo>
                    <a:pt x="247091" y="12059"/>
                  </a:lnTo>
                  <a:lnTo>
                    <a:pt x="312690" y="5508"/>
                  </a:lnTo>
                  <a:lnTo>
                    <a:pt x="383040" y="1414"/>
                  </a:lnTo>
                  <a:lnTo>
                    <a:pt x="457200" y="0"/>
                  </a:lnTo>
                  <a:lnTo>
                    <a:pt x="531353" y="1414"/>
                  </a:lnTo>
                  <a:lnTo>
                    <a:pt x="601699" y="5508"/>
                  </a:lnTo>
                  <a:lnTo>
                    <a:pt x="667297" y="12059"/>
                  </a:lnTo>
                  <a:lnTo>
                    <a:pt x="727204" y="20844"/>
                  </a:lnTo>
                  <a:lnTo>
                    <a:pt x="780478" y="31638"/>
                  </a:lnTo>
                  <a:lnTo>
                    <a:pt x="826178" y="44220"/>
                  </a:lnTo>
                  <a:lnTo>
                    <a:pt x="863362" y="58365"/>
                  </a:lnTo>
                  <a:lnTo>
                    <a:pt x="908415" y="90453"/>
                  </a:lnTo>
                  <a:lnTo>
                    <a:pt x="914400" y="107950"/>
                  </a:lnTo>
                  <a:lnTo>
                    <a:pt x="908415" y="125446"/>
                  </a:lnTo>
                  <a:lnTo>
                    <a:pt x="891088" y="142048"/>
                  </a:lnTo>
                  <a:lnTo>
                    <a:pt x="826178" y="171679"/>
                  </a:lnTo>
                  <a:lnTo>
                    <a:pt x="780478" y="184261"/>
                  </a:lnTo>
                  <a:lnTo>
                    <a:pt x="727204" y="195055"/>
                  </a:lnTo>
                  <a:lnTo>
                    <a:pt x="667297" y="203840"/>
                  </a:lnTo>
                  <a:lnTo>
                    <a:pt x="601699" y="210391"/>
                  </a:lnTo>
                  <a:lnTo>
                    <a:pt x="531353" y="214485"/>
                  </a:lnTo>
                  <a:lnTo>
                    <a:pt x="457200" y="215900"/>
                  </a:lnTo>
                  <a:lnTo>
                    <a:pt x="383040" y="214485"/>
                  </a:lnTo>
                  <a:lnTo>
                    <a:pt x="312690" y="210391"/>
                  </a:lnTo>
                  <a:lnTo>
                    <a:pt x="247091" y="203840"/>
                  </a:lnTo>
                  <a:lnTo>
                    <a:pt x="187184" y="195055"/>
                  </a:lnTo>
                  <a:lnTo>
                    <a:pt x="133911" y="184261"/>
                  </a:lnTo>
                  <a:lnTo>
                    <a:pt x="88213" y="171679"/>
                  </a:lnTo>
                  <a:lnTo>
                    <a:pt x="51032" y="157534"/>
                  </a:lnTo>
                  <a:lnTo>
                    <a:pt x="5984" y="125446"/>
                  </a:lnTo>
                  <a:lnTo>
                    <a:pt x="0" y="1079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82472" y="4142994"/>
            <a:ext cx="625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latin typeface="Trebuchet MS"/>
                <a:cs typeface="Trebuchet MS"/>
              </a:rPr>
              <a:t>Emprunte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53744" y="4295394"/>
            <a:ext cx="82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latin typeface="Trebuchet MS"/>
                <a:cs typeface="Trebuchet MS"/>
              </a:rPr>
              <a:t>r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66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7526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26159"/>
            <a:ext cx="6006465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2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50" dirty="0">
                <a:latin typeface="Microsoft Sans Serif"/>
                <a:cs typeface="Microsoft Sans Serif"/>
              </a:rPr>
              <a:t>(C</a:t>
            </a:r>
            <a:r>
              <a:rPr sz="2800" spc="-165" dirty="0">
                <a:latin typeface="Microsoft Sans Serif"/>
                <a:cs typeface="Microsoft Sans Serif"/>
              </a:rPr>
              <a:t>a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2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35" dirty="0">
                <a:latin typeface="Microsoft Sans Serif"/>
                <a:cs typeface="Microsoft Sans Serif"/>
              </a:rPr>
              <a:t>règle</a:t>
            </a:r>
            <a:r>
              <a:rPr sz="2800" spc="4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2)</a:t>
            </a: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4425" y="2997149"/>
            <a:ext cx="865505" cy="2844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281197"/>
            <a:ext cx="865505" cy="5670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9535" marR="114935">
              <a:lnSpc>
                <a:spcPct val="117100"/>
              </a:lnSpc>
              <a:spcBef>
                <a:spcPts val="75"/>
              </a:spcBef>
            </a:pPr>
            <a:r>
              <a:rPr sz="14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3000" y="3848100"/>
            <a:ext cx="736600" cy="913130"/>
          </a:xfrm>
          <a:custGeom>
            <a:avLst/>
            <a:gdLst/>
            <a:ahLst/>
            <a:cxnLst/>
            <a:rect l="l" t="t" r="r" b="b"/>
            <a:pathLst>
              <a:path w="736600" h="913129">
                <a:moveTo>
                  <a:pt x="0" y="407924"/>
                </a:moveTo>
                <a:lnTo>
                  <a:pt x="23036" y="370295"/>
                </a:lnTo>
                <a:lnTo>
                  <a:pt x="86603" y="338449"/>
                </a:lnTo>
                <a:lnTo>
                  <a:pt x="130989" y="325455"/>
                </a:lnTo>
                <a:lnTo>
                  <a:pt x="182390" y="314818"/>
                </a:lnTo>
                <a:lnTo>
                  <a:pt x="239769" y="306845"/>
                </a:lnTo>
                <a:lnTo>
                  <a:pt x="302085" y="301837"/>
                </a:lnTo>
                <a:lnTo>
                  <a:pt x="368300" y="300100"/>
                </a:lnTo>
                <a:lnTo>
                  <a:pt x="434514" y="301837"/>
                </a:lnTo>
                <a:lnTo>
                  <a:pt x="496830" y="306845"/>
                </a:lnTo>
                <a:lnTo>
                  <a:pt x="554209" y="314818"/>
                </a:lnTo>
                <a:lnTo>
                  <a:pt x="605610" y="325455"/>
                </a:lnTo>
                <a:lnTo>
                  <a:pt x="649996" y="338449"/>
                </a:lnTo>
                <a:lnTo>
                  <a:pt x="686326" y="353497"/>
                </a:lnTo>
                <a:lnTo>
                  <a:pt x="730667" y="388538"/>
                </a:lnTo>
                <a:lnTo>
                  <a:pt x="736600" y="407924"/>
                </a:lnTo>
                <a:lnTo>
                  <a:pt x="730667" y="427440"/>
                </a:lnTo>
                <a:lnTo>
                  <a:pt x="713563" y="445695"/>
                </a:lnTo>
                <a:lnTo>
                  <a:pt x="649996" y="477578"/>
                </a:lnTo>
                <a:lnTo>
                  <a:pt x="605610" y="490594"/>
                </a:lnTo>
                <a:lnTo>
                  <a:pt x="554209" y="501250"/>
                </a:lnTo>
                <a:lnTo>
                  <a:pt x="496830" y="509240"/>
                </a:lnTo>
                <a:lnTo>
                  <a:pt x="434514" y="514259"/>
                </a:lnTo>
                <a:lnTo>
                  <a:pt x="368300" y="516000"/>
                </a:lnTo>
                <a:lnTo>
                  <a:pt x="302085" y="514259"/>
                </a:lnTo>
                <a:lnTo>
                  <a:pt x="239769" y="509240"/>
                </a:lnTo>
                <a:lnTo>
                  <a:pt x="182390" y="501250"/>
                </a:lnTo>
                <a:lnTo>
                  <a:pt x="130989" y="490594"/>
                </a:lnTo>
                <a:lnTo>
                  <a:pt x="86603" y="477578"/>
                </a:lnTo>
                <a:lnTo>
                  <a:pt x="50273" y="462510"/>
                </a:lnTo>
                <a:lnTo>
                  <a:pt x="5932" y="427440"/>
                </a:lnTo>
                <a:lnTo>
                  <a:pt x="0" y="408050"/>
                </a:lnTo>
                <a:close/>
              </a:path>
              <a:path w="736600" h="913129">
                <a:moveTo>
                  <a:pt x="404875" y="0"/>
                </a:moveTo>
                <a:lnTo>
                  <a:pt x="368300" y="299974"/>
                </a:lnTo>
              </a:path>
              <a:path w="736600" h="913129">
                <a:moveTo>
                  <a:pt x="368300" y="515874"/>
                </a:moveTo>
                <a:lnTo>
                  <a:pt x="38582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59839" y="3816858"/>
            <a:ext cx="603250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00" b="1" dirty="0">
                <a:latin typeface="Trebuchet MS"/>
                <a:cs typeface="Trebuchet MS"/>
              </a:rPr>
              <a:t>Possède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769" y="4535881"/>
            <a:ext cx="273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95676" y="37893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95676" y="40727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4970">
              <a:lnSpc>
                <a:spcPct val="117100"/>
              </a:lnSpc>
              <a:spcBef>
                <a:spcPts val="8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96950" y="4459478"/>
            <a:ext cx="4105910" cy="641350"/>
            <a:chOff x="996950" y="4459478"/>
            <a:chExt cx="4105910" cy="641350"/>
          </a:xfrm>
        </p:grpSpPr>
        <p:sp>
          <p:nvSpPr>
            <p:cNvPr id="30" name="object 30"/>
            <p:cNvSpPr/>
            <p:nvPr/>
          </p:nvSpPr>
          <p:spPr>
            <a:xfrm>
              <a:off x="4149725" y="4459478"/>
              <a:ext cx="953135" cy="85725"/>
            </a:xfrm>
            <a:custGeom>
              <a:avLst/>
              <a:gdLst/>
              <a:ahLst/>
              <a:cxnLst/>
              <a:rect l="l" t="t" r="r" b="b"/>
              <a:pathLst>
                <a:path w="953135" h="85725">
                  <a:moveTo>
                    <a:pt x="76487" y="28487"/>
                  </a:moveTo>
                  <a:lnTo>
                    <a:pt x="75660" y="47538"/>
                  </a:lnTo>
                  <a:lnTo>
                    <a:pt x="952119" y="85471"/>
                  </a:lnTo>
                  <a:lnTo>
                    <a:pt x="952880" y="66548"/>
                  </a:lnTo>
                  <a:lnTo>
                    <a:pt x="76487" y="28487"/>
                  </a:lnTo>
                  <a:close/>
                </a:path>
                <a:path w="953135" h="85725">
                  <a:moveTo>
                    <a:pt x="77724" y="0"/>
                  </a:moveTo>
                  <a:lnTo>
                    <a:pt x="0" y="34671"/>
                  </a:lnTo>
                  <a:lnTo>
                    <a:pt x="74422" y="76073"/>
                  </a:lnTo>
                  <a:lnTo>
                    <a:pt x="75660" y="47538"/>
                  </a:lnTo>
                  <a:lnTo>
                    <a:pt x="62991" y="46990"/>
                  </a:lnTo>
                  <a:lnTo>
                    <a:pt x="63880" y="27940"/>
                  </a:lnTo>
                  <a:lnTo>
                    <a:pt x="76511" y="27940"/>
                  </a:lnTo>
                  <a:lnTo>
                    <a:pt x="77724" y="0"/>
                  </a:lnTo>
                  <a:close/>
                </a:path>
                <a:path w="953135" h="85725">
                  <a:moveTo>
                    <a:pt x="63880" y="27940"/>
                  </a:moveTo>
                  <a:lnTo>
                    <a:pt x="62991" y="46990"/>
                  </a:lnTo>
                  <a:lnTo>
                    <a:pt x="75660" y="47538"/>
                  </a:lnTo>
                  <a:lnTo>
                    <a:pt x="76487" y="28487"/>
                  </a:lnTo>
                  <a:lnTo>
                    <a:pt x="63880" y="27940"/>
                  </a:lnTo>
                  <a:close/>
                </a:path>
                <a:path w="953135" h="85725">
                  <a:moveTo>
                    <a:pt x="76511" y="27940"/>
                  </a:moveTo>
                  <a:lnTo>
                    <a:pt x="63880" y="27940"/>
                  </a:lnTo>
                  <a:lnTo>
                    <a:pt x="76487" y="28487"/>
                  </a:lnTo>
                  <a:lnTo>
                    <a:pt x="76511" y="27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6475" y="4760950"/>
              <a:ext cx="1043305" cy="330200"/>
            </a:xfrm>
            <a:custGeom>
              <a:avLst/>
              <a:gdLst/>
              <a:ahLst/>
              <a:cxnLst/>
              <a:rect l="l" t="t" r="r" b="b"/>
              <a:pathLst>
                <a:path w="1043305" h="33020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93927" y="4795265"/>
            <a:ext cx="946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6475" y="5090756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6670" y="5118353"/>
            <a:ext cx="9436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1610">
              <a:lnSpc>
                <a:spcPct val="100000"/>
              </a:lnSpc>
              <a:spcBef>
                <a:spcPts val="100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11476" y="2852673"/>
            <a:ext cx="0" cy="3169285"/>
          </a:xfrm>
          <a:custGeom>
            <a:avLst/>
            <a:gdLst/>
            <a:ahLst/>
            <a:cxnLst/>
            <a:rect l="l" t="t" r="r" b="b"/>
            <a:pathLst>
              <a:path h="3169285">
                <a:moveTo>
                  <a:pt x="0" y="0"/>
                </a:moveTo>
                <a:lnTo>
                  <a:pt x="0" y="3168713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64451" y="378942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64451" y="411972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1750" y="382435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75"/>
              </a:spcBef>
            </a:pPr>
            <a:r>
              <a:rPr sz="14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POSSEDE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1750" y="415464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</a:t>
            </a:r>
            <a:endParaRPr sz="14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400" i="1" spc="-135" dirty="0">
                <a:solidFill>
                  <a:srgbClr val="006600"/>
                </a:solidFill>
                <a:latin typeface="Trebuchet MS"/>
                <a:cs typeface="Trebuchet MS"/>
              </a:rPr>
              <a:t>n°Etudiant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60896" y="4465192"/>
            <a:ext cx="994410" cy="76835"/>
          </a:xfrm>
          <a:custGeom>
            <a:avLst/>
            <a:gdLst/>
            <a:ahLst/>
            <a:cxnLst/>
            <a:rect l="l" t="t" r="r" b="b"/>
            <a:pathLst>
              <a:path w="994409" h="76835">
                <a:moveTo>
                  <a:pt x="917543" y="31690"/>
                </a:moveTo>
                <a:lnTo>
                  <a:pt x="0" y="64007"/>
                </a:lnTo>
                <a:lnTo>
                  <a:pt x="380" y="76580"/>
                </a:lnTo>
                <a:lnTo>
                  <a:pt x="917988" y="44390"/>
                </a:lnTo>
                <a:lnTo>
                  <a:pt x="917543" y="31690"/>
                </a:lnTo>
                <a:close/>
              </a:path>
              <a:path w="994409" h="76835">
                <a:moveTo>
                  <a:pt x="984984" y="31241"/>
                </a:moveTo>
                <a:lnTo>
                  <a:pt x="930275" y="31241"/>
                </a:lnTo>
                <a:lnTo>
                  <a:pt x="930782" y="43941"/>
                </a:lnTo>
                <a:lnTo>
                  <a:pt x="917988" y="44390"/>
                </a:lnTo>
                <a:lnTo>
                  <a:pt x="919099" y="76072"/>
                </a:lnTo>
                <a:lnTo>
                  <a:pt x="993901" y="35305"/>
                </a:lnTo>
                <a:lnTo>
                  <a:pt x="984984" y="31241"/>
                </a:lnTo>
                <a:close/>
              </a:path>
              <a:path w="994409" h="76835">
                <a:moveTo>
                  <a:pt x="930275" y="31241"/>
                </a:moveTo>
                <a:lnTo>
                  <a:pt x="917543" y="31690"/>
                </a:lnTo>
                <a:lnTo>
                  <a:pt x="917988" y="44390"/>
                </a:lnTo>
                <a:lnTo>
                  <a:pt x="930782" y="43941"/>
                </a:lnTo>
                <a:lnTo>
                  <a:pt x="930275" y="31241"/>
                </a:lnTo>
                <a:close/>
              </a:path>
              <a:path w="994409" h="76835">
                <a:moveTo>
                  <a:pt x="916431" y="0"/>
                </a:moveTo>
                <a:lnTo>
                  <a:pt x="917543" y="31690"/>
                </a:lnTo>
                <a:lnTo>
                  <a:pt x="930275" y="31241"/>
                </a:lnTo>
                <a:lnTo>
                  <a:pt x="984984" y="31241"/>
                </a:lnTo>
                <a:lnTo>
                  <a:pt x="916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67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3716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26159"/>
            <a:ext cx="6006465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Solution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1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4425" y="2997149"/>
            <a:ext cx="865505" cy="2844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281197"/>
            <a:ext cx="865505" cy="5670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9535" marR="114935">
              <a:lnSpc>
                <a:spcPct val="117100"/>
              </a:lnSpc>
              <a:spcBef>
                <a:spcPts val="75"/>
              </a:spcBef>
            </a:pPr>
            <a:r>
              <a:rPr sz="14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3000" y="3848100"/>
            <a:ext cx="736600" cy="913130"/>
          </a:xfrm>
          <a:custGeom>
            <a:avLst/>
            <a:gdLst/>
            <a:ahLst/>
            <a:cxnLst/>
            <a:rect l="l" t="t" r="r" b="b"/>
            <a:pathLst>
              <a:path w="736600" h="913129">
                <a:moveTo>
                  <a:pt x="0" y="407924"/>
                </a:moveTo>
                <a:lnTo>
                  <a:pt x="23036" y="370295"/>
                </a:lnTo>
                <a:lnTo>
                  <a:pt x="86603" y="338449"/>
                </a:lnTo>
                <a:lnTo>
                  <a:pt x="130989" y="325455"/>
                </a:lnTo>
                <a:lnTo>
                  <a:pt x="182390" y="314818"/>
                </a:lnTo>
                <a:lnTo>
                  <a:pt x="239769" y="306845"/>
                </a:lnTo>
                <a:lnTo>
                  <a:pt x="302085" y="301837"/>
                </a:lnTo>
                <a:lnTo>
                  <a:pt x="368300" y="300100"/>
                </a:lnTo>
                <a:lnTo>
                  <a:pt x="434514" y="301837"/>
                </a:lnTo>
                <a:lnTo>
                  <a:pt x="496830" y="306845"/>
                </a:lnTo>
                <a:lnTo>
                  <a:pt x="554209" y="314818"/>
                </a:lnTo>
                <a:lnTo>
                  <a:pt x="605610" y="325455"/>
                </a:lnTo>
                <a:lnTo>
                  <a:pt x="649996" y="338449"/>
                </a:lnTo>
                <a:lnTo>
                  <a:pt x="686326" y="353497"/>
                </a:lnTo>
                <a:lnTo>
                  <a:pt x="730667" y="388538"/>
                </a:lnTo>
                <a:lnTo>
                  <a:pt x="736600" y="407924"/>
                </a:lnTo>
                <a:lnTo>
                  <a:pt x="730667" y="427440"/>
                </a:lnTo>
                <a:lnTo>
                  <a:pt x="713563" y="445695"/>
                </a:lnTo>
                <a:lnTo>
                  <a:pt x="649996" y="477578"/>
                </a:lnTo>
                <a:lnTo>
                  <a:pt x="605610" y="490594"/>
                </a:lnTo>
                <a:lnTo>
                  <a:pt x="554209" y="501250"/>
                </a:lnTo>
                <a:lnTo>
                  <a:pt x="496830" y="509240"/>
                </a:lnTo>
                <a:lnTo>
                  <a:pt x="434514" y="514259"/>
                </a:lnTo>
                <a:lnTo>
                  <a:pt x="368300" y="516000"/>
                </a:lnTo>
                <a:lnTo>
                  <a:pt x="302085" y="514259"/>
                </a:lnTo>
                <a:lnTo>
                  <a:pt x="239769" y="509240"/>
                </a:lnTo>
                <a:lnTo>
                  <a:pt x="182390" y="501250"/>
                </a:lnTo>
                <a:lnTo>
                  <a:pt x="130989" y="490594"/>
                </a:lnTo>
                <a:lnTo>
                  <a:pt x="86603" y="477578"/>
                </a:lnTo>
                <a:lnTo>
                  <a:pt x="50273" y="462510"/>
                </a:lnTo>
                <a:lnTo>
                  <a:pt x="5932" y="427440"/>
                </a:lnTo>
                <a:lnTo>
                  <a:pt x="0" y="408050"/>
                </a:lnTo>
                <a:close/>
              </a:path>
              <a:path w="736600" h="913129">
                <a:moveTo>
                  <a:pt x="404875" y="0"/>
                </a:moveTo>
                <a:lnTo>
                  <a:pt x="368300" y="299974"/>
                </a:lnTo>
              </a:path>
              <a:path w="736600" h="913129">
                <a:moveTo>
                  <a:pt x="368300" y="515874"/>
                </a:moveTo>
                <a:lnTo>
                  <a:pt x="38582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59839" y="3816858"/>
            <a:ext cx="603250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00" b="1" dirty="0">
                <a:latin typeface="Trebuchet MS"/>
                <a:cs typeface="Trebuchet MS"/>
              </a:rPr>
              <a:t>Possède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769" y="4535881"/>
            <a:ext cx="282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7476" y="3644836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27476" y="3928236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3700">
              <a:lnSpc>
                <a:spcPct val="117100"/>
              </a:lnSpc>
              <a:spcBef>
                <a:spcPts val="8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6475" y="4760950"/>
            <a:ext cx="1043305" cy="1089025"/>
          </a:xfrm>
          <a:custGeom>
            <a:avLst/>
            <a:gdLst/>
            <a:ahLst/>
            <a:cxnLst/>
            <a:rect l="l" t="t" r="r" b="b"/>
            <a:pathLst>
              <a:path w="1043305" h="1089025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  <a:path w="1043305" h="1089025">
                <a:moveTo>
                  <a:pt x="0" y="1088986"/>
                </a:moveTo>
                <a:lnTo>
                  <a:pt x="1042987" y="1088986"/>
                </a:lnTo>
                <a:lnTo>
                  <a:pt x="1042987" y="329806"/>
                </a:lnTo>
                <a:lnTo>
                  <a:pt x="0" y="329806"/>
                </a:lnTo>
                <a:lnTo>
                  <a:pt x="0" y="108898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3927" y="4686147"/>
            <a:ext cx="946150" cy="10991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  <a:p>
            <a:pPr marL="2540" marR="181610">
              <a:lnSpc>
                <a:spcPct val="100000"/>
              </a:lnSpc>
              <a:spcBef>
                <a:spcPts val="865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11476" y="2852673"/>
            <a:ext cx="0" cy="3169285"/>
          </a:xfrm>
          <a:custGeom>
            <a:avLst/>
            <a:gdLst/>
            <a:ahLst/>
            <a:cxnLst/>
            <a:rect l="l" t="t" r="r" b="b"/>
            <a:pathLst>
              <a:path h="3169285">
                <a:moveTo>
                  <a:pt x="0" y="0"/>
                </a:moveTo>
                <a:lnTo>
                  <a:pt x="0" y="3168713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88125" y="3502088"/>
            <a:ext cx="1040130" cy="40386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66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88125" y="3905440"/>
            <a:ext cx="1040130" cy="929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8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Adresse 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i="1" spc="-130" dirty="0">
                <a:solidFill>
                  <a:srgbClr val="FF0000"/>
                </a:solidFill>
                <a:latin typeface="Trebuchet MS"/>
                <a:cs typeface="Trebuchet MS"/>
              </a:rPr>
              <a:t>réfBadge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81525" y="4312411"/>
            <a:ext cx="1997710" cy="76200"/>
          </a:xfrm>
          <a:custGeom>
            <a:avLst/>
            <a:gdLst/>
            <a:ahLst/>
            <a:cxnLst/>
            <a:rect l="l" t="t" r="r" b="b"/>
            <a:pathLst>
              <a:path w="1997709" h="76200">
                <a:moveTo>
                  <a:pt x="76580" y="0"/>
                </a:moveTo>
                <a:lnTo>
                  <a:pt x="0" y="37337"/>
                </a:lnTo>
                <a:lnTo>
                  <a:pt x="75819" y="76200"/>
                </a:lnTo>
                <a:lnTo>
                  <a:pt x="76136" y="44454"/>
                </a:lnTo>
                <a:lnTo>
                  <a:pt x="63373" y="44323"/>
                </a:lnTo>
                <a:lnTo>
                  <a:pt x="63500" y="31623"/>
                </a:lnTo>
                <a:lnTo>
                  <a:pt x="76264" y="31623"/>
                </a:lnTo>
                <a:lnTo>
                  <a:pt x="76580" y="0"/>
                </a:lnTo>
                <a:close/>
              </a:path>
              <a:path w="1997709" h="76200">
                <a:moveTo>
                  <a:pt x="76263" y="31754"/>
                </a:moveTo>
                <a:lnTo>
                  <a:pt x="76136" y="44454"/>
                </a:lnTo>
                <a:lnTo>
                  <a:pt x="1996948" y="64262"/>
                </a:lnTo>
                <a:lnTo>
                  <a:pt x="1997202" y="51562"/>
                </a:lnTo>
                <a:lnTo>
                  <a:pt x="76263" y="31754"/>
                </a:lnTo>
                <a:close/>
              </a:path>
              <a:path w="1997709" h="76200">
                <a:moveTo>
                  <a:pt x="63500" y="31623"/>
                </a:moveTo>
                <a:lnTo>
                  <a:pt x="63373" y="44323"/>
                </a:lnTo>
                <a:lnTo>
                  <a:pt x="76136" y="44454"/>
                </a:lnTo>
                <a:lnTo>
                  <a:pt x="76263" y="31754"/>
                </a:lnTo>
                <a:lnTo>
                  <a:pt x="63500" y="31623"/>
                </a:lnTo>
                <a:close/>
              </a:path>
              <a:path w="1997709" h="76200">
                <a:moveTo>
                  <a:pt x="76264" y="31623"/>
                </a:moveTo>
                <a:lnTo>
                  <a:pt x="63500" y="31623"/>
                </a:lnTo>
                <a:lnTo>
                  <a:pt x="76263" y="31754"/>
                </a:lnTo>
                <a:lnTo>
                  <a:pt x="76264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8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4478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26159"/>
            <a:ext cx="6006465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Solution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2</a:t>
            </a: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4425" y="2997149"/>
            <a:ext cx="865505" cy="2844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281197"/>
            <a:ext cx="865505" cy="5670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9535" marR="114935">
              <a:lnSpc>
                <a:spcPct val="117100"/>
              </a:lnSpc>
              <a:spcBef>
                <a:spcPts val="75"/>
              </a:spcBef>
            </a:pPr>
            <a:r>
              <a:rPr sz="14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3000" y="3848100"/>
            <a:ext cx="736600" cy="913130"/>
          </a:xfrm>
          <a:custGeom>
            <a:avLst/>
            <a:gdLst/>
            <a:ahLst/>
            <a:cxnLst/>
            <a:rect l="l" t="t" r="r" b="b"/>
            <a:pathLst>
              <a:path w="736600" h="913129">
                <a:moveTo>
                  <a:pt x="0" y="407924"/>
                </a:moveTo>
                <a:lnTo>
                  <a:pt x="23036" y="370295"/>
                </a:lnTo>
                <a:lnTo>
                  <a:pt x="86603" y="338449"/>
                </a:lnTo>
                <a:lnTo>
                  <a:pt x="130989" y="325455"/>
                </a:lnTo>
                <a:lnTo>
                  <a:pt x="182390" y="314818"/>
                </a:lnTo>
                <a:lnTo>
                  <a:pt x="239769" y="306845"/>
                </a:lnTo>
                <a:lnTo>
                  <a:pt x="302085" y="301837"/>
                </a:lnTo>
                <a:lnTo>
                  <a:pt x="368300" y="300100"/>
                </a:lnTo>
                <a:lnTo>
                  <a:pt x="434514" y="301837"/>
                </a:lnTo>
                <a:lnTo>
                  <a:pt x="496830" y="306845"/>
                </a:lnTo>
                <a:lnTo>
                  <a:pt x="554209" y="314818"/>
                </a:lnTo>
                <a:lnTo>
                  <a:pt x="605610" y="325455"/>
                </a:lnTo>
                <a:lnTo>
                  <a:pt x="649996" y="338449"/>
                </a:lnTo>
                <a:lnTo>
                  <a:pt x="686326" y="353497"/>
                </a:lnTo>
                <a:lnTo>
                  <a:pt x="730667" y="388538"/>
                </a:lnTo>
                <a:lnTo>
                  <a:pt x="736600" y="407924"/>
                </a:lnTo>
                <a:lnTo>
                  <a:pt x="730667" y="427440"/>
                </a:lnTo>
                <a:lnTo>
                  <a:pt x="713563" y="445695"/>
                </a:lnTo>
                <a:lnTo>
                  <a:pt x="649996" y="477578"/>
                </a:lnTo>
                <a:lnTo>
                  <a:pt x="605610" y="490594"/>
                </a:lnTo>
                <a:lnTo>
                  <a:pt x="554209" y="501250"/>
                </a:lnTo>
                <a:lnTo>
                  <a:pt x="496830" y="509240"/>
                </a:lnTo>
                <a:lnTo>
                  <a:pt x="434514" y="514259"/>
                </a:lnTo>
                <a:lnTo>
                  <a:pt x="368300" y="516000"/>
                </a:lnTo>
                <a:lnTo>
                  <a:pt x="302085" y="514259"/>
                </a:lnTo>
                <a:lnTo>
                  <a:pt x="239769" y="509240"/>
                </a:lnTo>
                <a:lnTo>
                  <a:pt x="182390" y="501250"/>
                </a:lnTo>
                <a:lnTo>
                  <a:pt x="130989" y="490594"/>
                </a:lnTo>
                <a:lnTo>
                  <a:pt x="86603" y="477578"/>
                </a:lnTo>
                <a:lnTo>
                  <a:pt x="50273" y="462510"/>
                </a:lnTo>
                <a:lnTo>
                  <a:pt x="5932" y="427440"/>
                </a:lnTo>
                <a:lnTo>
                  <a:pt x="0" y="408050"/>
                </a:lnTo>
                <a:close/>
              </a:path>
              <a:path w="736600" h="913129">
                <a:moveTo>
                  <a:pt x="404875" y="0"/>
                </a:moveTo>
                <a:lnTo>
                  <a:pt x="368300" y="299974"/>
                </a:lnTo>
              </a:path>
              <a:path w="736600" h="913129">
                <a:moveTo>
                  <a:pt x="368300" y="515874"/>
                </a:moveTo>
                <a:lnTo>
                  <a:pt x="38582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59839" y="3816858"/>
            <a:ext cx="603250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00" b="1" dirty="0">
                <a:latin typeface="Trebuchet MS"/>
                <a:cs typeface="Trebuchet MS"/>
              </a:rPr>
              <a:t>Possède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769" y="4535881"/>
            <a:ext cx="282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19526" y="3500437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19526" y="3783838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170" marR="332105" algn="just">
              <a:lnSpc>
                <a:spcPct val="113599"/>
              </a:lnSpc>
              <a:spcBef>
                <a:spcPts val="14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9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 </a:t>
            </a:r>
            <a:r>
              <a:rPr sz="1400" spc="-75" dirty="0">
                <a:latin typeface="Microsoft Sans Serif"/>
                <a:cs typeface="Microsoft Sans Serif"/>
              </a:rPr>
              <a:t>Enr 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i="1" spc="-110" dirty="0">
                <a:solidFill>
                  <a:srgbClr val="006600"/>
                </a:solidFill>
                <a:latin typeface="Trebuchet MS"/>
                <a:cs typeface="Trebuchet MS"/>
              </a:rPr>
              <a:t>n</a:t>
            </a:r>
            <a:r>
              <a:rPr sz="1400" i="1" spc="-185" dirty="0">
                <a:solidFill>
                  <a:srgbClr val="006600"/>
                </a:solidFill>
                <a:latin typeface="Trebuchet MS"/>
                <a:cs typeface="Trebuchet MS"/>
              </a:rPr>
              <a:t>°</a:t>
            </a:r>
            <a:r>
              <a:rPr sz="1400" i="1" spc="-114" dirty="0">
                <a:solidFill>
                  <a:srgbClr val="006600"/>
                </a:solidFill>
                <a:latin typeface="Trebuchet MS"/>
                <a:cs typeface="Trebuchet MS"/>
              </a:rPr>
              <a:t>Et</a:t>
            </a:r>
            <a:r>
              <a:rPr sz="1400" i="1" spc="-125" dirty="0">
                <a:solidFill>
                  <a:srgbClr val="006600"/>
                </a:solidFill>
                <a:latin typeface="Trebuchet MS"/>
                <a:cs typeface="Trebuchet MS"/>
              </a:rPr>
              <a:t>udi</a:t>
            </a:r>
            <a:r>
              <a:rPr sz="1400" i="1" spc="-135" dirty="0">
                <a:solidFill>
                  <a:srgbClr val="006600"/>
                </a:solidFill>
                <a:latin typeface="Trebuchet MS"/>
                <a:cs typeface="Trebuchet MS"/>
              </a:rPr>
              <a:t>a</a:t>
            </a:r>
            <a:r>
              <a:rPr sz="1400" i="1" spc="-155" dirty="0">
                <a:solidFill>
                  <a:srgbClr val="006600"/>
                </a:solidFill>
                <a:latin typeface="Trebuchet MS"/>
                <a:cs typeface="Trebuchet MS"/>
              </a:rPr>
              <a:t>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6475" y="4760950"/>
            <a:ext cx="1043305" cy="1089025"/>
          </a:xfrm>
          <a:custGeom>
            <a:avLst/>
            <a:gdLst/>
            <a:ahLst/>
            <a:cxnLst/>
            <a:rect l="l" t="t" r="r" b="b"/>
            <a:pathLst>
              <a:path w="1043305" h="1089025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  <a:path w="1043305" h="1089025">
                <a:moveTo>
                  <a:pt x="0" y="1088986"/>
                </a:moveTo>
                <a:lnTo>
                  <a:pt x="1042987" y="1088986"/>
                </a:lnTo>
                <a:lnTo>
                  <a:pt x="1042987" y="329806"/>
                </a:lnTo>
                <a:lnTo>
                  <a:pt x="0" y="329806"/>
                </a:lnTo>
                <a:lnTo>
                  <a:pt x="0" y="1088986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3927" y="4686147"/>
            <a:ext cx="946150" cy="10991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  <a:p>
            <a:pPr marL="2540" marR="181610">
              <a:lnSpc>
                <a:spcPct val="100000"/>
              </a:lnSpc>
              <a:spcBef>
                <a:spcPts val="865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11476" y="2852673"/>
            <a:ext cx="0" cy="3169285"/>
          </a:xfrm>
          <a:custGeom>
            <a:avLst/>
            <a:gdLst/>
            <a:ahLst/>
            <a:cxnLst/>
            <a:rect l="l" t="t" r="r" b="b"/>
            <a:pathLst>
              <a:path h="3169285">
                <a:moveTo>
                  <a:pt x="0" y="0"/>
                </a:moveTo>
                <a:lnTo>
                  <a:pt x="0" y="3168713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04025" y="350050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04025" y="383079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8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73575" y="4173346"/>
            <a:ext cx="2320925" cy="76200"/>
          </a:xfrm>
          <a:custGeom>
            <a:avLst/>
            <a:gdLst/>
            <a:ahLst/>
            <a:cxnLst/>
            <a:rect l="l" t="t" r="r" b="b"/>
            <a:pathLst>
              <a:path w="2320925" h="76200">
                <a:moveTo>
                  <a:pt x="2244703" y="44414"/>
                </a:moveTo>
                <a:lnTo>
                  <a:pt x="2244598" y="76200"/>
                </a:lnTo>
                <a:lnTo>
                  <a:pt x="2308416" y="44450"/>
                </a:lnTo>
                <a:lnTo>
                  <a:pt x="2257425" y="44450"/>
                </a:lnTo>
                <a:lnTo>
                  <a:pt x="2244703" y="44414"/>
                </a:lnTo>
                <a:close/>
              </a:path>
              <a:path w="2320925" h="76200">
                <a:moveTo>
                  <a:pt x="2244746" y="31715"/>
                </a:moveTo>
                <a:lnTo>
                  <a:pt x="2244703" y="44414"/>
                </a:lnTo>
                <a:lnTo>
                  <a:pt x="2257425" y="44450"/>
                </a:lnTo>
                <a:lnTo>
                  <a:pt x="2257425" y="31750"/>
                </a:lnTo>
                <a:lnTo>
                  <a:pt x="2244746" y="31715"/>
                </a:lnTo>
                <a:close/>
              </a:path>
              <a:path w="2320925" h="76200">
                <a:moveTo>
                  <a:pt x="2244852" y="0"/>
                </a:moveTo>
                <a:lnTo>
                  <a:pt x="2244746" y="31715"/>
                </a:lnTo>
                <a:lnTo>
                  <a:pt x="2257425" y="31750"/>
                </a:lnTo>
                <a:lnTo>
                  <a:pt x="2257425" y="44450"/>
                </a:lnTo>
                <a:lnTo>
                  <a:pt x="2308416" y="44450"/>
                </a:lnTo>
                <a:lnTo>
                  <a:pt x="2320925" y="38226"/>
                </a:lnTo>
                <a:lnTo>
                  <a:pt x="2244852" y="0"/>
                </a:lnTo>
                <a:close/>
              </a:path>
              <a:path w="2320925" h="76200">
                <a:moveTo>
                  <a:pt x="0" y="25526"/>
                </a:moveTo>
                <a:lnTo>
                  <a:pt x="0" y="38226"/>
                </a:lnTo>
                <a:lnTo>
                  <a:pt x="2244703" y="44414"/>
                </a:lnTo>
                <a:lnTo>
                  <a:pt x="2244746" y="31715"/>
                </a:lnTo>
                <a:lnTo>
                  <a:pt x="0" y="25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8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69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524000" y="644525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26159"/>
            <a:ext cx="6006465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Solution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4425" y="2997149"/>
            <a:ext cx="865505" cy="2844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281197"/>
            <a:ext cx="865505" cy="5670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2250"/>
              </a:lnSpc>
            </a:pPr>
            <a:r>
              <a:rPr sz="1400" spc="-240" dirty="0">
                <a:latin typeface="Microsoft Sans Serif"/>
                <a:cs typeface="Microsoft Sans Serif"/>
              </a:rPr>
              <a:t>r</a:t>
            </a:r>
            <a:r>
              <a:rPr sz="2400" u="sng" spc="-240" dirty="0">
                <a:solidFill>
                  <a:srgbClr val="FDB809"/>
                </a:solidFill>
                <a:uFill>
                  <a:solidFill>
                    <a:srgbClr val="000000"/>
                  </a:solidFill>
                </a:uFill>
                <a:latin typeface="Segoe UI Symbol"/>
                <a:cs typeface="Segoe UI Symbol"/>
              </a:rPr>
              <a:t>🞄</a:t>
            </a:r>
            <a:r>
              <a:rPr sz="1400" u="sng" spc="-2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éfBadge</a:t>
            </a:r>
            <a:endParaRPr sz="1400">
              <a:latin typeface="Microsoft Sans Serif"/>
              <a:cs typeface="Microsoft Sans Serif"/>
            </a:endParaRPr>
          </a:p>
          <a:p>
            <a:pPr marL="89535">
              <a:lnSpc>
                <a:spcPct val="100000"/>
              </a:lnSpc>
              <a:spcBef>
                <a:spcPts val="85"/>
              </a:spcBef>
            </a:pP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Enr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6800" y="3848100"/>
            <a:ext cx="736600" cy="913130"/>
          </a:xfrm>
          <a:custGeom>
            <a:avLst/>
            <a:gdLst/>
            <a:ahLst/>
            <a:cxnLst/>
            <a:rect l="l" t="t" r="r" b="b"/>
            <a:pathLst>
              <a:path w="736600" h="913129">
                <a:moveTo>
                  <a:pt x="0" y="407924"/>
                </a:moveTo>
                <a:lnTo>
                  <a:pt x="23042" y="370295"/>
                </a:lnTo>
                <a:lnTo>
                  <a:pt x="86620" y="338449"/>
                </a:lnTo>
                <a:lnTo>
                  <a:pt x="131010" y="325455"/>
                </a:lnTo>
                <a:lnTo>
                  <a:pt x="182413" y="314818"/>
                </a:lnTo>
                <a:lnTo>
                  <a:pt x="239789" y="306845"/>
                </a:lnTo>
                <a:lnTo>
                  <a:pt x="302098" y="301837"/>
                </a:lnTo>
                <a:lnTo>
                  <a:pt x="368300" y="300100"/>
                </a:lnTo>
                <a:lnTo>
                  <a:pt x="434514" y="301837"/>
                </a:lnTo>
                <a:lnTo>
                  <a:pt x="496830" y="306845"/>
                </a:lnTo>
                <a:lnTo>
                  <a:pt x="554209" y="314818"/>
                </a:lnTo>
                <a:lnTo>
                  <a:pt x="605610" y="325455"/>
                </a:lnTo>
                <a:lnTo>
                  <a:pt x="649996" y="338449"/>
                </a:lnTo>
                <a:lnTo>
                  <a:pt x="686326" y="353497"/>
                </a:lnTo>
                <a:lnTo>
                  <a:pt x="730667" y="388538"/>
                </a:lnTo>
                <a:lnTo>
                  <a:pt x="736600" y="407924"/>
                </a:lnTo>
                <a:lnTo>
                  <a:pt x="730667" y="427440"/>
                </a:lnTo>
                <a:lnTo>
                  <a:pt x="713563" y="445695"/>
                </a:lnTo>
                <a:lnTo>
                  <a:pt x="649996" y="477578"/>
                </a:lnTo>
                <a:lnTo>
                  <a:pt x="605610" y="490594"/>
                </a:lnTo>
                <a:lnTo>
                  <a:pt x="554209" y="501250"/>
                </a:lnTo>
                <a:lnTo>
                  <a:pt x="496830" y="509240"/>
                </a:lnTo>
                <a:lnTo>
                  <a:pt x="434514" y="514259"/>
                </a:lnTo>
                <a:lnTo>
                  <a:pt x="368300" y="516000"/>
                </a:lnTo>
                <a:lnTo>
                  <a:pt x="302098" y="514259"/>
                </a:lnTo>
                <a:lnTo>
                  <a:pt x="239789" y="509240"/>
                </a:lnTo>
                <a:lnTo>
                  <a:pt x="182413" y="501250"/>
                </a:lnTo>
                <a:lnTo>
                  <a:pt x="131010" y="490594"/>
                </a:lnTo>
                <a:lnTo>
                  <a:pt x="86620" y="477578"/>
                </a:lnTo>
                <a:lnTo>
                  <a:pt x="50284" y="462510"/>
                </a:lnTo>
                <a:lnTo>
                  <a:pt x="5933" y="427440"/>
                </a:lnTo>
                <a:lnTo>
                  <a:pt x="0" y="408050"/>
                </a:lnTo>
                <a:close/>
              </a:path>
              <a:path w="736600" h="913129">
                <a:moveTo>
                  <a:pt x="481075" y="0"/>
                </a:moveTo>
                <a:lnTo>
                  <a:pt x="368300" y="299974"/>
                </a:lnTo>
              </a:path>
              <a:path w="736600" h="913129">
                <a:moveTo>
                  <a:pt x="368300" y="515874"/>
                </a:moveTo>
                <a:lnTo>
                  <a:pt x="46202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83639" y="3816858"/>
            <a:ext cx="679450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00" b="1" dirty="0">
                <a:latin typeface="Trebuchet MS"/>
                <a:cs typeface="Trebuchet MS"/>
              </a:rPr>
              <a:t>Possède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769" y="4535881"/>
            <a:ext cx="282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8750" y="37893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8750" y="40727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4970">
              <a:lnSpc>
                <a:spcPct val="117100"/>
              </a:lnSpc>
              <a:spcBef>
                <a:spcPts val="8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96950" y="4458589"/>
            <a:ext cx="4105910" cy="641985"/>
            <a:chOff x="996950" y="4458589"/>
            <a:chExt cx="4105910" cy="641985"/>
          </a:xfrm>
        </p:grpSpPr>
        <p:sp>
          <p:nvSpPr>
            <p:cNvPr id="30" name="object 30"/>
            <p:cNvSpPr/>
            <p:nvPr/>
          </p:nvSpPr>
          <p:spPr>
            <a:xfrm>
              <a:off x="3852798" y="4458589"/>
              <a:ext cx="1249680" cy="86360"/>
            </a:xfrm>
            <a:custGeom>
              <a:avLst/>
              <a:gdLst/>
              <a:ahLst/>
              <a:cxnLst/>
              <a:rect l="l" t="t" r="r" b="b"/>
              <a:pathLst>
                <a:path w="1249679" h="86360">
                  <a:moveTo>
                    <a:pt x="76516" y="28612"/>
                  </a:moveTo>
                  <a:lnTo>
                    <a:pt x="75881" y="47660"/>
                  </a:lnTo>
                  <a:lnTo>
                    <a:pt x="1249172" y="86360"/>
                  </a:lnTo>
                  <a:lnTo>
                    <a:pt x="1249679" y="67437"/>
                  </a:lnTo>
                  <a:lnTo>
                    <a:pt x="76516" y="28612"/>
                  </a:lnTo>
                  <a:close/>
                </a:path>
                <a:path w="1249679" h="86360">
                  <a:moveTo>
                    <a:pt x="77470" y="0"/>
                  </a:moveTo>
                  <a:lnTo>
                    <a:pt x="0" y="35560"/>
                  </a:lnTo>
                  <a:lnTo>
                    <a:pt x="74929" y="76200"/>
                  </a:lnTo>
                  <a:lnTo>
                    <a:pt x="75881" y="47660"/>
                  </a:lnTo>
                  <a:lnTo>
                    <a:pt x="63246" y="47243"/>
                  </a:lnTo>
                  <a:lnTo>
                    <a:pt x="63880" y="28193"/>
                  </a:lnTo>
                  <a:lnTo>
                    <a:pt x="76530" y="28193"/>
                  </a:lnTo>
                  <a:lnTo>
                    <a:pt x="77470" y="0"/>
                  </a:lnTo>
                  <a:close/>
                </a:path>
                <a:path w="1249679" h="86360">
                  <a:moveTo>
                    <a:pt x="63880" y="28193"/>
                  </a:moveTo>
                  <a:lnTo>
                    <a:pt x="63246" y="47243"/>
                  </a:lnTo>
                  <a:lnTo>
                    <a:pt x="75881" y="47660"/>
                  </a:lnTo>
                  <a:lnTo>
                    <a:pt x="76516" y="28612"/>
                  </a:lnTo>
                  <a:lnTo>
                    <a:pt x="63880" y="28193"/>
                  </a:lnTo>
                  <a:close/>
                </a:path>
                <a:path w="1249679" h="86360">
                  <a:moveTo>
                    <a:pt x="76530" y="28193"/>
                  </a:moveTo>
                  <a:lnTo>
                    <a:pt x="63880" y="28193"/>
                  </a:lnTo>
                  <a:lnTo>
                    <a:pt x="76516" y="28612"/>
                  </a:lnTo>
                  <a:lnTo>
                    <a:pt x="7653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6475" y="4760950"/>
              <a:ext cx="1043305" cy="330200"/>
            </a:xfrm>
            <a:custGeom>
              <a:avLst/>
              <a:gdLst/>
              <a:ahLst/>
              <a:cxnLst/>
              <a:rect l="l" t="t" r="r" b="b"/>
              <a:pathLst>
                <a:path w="1043305" h="33020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93927" y="4795265"/>
            <a:ext cx="946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6475" y="5090756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6670" y="5118353"/>
            <a:ext cx="9436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1610">
              <a:lnSpc>
                <a:spcPct val="100000"/>
              </a:lnSpc>
              <a:spcBef>
                <a:spcPts val="100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11476" y="2852673"/>
            <a:ext cx="0" cy="3169285"/>
          </a:xfrm>
          <a:custGeom>
            <a:avLst/>
            <a:gdLst/>
            <a:ahLst/>
            <a:cxnLst/>
            <a:rect l="l" t="t" r="r" b="b"/>
            <a:pathLst>
              <a:path h="3169285">
                <a:moveTo>
                  <a:pt x="0" y="0"/>
                </a:moveTo>
                <a:lnTo>
                  <a:pt x="0" y="3168713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51725" y="378942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51725" y="411972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1750" y="382435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75"/>
              </a:spcBef>
            </a:pPr>
            <a:r>
              <a:rPr sz="14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POSSEDE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1750" y="415464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</a:t>
            </a:r>
            <a:endParaRPr sz="14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400" i="1" spc="-135" dirty="0">
                <a:solidFill>
                  <a:srgbClr val="006600"/>
                </a:solidFill>
                <a:latin typeface="Trebuchet MS"/>
                <a:cs typeface="Trebuchet MS"/>
              </a:rPr>
              <a:t>n°Etudiant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60896" y="4464558"/>
            <a:ext cx="1281430" cy="77470"/>
          </a:xfrm>
          <a:custGeom>
            <a:avLst/>
            <a:gdLst/>
            <a:ahLst/>
            <a:cxnLst/>
            <a:rect l="l" t="t" r="r" b="b"/>
            <a:pathLst>
              <a:path w="1281429" h="77470">
                <a:moveTo>
                  <a:pt x="1204932" y="31717"/>
                </a:moveTo>
                <a:lnTo>
                  <a:pt x="0" y="64643"/>
                </a:lnTo>
                <a:lnTo>
                  <a:pt x="380" y="77216"/>
                </a:lnTo>
                <a:lnTo>
                  <a:pt x="1205271" y="44417"/>
                </a:lnTo>
                <a:lnTo>
                  <a:pt x="1204932" y="31717"/>
                </a:lnTo>
                <a:close/>
              </a:path>
              <a:path w="1281429" h="77470">
                <a:moveTo>
                  <a:pt x="1271480" y="31369"/>
                </a:moveTo>
                <a:lnTo>
                  <a:pt x="1217676" y="31369"/>
                </a:lnTo>
                <a:lnTo>
                  <a:pt x="1218056" y="44069"/>
                </a:lnTo>
                <a:lnTo>
                  <a:pt x="1205271" y="44417"/>
                </a:lnTo>
                <a:lnTo>
                  <a:pt x="1206119" y="76200"/>
                </a:lnTo>
                <a:lnTo>
                  <a:pt x="1281302" y="35941"/>
                </a:lnTo>
                <a:lnTo>
                  <a:pt x="1271480" y="31369"/>
                </a:lnTo>
                <a:close/>
              </a:path>
              <a:path w="1281429" h="77470">
                <a:moveTo>
                  <a:pt x="1217676" y="31369"/>
                </a:moveTo>
                <a:lnTo>
                  <a:pt x="1204932" y="31717"/>
                </a:lnTo>
                <a:lnTo>
                  <a:pt x="1205271" y="44417"/>
                </a:lnTo>
                <a:lnTo>
                  <a:pt x="1218056" y="44069"/>
                </a:lnTo>
                <a:lnTo>
                  <a:pt x="1217676" y="31369"/>
                </a:lnTo>
                <a:close/>
              </a:path>
              <a:path w="1281429" h="77470">
                <a:moveTo>
                  <a:pt x="1204086" y="0"/>
                </a:moveTo>
                <a:lnTo>
                  <a:pt x="1204932" y="31717"/>
                </a:lnTo>
                <a:lnTo>
                  <a:pt x="1217676" y="31369"/>
                </a:lnTo>
                <a:lnTo>
                  <a:pt x="1271480" y="31369"/>
                </a:lnTo>
                <a:lnTo>
                  <a:pt x="1204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286000" y="228600"/>
            <a:ext cx="24622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85" dirty="0"/>
              <a:t>Références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85061"/>
            <a:ext cx="7209790" cy="451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629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700" b="1" spc="95" dirty="0">
                <a:latin typeface="Trebuchet MS"/>
                <a:cs typeface="Trebuchet MS"/>
              </a:rPr>
              <a:t>Notes</a:t>
            </a:r>
            <a:r>
              <a:rPr sz="2700" b="1" spc="-100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de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15" dirty="0">
                <a:latin typeface="Trebuchet MS"/>
                <a:cs typeface="Trebuchet MS"/>
              </a:rPr>
              <a:t>cours</a:t>
            </a:r>
            <a:r>
              <a:rPr sz="2700" b="1" spc="-95" dirty="0">
                <a:latin typeface="Trebuchet MS"/>
                <a:cs typeface="Trebuchet MS"/>
              </a:rPr>
              <a:t> </a:t>
            </a:r>
            <a:r>
              <a:rPr sz="2700" b="1" spc="-10" dirty="0">
                <a:latin typeface="Trebuchet MS"/>
                <a:cs typeface="Trebuchet MS"/>
              </a:rPr>
              <a:t>du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professeur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3891A7"/>
              </a:buClr>
              <a:buFont typeface="Segoe UI Symbol"/>
              <a:buChar char="⚫"/>
            </a:pPr>
            <a:endParaRPr sz="3250" dirty="0">
              <a:latin typeface="Trebuchet MS"/>
              <a:cs typeface="Trebuchet MS"/>
            </a:endParaRPr>
          </a:p>
          <a:p>
            <a:pPr marL="295910" marR="240029" indent="-283845">
              <a:lnSpc>
                <a:spcPts val="2590"/>
              </a:lnSpc>
              <a:buClr>
                <a:srgbClr val="3891A7"/>
              </a:buClr>
              <a:buSzPct val="79629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700" b="1" spc="25" dirty="0">
                <a:latin typeface="Trebuchet MS"/>
                <a:cs typeface="Trebuchet MS"/>
              </a:rPr>
              <a:t>Les</a:t>
            </a:r>
            <a:r>
              <a:rPr sz="2700" b="1" spc="-80" dirty="0">
                <a:latin typeface="Trebuchet MS"/>
                <a:cs typeface="Trebuchet MS"/>
              </a:rPr>
              <a:t> </a:t>
            </a:r>
            <a:r>
              <a:rPr sz="2700" b="1" spc="204" dirty="0">
                <a:latin typeface="Trebuchet MS"/>
                <a:cs typeface="Trebuchet MS"/>
              </a:rPr>
              <a:t>m</a:t>
            </a:r>
            <a:r>
              <a:rPr sz="2700" b="1" spc="140" dirty="0">
                <a:latin typeface="Trebuchet MS"/>
                <a:cs typeface="Trebuchet MS"/>
              </a:rPr>
              <a:t>o</a:t>
            </a:r>
            <a:r>
              <a:rPr sz="2700" b="1" spc="-20" dirty="0">
                <a:latin typeface="Trebuchet MS"/>
                <a:cs typeface="Trebuchet MS"/>
              </a:rPr>
              <a:t>te</a:t>
            </a:r>
            <a:r>
              <a:rPr sz="2700" b="1" spc="-35" dirty="0">
                <a:latin typeface="Trebuchet MS"/>
                <a:cs typeface="Trebuchet MS"/>
              </a:rPr>
              <a:t>u</a:t>
            </a:r>
            <a:r>
              <a:rPr sz="2700" b="1" spc="15" dirty="0">
                <a:latin typeface="Trebuchet MS"/>
                <a:cs typeface="Trebuchet MS"/>
              </a:rPr>
              <a:t>r</a:t>
            </a:r>
            <a:r>
              <a:rPr sz="2700" b="1" spc="20" dirty="0">
                <a:latin typeface="Trebuchet MS"/>
                <a:cs typeface="Trebuchet MS"/>
              </a:rPr>
              <a:t>s</a:t>
            </a:r>
            <a:r>
              <a:rPr sz="2700" b="1" spc="-65" dirty="0">
                <a:latin typeface="Trebuchet MS"/>
                <a:cs typeface="Trebuchet MS"/>
              </a:rPr>
              <a:t> </a:t>
            </a:r>
            <a:r>
              <a:rPr sz="2700" b="1" spc="-30" dirty="0">
                <a:latin typeface="Trebuchet MS"/>
                <a:cs typeface="Trebuchet MS"/>
              </a:rPr>
              <a:t>de</a:t>
            </a:r>
            <a:r>
              <a:rPr sz="2700" b="1" spc="-75" dirty="0">
                <a:latin typeface="Trebuchet MS"/>
                <a:cs typeface="Trebuchet MS"/>
              </a:rPr>
              <a:t> </a:t>
            </a:r>
            <a:r>
              <a:rPr sz="2700" b="1" spc="10" dirty="0">
                <a:latin typeface="Trebuchet MS"/>
                <a:cs typeface="Trebuchet MS"/>
              </a:rPr>
              <a:t>r</a:t>
            </a:r>
            <a:r>
              <a:rPr sz="2700" b="1" spc="-30" dirty="0">
                <a:latin typeface="Trebuchet MS"/>
                <a:cs typeface="Trebuchet MS"/>
              </a:rPr>
              <a:t>eche</a:t>
            </a:r>
            <a:r>
              <a:rPr sz="2700" b="1" spc="-90" dirty="0">
                <a:latin typeface="Trebuchet MS"/>
                <a:cs typeface="Trebuchet MS"/>
              </a:rPr>
              <a:t>r</a:t>
            </a:r>
            <a:r>
              <a:rPr sz="2700" b="1" spc="-40" dirty="0">
                <a:latin typeface="Trebuchet MS"/>
                <a:cs typeface="Trebuchet MS"/>
              </a:rPr>
              <a:t>che</a:t>
            </a:r>
            <a:r>
              <a:rPr sz="2700" b="1" spc="-65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(</a:t>
            </a:r>
            <a:r>
              <a:rPr sz="2700" b="1" spc="80" dirty="0">
                <a:latin typeface="Trebuchet MS"/>
                <a:cs typeface="Trebuchet MS"/>
              </a:rPr>
              <a:t>g</a:t>
            </a:r>
            <a:r>
              <a:rPr sz="2700" b="1" spc="70" dirty="0">
                <a:latin typeface="Trebuchet MS"/>
                <a:cs typeface="Trebuchet MS"/>
              </a:rPr>
              <a:t>o</a:t>
            </a:r>
            <a:r>
              <a:rPr sz="2700" b="1" spc="45" dirty="0">
                <a:latin typeface="Trebuchet MS"/>
                <a:cs typeface="Trebuchet MS"/>
              </a:rPr>
              <a:t>o</a:t>
            </a:r>
            <a:r>
              <a:rPr sz="2700" b="1" spc="-10" dirty="0">
                <a:latin typeface="Trebuchet MS"/>
                <a:cs typeface="Trebuchet MS"/>
              </a:rPr>
              <a:t>gl</a:t>
            </a:r>
            <a:r>
              <a:rPr sz="2700" b="1" spc="40" dirty="0">
                <a:latin typeface="Trebuchet MS"/>
                <a:cs typeface="Trebuchet MS"/>
              </a:rPr>
              <a:t>e</a:t>
            </a:r>
            <a:r>
              <a:rPr sz="2700" b="1" spc="-260" dirty="0">
                <a:latin typeface="Trebuchet MS"/>
                <a:cs typeface="Trebuchet MS"/>
              </a:rPr>
              <a:t>,</a:t>
            </a:r>
            <a:r>
              <a:rPr sz="2700" b="1" spc="-360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y</a:t>
            </a:r>
            <a:r>
              <a:rPr sz="2700" b="1" spc="30" dirty="0">
                <a:latin typeface="Trebuchet MS"/>
                <a:cs typeface="Trebuchet MS"/>
              </a:rPr>
              <a:t>aho</a:t>
            </a:r>
            <a:r>
              <a:rPr sz="2700" b="1" spc="-60" dirty="0">
                <a:latin typeface="Trebuchet MS"/>
                <a:cs typeface="Trebuchet MS"/>
              </a:rPr>
              <a:t>o</a:t>
            </a:r>
            <a:r>
              <a:rPr sz="2700" b="1" spc="-229" dirty="0">
                <a:latin typeface="Trebuchet MS"/>
                <a:cs typeface="Trebuchet MS"/>
              </a:rPr>
              <a:t>,  </a:t>
            </a:r>
            <a:r>
              <a:rPr sz="2700" b="1" spc="-25" dirty="0">
                <a:latin typeface="Trebuchet MS"/>
                <a:cs typeface="Trebuchet MS"/>
              </a:rPr>
              <a:t>et</a:t>
            </a:r>
            <a:r>
              <a:rPr sz="2700" b="1" spc="20" dirty="0">
                <a:latin typeface="Trebuchet MS"/>
                <a:cs typeface="Trebuchet MS"/>
              </a:rPr>
              <a:t>c</a:t>
            </a:r>
            <a:r>
              <a:rPr sz="2700" b="1" spc="-260" dirty="0">
                <a:latin typeface="Trebuchet MS"/>
                <a:cs typeface="Trebuchet MS"/>
              </a:rPr>
              <a:t>.</a:t>
            </a:r>
            <a:r>
              <a:rPr sz="2700" b="1" spc="-340" dirty="0">
                <a:latin typeface="Trebuchet MS"/>
                <a:cs typeface="Trebuchet MS"/>
              </a:rPr>
              <a:t> </a:t>
            </a:r>
            <a:r>
              <a:rPr sz="2700" b="1" spc="45" dirty="0">
                <a:latin typeface="Trebuchet MS"/>
                <a:cs typeface="Trebuchet MS"/>
              </a:rPr>
              <a:t>)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891A7"/>
              </a:buClr>
              <a:buFont typeface="Segoe UI Symbol"/>
              <a:buChar char="⚫"/>
            </a:pPr>
            <a:endParaRPr sz="3250" dirty="0">
              <a:latin typeface="Trebuchet MS"/>
              <a:cs typeface="Trebuchet MS"/>
            </a:endParaRPr>
          </a:p>
          <a:p>
            <a:pPr marL="295910" marR="5080" indent="-283845">
              <a:lnSpc>
                <a:spcPct val="80000"/>
              </a:lnSpc>
              <a:buClr>
                <a:srgbClr val="3891A7"/>
              </a:buClr>
              <a:buSzPct val="79629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700" spc="-285" dirty="0">
                <a:latin typeface="Microsoft Sans Serif"/>
                <a:cs typeface="Microsoft Sans Serif"/>
              </a:rPr>
              <a:t>Langag</a:t>
            </a:r>
            <a:r>
              <a:rPr sz="2700" spc="-280" dirty="0">
                <a:latin typeface="Microsoft Sans Serif"/>
                <a:cs typeface="Microsoft Sans Serif"/>
              </a:rPr>
              <a:t>e</a:t>
            </a:r>
            <a:r>
              <a:rPr sz="2700" spc="-5" dirty="0">
                <a:latin typeface="Microsoft Sans Serif"/>
                <a:cs typeface="Microsoft Sans Serif"/>
              </a:rPr>
              <a:t> </a:t>
            </a:r>
            <a:r>
              <a:rPr sz="2700" spc="-225" dirty="0">
                <a:latin typeface="Microsoft Sans Serif"/>
                <a:cs typeface="Microsoft Sans Serif"/>
              </a:rPr>
              <a:t>SQ</a:t>
            </a:r>
            <a:r>
              <a:rPr sz="2700" spc="-190" dirty="0">
                <a:latin typeface="Microsoft Sans Serif"/>
                <a:cs typeface="Microsoft Sans Serif"/>
              </a:rPr>
              <a:t>L</a:t>
            </a:r>
            <a:r>
              <a:rPr sz="2700" spc="-160" dirty="0">
                <a:latin typeface="Microsoft Sans Serif"/>
                <a:cs typeface="Microsoft Sans Serif"/>
              </a:rPr>
              <a:t>,</a:t>
            </a:r>
            <a:r>
              <a:rPr sz="2700" spc="-235" dirty="0">
                <a:latin typeface="Microsoft Sans Serif"/>
                <a:cs typeface="Microsoft Sans Serif"/>
              </a:rPr>
              <a:t> </a:t>
            </a:r>
            <a:r>
              <a:rPr sz="2700" spc="-215" dirty="0">
                <a:latin typeface="Microsoft Sans Serif"/>
                <a:cs typeface="Microsoft Sans Serif"/>
              </a:rPr>
              <a:t>v</a:t>
            </a:r>
            <a:r>
              <a:rPr sz="2700" spc="-90" dirty="0">
                <a:latin typeface="Microsoft Sans Serif"/>
                <a:cs typeface="Microsoft Sans Serif"/>
              </a:rPr>
              <a:t>ersion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5.7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140" dirty="0">
                <a:latin typeface="Microsoft Sans Serif"/>
                <a:cs typeface="Microsoft Sans Serif"/>
              </a:rPr>
              <a:t>du</a:t>
            </a:r>
            <a:r>
              <a:rPr sz="2700" spc="35" dirty="0">
                <a:latin typeface="Microsoft Sans Serif"/>
                <a:cs typeface="Microsoft Sans Serif"/>
              </a:rPr>
              <a:t> </a:t>
            </a:r>
            <a:r>
              <a:rPr sz="2700" spc="-80" dirty="0">
                <a:latin typeface="Microsoft Sans Serif"/>
                <a:cs typeface="Microsoft Sans Serif"/>
              </a:rPr>
              <a:t>po</a:t>
            </a:r>
            <a:r>
              <a:rPr sz="2700" spc="-65" dirty="0">
                <a:latin typeface="Microsoft Sans Serif"/>
                <a:cs typeface="Microsoft Sans Serif"/>
              </a:rPr>
              <a:t>l</a:t>
            </a:r>
            <a:r>
              <a:rPr sz="2700" spc="-170" dirty="0">
                <a:latin typeface="Microsoft Sans Serif"/>
                <a:cs typeface="Microsoft Sans Serif"/>
              </a:rPr>
              <a:t>y</a:t>
            </a:r>
            <a:r>
              <a:rPr sz="2700" spc="-165" dirty="0">
                <a:latin typeface="Microsoft Sans Serif"/>
                <a:cs typeface="Microsoft Sans Serif"/>
              </a:rPr>
              <a:t>c</a:t>
            </a:r>
            <a:r>
              <a:rPr sz="2700" spc="-100" dirty="0">
                <a:latin typeface="Microsoft Sans Serif"/>
                <a:cs typeface="Microsoft Sans Serif"/>
              </a:rPr>
              <a:t>opié</a:t>
            </a:r>
            <a:r>
              <a:rPr sz="2700" dirty="0">
                <a:latin typeface="Microsoft Sans Serif"/>
                <a:cs typeface="Microsoft Sans Serif"/>
              </a:rPr>
              <a:t> </a:t>
            </a:r>
            <a:r>
              <a:rPr sz="2700" spc="-170" dirty="0">
                <a:latin typeface="Microsoft Sans Serif"/>
                <a:cs typeface="Microsoft Sans Serif"/>
              </a:rPr>
              <a:t>de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50" dirty="0">
                <a:latin typeface="Microsoft Sans Serif"/>
                <a:cs typeface="Microsoft Sans Serif"/>
              </a:rPr>
              <a:t>Richa</a:t>
            </a:r>
            <a:r>
              <a:rPr sz="2700" spc="-140" dirty="0">
                <a:latin typeface="Microsoft Sans Serif"/>
                <a:cs typeface="Microsoft Sans Serif"/>
              </a:rPr>
              <a:t>r</a:t>
            </a:r>
            <a:r>
              <a:rPr sz="2700" spc="-85" dirty="0">
                <a:latin typeface="Microsoft Sans Serif"/>
                <a:cs typeface="Microsoft Sans Serif"/>
              </a:rPr>
              <a:t>d  </a:t>
            </a:r>
            <a:r>
              <a:rPr sz="2700" spc="-30" dirty="0">
                <a:latin typeface="Microsoft Sans Serif"/>
                <a:cs typeface="Microsoft Sans Serif"/>
              </a:rPr>
              <a:t>Grin- </a:t>
            </a:r>
            <a:r>
              <a:rPr sz="2700" spc="-90" dirty="0">
                <a:latin typeface="Microsoft Sans Serif"/>
                <a:cs typeface="Microsoft Sans Serif"/>
              </a:rPr>
              <a:t>Université </a:t>
            </a:r>
            <a:r>
              <a:rPr sz="2700" spc="-170" dirty="0">
                <a:latin typeface="Microsoft Sans Serif"/>
                <a:cs typeface="Microsoft Sans Serif"/>
              </a:rPr>
              <a:t>de</a:t>
            </a:r>
            <a:r>
              <a:rPr sz="2700" spc="-165" dirty="0">
                <a:latin typeface="Microsoft Sans Serif"/>
                <a:cs typeface="Microsoft Sans Serif"/>
              </a:rPr>
              <a:t> </a:t>
            </a:r>
            <a:r>
              <a:rPr sz="2700" spc="-65" dirty="0">
                <a:latin typeface="Microsoft Sans Serif"/>
                <a:cs typeface="Microsoft Sans Serif"/>
              </a:rPr>
              <a:t>Nice </a:t>
            </a:r>
            <a:r>
              <a:rPr sz="2700" spc="-120" dirty="0">
                <a:latin typeface="Microsoft Sans Serif"/>
                <a:cs typeface="Microsoft Sans Serif"/>
              </a:rPr>
              <a:t>Sophia-Antipolis </a:t>
            </a:r>
            <a:r>
              <a:rPr sz="2700" spc="-370" dirty="0">
                <a:latin typeface="Verdana"/>
                <a:cs typeface="Verdana"/>
              </a:rPr>
              <a:t>–</a:t>
            </a:r>
            <a:r>
              <a:rPr sz="2700" spc="-365" dirty="0">
                <a:latin typeface="Verdana"/>
                <a:cs typeface="Verdana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4 </a:t>
            </a:r>
            <a:r>
              <a:rPr sz="2700" spc="-150" dirty="0">
                <a:latin typeface="Microsoft Sans Serif"/>
                <a:cs typeface="Microsoft Sans Serif"/>
              </a:rPr>
              <a:t> </a:t>
            </a:r>
            <a:r>
              <a:rPr sz="2700" spc="-114" dirty="0">
                <a:latin typeface="Microsoft Sans Serif"/>
                <a:cs typeface="Microsoft Sans Serif"/>
              </a:rPr>
              <a:t>janvier</a:t>
            </a:r>
            <a:r>
              <a:rPr sz="2700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2008</a:t>
            </a:r>
            <a:endParaRPr sz="27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3891A7"/>
              </a:buClr>
              <a:buFont typeface="Segoe UI Symbol"/>
              <a:buChar char="⚫"/>
            </a:pPr>
            <a:endParaRPr sz="3350" dirty="0">
              <a:latin typeface="Microsoft Sans Serif"/>
              <a:cs typeface="Microsoft Sans Serif"/>
            </a:endParaRPr>
          </a:p>
          <a:p>
            <a:pPr marL="295910" marR="6985" indent="-283845">
              <a:lnSpc>
                <a:spcPct val="80000"/>
              </a:lnSpc>
              <a:buClr>
                <a:srgbClr val="3891A7"/>
              </a:buClr>
              <a:buSzPct val="79629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700" spc="-295" dirty="0">
                <a:latin typeface="Microsoft Sans Serif"/>
                <a:cs typeface="Microsoft Sans Serif"/>
              </a:rPr>
              <a:t>Bases</a:t>
            </a:r>
            <a:r>
              <a:rPr sz="2700" spc="5" dirty="0">
                <a:latin typeface="Microsoft Sans Serif"/>
                <a:cs typeface="Microsoft Sans Serif"/>
              </a:rPr>
              <a:t> </a:t>
            </a:r>
            <a:r>
              <a:rPr sz="2700" spc="-170" dirty="0">
                <a:latin typeface="Microsoft Sans Serif"/>
                <a:cs typeface="Microsoft Sans Serif"/>
              </a:rPr>
              <a:t>de</a:t>
            </a:r>
            <a:r>
              <a:rPr sz="2700" spc="15" dirty="0">
                <a:latin typeface="Microsoft Sans Serif"/>
                <a:cs typeface="Microsoft Sans Serif"/>
              </a:rPr>
              <a:t> </a:t>
            </a:r>
            <a:r>
              <a:rPr sz="2700" spc="-130" dirty="0">
                <a:latin typeface="Microsoft Sans Serif"/>
                <a:cs typeface="Microsoft Sans Serif"/>
              </a:rPr>
              <a:t>donn</a:t>
            </a:r>
            <a:r>
              <a:rPr sz="2700" spc="-125" dirty="0">
                <a:latin typeface="Microsoft Sans Serif"/>
                <a:cs typeface="Microsoft Sans Serif"/>
              </a:rPr>
              <a:t>é</a:t>
            </a:r>
            <a:r>
              <a:rPr sz="2700" spc="-225" dirty="0">
                <a:latin typeface="Microsoft Sans Serif"/>
                <a:cs typeface="Microsoft Sans Serif"/>
              </a:rPr>
              <a:t>es,</a:t>
            </a:r>
            <a:r>
              <a:rPr sz="2700" spc="-275" dirty="0">
                <a:latin typeface="Microsoft Sans Serif"/>
                <a:cs typeface="Microsoft Sans Serif"/>
              </a:rPr>
              <a:t> </a:t>
            </a:r>
            <a:r>
              <a:rPr sz="2700" spc="-165" dirty="0">
                <a:latin typeface="Microsoft Sans Serif"/>
                <a:cs typeface="Microsoft Sans Serif"/>
              </a:rPr>
              <a:t>Best</a:t>
            </a:r>
            <a:r>
              <a:rPr sz="2700" spc="20" dirty="0">
                <a:latin typeface="Microsoft Sans Serif"/>
                <a:cs typeface="Microsoft Sans Serif"/>
              </a:rPr>
              <a:t> </a:t>
            </a:r>
            <a:r>
              <a:rPr sz="2700" spc="-45" dirty="0">
                <a:latin typeface="Microsoft Sans Serif"/>
                <a:cs typeface="Microsoft Sans Serif"/>
              </a:rPr>
              <a:t>of</a:t>
            </a:r>
            <a:r>
              <a:rPr sz="2700" spc="35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George</a:t>
            </a:r>
            <a:r>
              <a:rPr sz="2700" spc="-135" dirty="0">
                <a:latin typeface="Microsoft Sans Serif"/>
                <a:cs typeface="Microsoft Sans Serif"/>
              </a:rPr>
              <a:t>s</a:t>
            </a:r>
            <a:r>
              <a:rPr sz="2700" dirty="0">
                <a:latin typeface="Microsoft Sans Serif"/>
                <a:cs typeface="Microsoft Sans Serif"/>
              </a:rPr>
              <a:t> </a:t>
            </a:r>
            <a:r>
              <a:rPr sz="2700" spc="-40" dirty="0">
                <a:latin typeface="Microsoft Sans Serif"/>
                <a:cs typeface="Microsoft Sans Serif"/>
              </a:rPr>
              <a:t>GARADIN  </a:t>
            </a:r>
            <a:r>
              <a:rPr sz="2700" spc="-315" dirty="0">
                <a:latin typeface="Microsoft Sans Serif"/>
                <a:cs typeface="Microsoft Sans Serif"/>
              </a:rPr>
              <a:t>E</a:t>
            </a:r>
            <a:r>
              <a:rPr sz="2700" spc="-260" dirty="0">
                <a:latin typeface="Microsoft Sans Serif"/>
                <a:cs typeface="Microsoft Sans Serif"/>
              </a:rPr>
              <a:t>d</a:t>
            </a:r>
            <a:r>
              <a:rPr sz="2700" spc="-20" dirty="0">
                <a:latin typeface="Microsoft Sans Serif"/>
                <a:cs typeface="Microsoft Sans Serif"/>
              </a:rPr>
              <a:t>ition</a:t>
            </a:r>
            <a:r>
              <a:rPr sz="2700" spc="10" dirty="0">
                <a:latin typeface="Microsoft Sans Serif"/>
                <a:cs typeface="Microsoft Sans Serif"/>
              </a:rPr>
              <a:t> </a:t>
            </a:r>
            <a:r>
              <a:rPr sz="2700" spc="-355" dirty="0">
                <a:latin typeface="Microsoft Sans Serif"/>
                <a:cs typeface="Microsoft Sans Serif"/>
              </a:rPr>
              <a:t>E</a:t>
            </a:r>
            <a:r>
              <a:rPr sz="2700" spc="-260" dirty="0">
                <a:latin typeface="Microsoft Sans Serif"/>
                <a:cs typeface="Microsoft Sans Serif"/>
              </a:rPr>
              <a:t>y</a:t>
            </a:r>
            <a:r>
              <a:rPr sz="2700" spc="95" dirty="0">
                <a:latin typeface="Microsoft Sans Serif"/>
                <a:cs typeface="Microsoft Sans Serif"/>
              </a:rPr>
              <a:t>r</a:t>
            </a:r>
            <a:r>
              <a:rPr sz="2700" spc="-25" dirty="0">
                <a:latin typeface="Microsoft Sans Serif"/>
                <a:cs typeface="Microsoft Sans Serif"/>
              </a:rPr>
              <a:t>oll</a:t>
            </a:r>
            <a:r>
              <a:rPr sz="2700" spc="-275" dirty="0">
                <a:latin typeface="Microsoft Sans Serif"/>
                <a:cs typeface="Microsoft Sans Serif"/>
              </a:rPr>
              <a:t>e</a:t>
            </a:r>
            <a:r>
              <a:rPr sz="2700" spc="-245" dirty="0">
                <a:latin typeface="Microsoft Sans Serif"/>
                <a:cs typeface="Microsoft Sans Serif"/>
              </a:rPr>
              <a:t>s</a:t>
            </a:r>
            <a:r>
              <a:rPr sz="2700" spc="-160" dirty="0">
                <a:latin typeface="Microsoft Sans Serif"/>
                <a:cs typeface="Microsoft Sans Serif"/>
              </a:rPr>
              <a:t>,</a:t>
            </a:r>
            <a:r>
              <a:rPr sz="2700" spc="-250" dirty="0">
                <a:latin typeface="Microsoft Sans Serif"/>
                <a:cs typeface="Microsoft Sans Serif"/>
              </a:rPr>
              <a:t> </a:t>
            </a:r>
            <a:r>
              <a:rPr sz="2700" spc="-440" dirty="0">
                <a:latin typeface="Microsoft Sans Serif"/>
                <a:cs typeface="Microsoft Sans Serif"/>
              </a:rPr>
              <a:t>S</a:t>
            </a:r>
            <a:r>
              <a:rPr sz="2700" spc="-165" dirty="0">
                <a:latin typeface="Microsoft Sans Serif"/>
                <a:cs typeface="Microsoft Sans Serif"/>
              </a:rPr>
              <a:t>i</a:t>
            </a:r>
            <a:r>
              <a:rPr sz="2700" spc="-125" dirty="0">
                <a:latin typeface="Microsoft Sans Serif"/>
                <a:cs typeface="Microsoft Sans Serif"/>
              </a:rPr>
              <a:t>xième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15" dirty="0">
                <a:latin typeface="Microsoft Sans Serif"/>
                <a:cs typeface="Microsoft Sans Serif"/>
              </a:rPr>
              <a:t>tir</a:t>
            </a:r>
            <a:r>
              <a:rPr sz="2700" spc="-35" dirty="0">
                <a:latin typeface="Microsoft Sans Serif"/>
                <a:cs typeface="Microsoft Sans Serif"/>
              </a:rPr>
              <a:t>a</a:t>
            </a:r>
            <a:r>
              <a:rPr sz="2700" spc="-280" dirty="0">
                <a:latin typeface="Microsoft Sans Serif"/>
                <a:cs typeface="Microsoft Sans Serif"/>
              </a:rPr>
              <a:t>ge</a:t>
            </a:r>
            <a:r>
              <a:rPr sz="2700" spc="30" dirty="0">
                <a:latin typeface="Microsoft Sans Serif"/>
                <a:cs typeface="Microsoft Sans Serif"/>
              </a:rPr>
              <a:t> </a:t>
            </a:r>
            <a:r>
              <a:rPr sz="2700" spc="-155" dirty="0">
                <a:latin typeface="Microsoft Sans Serif"/>
                <a:cs typeface="Microsoft Sans Serif"/>
              </a:rPr>
              <a:t>20</a:t>
            </a:r>
            <a:r>
              <a:rPr sz="2700" spc="-145" dirty="0">
                <a:latin typeface="Microsoft Sans Serif"/>
                <a:cs typeface="Microsoft Sans Serif"/>
              </a:rPr>
              <a:t>0</a:t>
            </a:r>
            <a:r>
              <a:rPr sz="2700" spc="-155" dirty="0">
                <a:latin typeface="Microsoft Sans Serif"/>
                <a:cs typeface="Microsoft Sans Serif"/>
              </a:rPr>
              <a:t>5,</a:t>
            </a:r>
            <a:r>
              <a:rPr sz="2700" spc="-270" dirty="0">
                <a:latin typeface="Microsoft Sans Serif"/>
                <a:cs typeface="Microsoft Sans Serif"/>
              </a:rPr>
              <a:t> </a:t>
            </a:r>
            <a:r>
              <a:rPr sz="2700" spc="-185" dirty="0">
                <a:latin typeface="Microsoft Sans Serif"/>
                <a:cs typeface="Microsoft Sans Serif"/>
              </a:rPr>
              <a:t>ISBN:</a:t>
            </a:r>
            <a:r>
              <a:rPr sz="2700" spc="-229" dirty="0">
                <a:latin typeface="Microsoft Sans Serif"/>
                <a:cs typeface="Microsoft Sans Serif"/>
              </a:rPr>
              <a:t> </a:t>
            </a:r>
            <a:r>
              <a:rPr sz="2700" spc="-145" dirty="0">
                <a:latin typeface="Microsoft Sans Serif"/>
                <a:cs typeface="Microsoft Sans Serif"/>
              </a:rPr>
              <a:t>2</a:t>
            </a:r>
            <a:r>
              <a:rPr sz="2700" spc="-30" dirty="0">
                <a:latin typeface="Microsoft Sans Serif"/>
                <a:cs typeface="Microsoft Sans Serif"/>
              </a:rPr>
              <a:t>-</a:t>
            </a:r>
            <a:r>
              <a:rPr sz="2700" spc="-150" dirty="0">
                <a:latin typeface="Microsoft Sans Serif"/>
                <a:cs typeface="Microsoft Sans Serif"/>
              </a:rPr>
              <a:t>212</a:t>
            </a:r>
            <a:r>
              <a:rPr sz="2700" spc="-25" dirty="0">
                <a:latin typeface="Microsoft Sans Serif"/>
                <a:cs typeface="Microsoft Sans Serif"/>
              </a:rPr>
              <a:t>-  </a:t>
            </a:r>
            <a:r>
              <a:rPr sz="2700" spc="-130" dirty="0">
                <a:latin typeface="Microsoft Sans Serif"/>
                <a:cs typeface="Microsoft Sans Serif"/>
              </a:rPr>
              <a:t>11281-5</a:t>
            </a:r>
            <a:endParaRPr sz="2700" dirty="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766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2756841"/>
            <a:ext cx="3260548" cy="186166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12100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371600" y="533400"/>
            <a:ext cx="71532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3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210" dirty="0"/>
              <a:t>(?,*</a:t>
            </a:r>
            <a:r>
              <a:rPr spc="-175" dirty="0"/>
              <a:t>)</a:t>
            </a:r>
            <a:r>
              <a:rPr spc="-40" dirty="0"/>
              <a:t>-</a:t>
            </a:r>
            <a:r>
              <a:rPr spc="-145" dirty="0"/>
              <a:t>(0,1)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526159"/>
            <a:ext cx="6006465" cy="1109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Solution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4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14425" y="2997149"/>
            <a:ext cx="865505" cy="2844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4425" y="3281197"/>
            <a:ext cx="865505" cy="5670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9535" marR="114935">
              <a:lnSpc>
                <a:spcPct val="117100"/>
              </a:lnSpc>
              <a:spcBef>
                <a:spcPts val="75"/>
              </a:spcBef>
            </a:pPr>
            <a:r>
              <a:rPr sz="14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6800" y="3848100"/>
            <a:ext cx="736600" cy="913130"/>
          </a:xfrm>
          <a:custGeom>
            <a:avLst/>
            <a:gdLst/>
            <a:ahLst/>
            <a:cxnLst/>
            <a:rect l="l" t="t" r="r" b="b"/>
            <a:pathLst>
              <a:path w="736600" h="913129">
                <a:moveTo>
                  <a:pt x="0" y="407924"/>
                </a:moveTo>
                <a:lnTo>
                  <a:pt x="23042" y="370295"/>
                </a:lnTo>
                <a:lnTo>
                  <a:pt x="86620" y="338449"/>
                </a:lnTo>
                <a:lnTo>
                  <a:pt x="131010" y="325455"/>
                </a:lnTo>
                <a:lnTo>
                  <a:pt x="182413" y="314818"/>
                </a:lnTo>
                <a:lnTo>
                  <a:pt x="239789" y="306845"/>
                </a:lnTo>
                <a:lnTo>
                  <a:pt x="302098" y="301837"/>
                </a:lnTo>
                <a:lnTo>
                  <a:pt x="368300" y="300100"/>
                </a:lnTo>
                <a:lnTo>
                  <a:pt x="434514" y="301837"/>
                </a:lnTo>
                <a:lnTo>
                  <a:pt x="496830" y="306845"/>
                </a:lnTo>
                <a:lnTo>
                  <a:pt x="554209" y="314818"/>
                </a:lnTo>
                <a:lnTo>
                  <a:pt x="605610" y="325455"/>
                </a:lnTo>
                <a:lnTo>
                  <a:pt x="649996" y="338449"/>
                </a:lnTo>
                <a:lnTo>
                  <a:pt x="686326" y="353497"/>
                </a:lnTo>
                <a:lnTo>
                  <a:pt x="730667" y="388538"/>
                </a:lnTo>
                <a:lnTo>
                  <a:pt x="736600" y="407924"/>
                </a:lnTo>
                <a:lnTo>
                  <a:pt x="730667" y="427440"/>
                </a:lnTo>
                <a:lnTo>
                  <a:pt x="713563" y="445695"/>
                </a:lnTo>
                <a:lnTo>
                  <a:pt x="649996" y="477578"/>
                </a:lnTo>
                <a:lnTo>
                  <a:pt x="605610" y="490594"/>
                </a:lnTo>
                <a:lnTo>
                  <a:pt x="554209" y="501250"/>
                </a:lnTo>
                <a:lnTo>
                  <a:pt x="496830" y="509240"/>
                </a:lnTo>
                <a:lnTo>
                  <a:pt x="434514" y="514259"/>
                </a:lnTo>
                <a:lnTo>
                  <a:pt x="368300" y="516000"/>
                </a:lnTo>
                <a:lnTo>
                  <a:pt x="302098" y="514259"/>
                </a:lnTo>
                <a:lnTo>
                  <a:pt x="239789" y="509240"/>
                </a:lnTo>
                <a:lnTo>
                  <a:pt x="182413" y="501250"/>
                </a:lnTo>
                <a:lnTo>
                  <a:pt x="131010" y="490594"/>
                </a:lnTo>
                <a:lnTo>
                  <a:pt x="86620" y="477578"/>
                </a:lnTo>
                <a:lnTo>
                  <a:pt x="50284" y="462510"/>
                </a:lnTo>
                <a:lnTo>
                  <a:pt x="5933" y="427440"/>
                </a:lnTo>
                <a:lnTo>
                  <a:pt x="0" y="408050"/>
                </a:lnTo>
                <a:close/>
              </a:path>
              <a:path w="736600" h="913129">
                <a:moveTo>
                  <a:pt x="481075" y="0"/>
                </a:moveTo>
                <a:lnTo>
                  <a:pt x="368300" y="299974"/>
                </a:lnTo>
              </a:path>
              <a:path w="736600" h="913129">
                <a:moveTo>
                  <a:pt x="368300" y="515874"/>
                </a:moveTo>
                <a:lnTo>
                  <a:pt x="462025" y="9127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83639" y="3816858"/>
            <a:ext cx="679450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FF0066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00" b="1" dirty="0">
                <a:latin typeface="Trebuchet MS"/>
                <a:cs typeface="Trebuchet MS"/>
              </a:rPr>
              <a:t>Possède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769" y="4535881"/>
            <a:ext cx="282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8750" y="378936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19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BADGE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98750" y="407276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4970">
              <a:lnSpc>
                <a:spcPct val="117100"/>
              </a:lnSpc>
              <a:spcBef>
                <a:spcPts val="80"/>
              </a:spcBef>
            </a:pPr>
            <a:r>
              <a:rPr sz="1400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réfBadge </a:t>
            </a:r>
            <a:r>
              <a:rPr sz="1400" spc="-36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Date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96950" y="4458589"/>
            <a:ext cx="4105910" cy="641985"/>
            <a:chOff x="996950" y="4458589"/>
            <a:chExt cx="4105910" cy="641985"/>
          </a:xfrm>
        </p:grpSpPr>
        <p:sp>
          <p:nvSpPr>
            <p:cNvPr id="30" name="object 30"/>
            <p:cNvSpPr/>
            <p:nvPr/>
          </p:nvSpPr>
          <p:spPr>
            <a:xfrm>
              <a:off x="3852798" y="4458589"/>
              <a:ext cx="1249680" cy="86360"/>
            </a:xfrm>
            <a:custGeom>
              <a:avLst/>
              <a:gdLst/>
              <a:ahLst/>
              <a:cxnLst/>
              <a:rect l="l" t="t" r="r" b="b"/>
              <a:pathLst>
                <a:path w="1249679" h="86360">
                  <a:moveTo>
                    <a:pt x="76516" y="28612"/>
                  </a:moveTo>
                  <a:lnTo>
                    <a:pt x="75881" y="47660"/>
                  </a:lnTo>
                  <a:lnTo>
                    <a:pt x="1249172" y="86360"/>
                  </a:lnTo>
                  <a:lnTo>
                    <a:pt x="1249679" y="67437"/>
                  </a:lnTo>
                  <a:lnTo>
                    <a:pt x="76516" y="28612"/>
                  </a:lnTo>
                  <a:close/>
                </a:path>
                <a:path w="1249679" h="86360">
                  <a:moveTo>
                    <a:pt x="77470" y="0"/>
                  </a:moveTo>
                  <a:lnTo>
                    <a:pt x="0" y="35560"/>
                  </a:lnTo>
                  <a:lnTo>
                    <a:pt x="74929" y="76200"/>
                  </a:lnTo>
                  <a:lnTo>
                    <a:pt x="75881" y="47660"/>
                  </a:lnTo>
                  <a:lnTo>
                    <a:pt x="63246" y="47243"/>
                  </a:lnTo>
                  <a:lnTo>
                    <a:pt x="63880" y="28193"/>
                  </a:lnTo>
                  <a:lnTo>
                    <a:pt x="76530" y="28193"/>
                  </a:lnTo>
                  <a:lnTo>
                    <a:pt x="77470" y="0"/>
                  </a:lnTo>
                  <a:close/>
                </a:path>
                <a:path w="1249679" h="86360">
                  <a:moveTo>
                    <a:pt x="63880" y="28193"/>
                  </a:moveTo>
                  <a:lnTo>
                    <a:pt x="63246" y="47243"/>
                  </a:lnTo>
                  <a:lnTo>
                    <a:pt x="75881" y="47660"/>
                  </a:lnTo>
                  <a:lnTo>
                    <a:pt x="76516" y="28612"/>
                  </a:lnTo>
                  <a:lnTo>
                    <a:pt x="63880" y="28193"/>
                  </a:lnTo>
                  <a:close/>
                </a:path>
                <a:path w="1249679" h="86360">
                  <a:moveTo>
                    <a:pt x="76530" y="28193"/>
                  </a:moveTo>
                  <a:lnTo>
                    <a:pt x="63880" y="28193"/>
                  </a:lnTo>
                  <a:lnTo>
                    <a:pt x="76516" y="28612"/>
                  </a:lnTo>
                  <a:lnTo>
                    <a:pt x="7653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6475" y="4760950"/>
              <a:ext cx="1043305" cy="330200"/>
            </a:xfrm>
            <a:custGeom>
              <a:avLst/>
              <a:gdLst/>
              <a:ahLst/>
              <a:cxnLst/>
              <a:rect l="l" t="t" r="r" b="b"/>
              <a:pathLst>
                <a:path w="1043305" h="33020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93927" y="4795265"/>
            <a:ext cx="946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6475" y="5090756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6670" y="5118353"/>
            <a:ext cx="9436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1610">
              <a:lnSpc>
                <a:spcPct val="100000"/>
              </a:lnSpc>
              <a:spcBef>
                <a:spcPts val="100"/>
              </a:spcBef>
            </a:pPr>
            <a:r>
              <a:rPr sz="14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11476" y="2852673"/>
            <a:ext cx="0" cy="3169285"/>
          </a:xfrm>
          <a:custGeom>
            <a:avLst/>
            <a:gdLst/>
            <a:ahLst/>
            <a:cxnLst/>
            <a:rect l="l" t="t" r="r" b="b"/>
            <a:pathLst>
              <a:path h="3169285">
                <a:moveTo>
                  <a:pt x="0" y="0"/>
                </a:moveTo>
                <a:lnTo>
                  <a:pt x="0" y="3168713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51725" y="378942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75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51725" y="411972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11750" y="382435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75"/>
              </a:spcBef>
            </a:pPr>
            <a:r>
              <a:rPr sz="14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POSSEDE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1750" y="415464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u="sng" spc="-6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n°Etudiant</a:t>
            </a:r>
            <a:endParaRPr sz="14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400" i="1" spc="-130" dirty="0">
                <a:solidFill>
                  <a:srgbClr val="FF0000"/>
                </a:solidFill>
                <a:latin typeface="Trebuchet MS"/>
                <a:cs typeface="Trebuchet MS"/>
              </a:rPr>
              <a:t>réfBadge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60896" y="4464558"/>
            <a:ext cx="1281430" cy="77470"/>
          </a:xfrm>
          <a:custGeom>
            <a:avLst/>
            <a:gdLst/>
            <a:ahLst/>
            <a:cxnLst/>
            <a:rect l="l" t="t" r="r" b="b"/>
            <a:pathLst>
              <a:path w="1281429" h="77470">
                <a:moveTo>
                  <a:pt x="1204932" y="31717"/>
                </a:moveTo>
                <a:lnTo>
                  <a:pt x="0" y="64643"/>
                </a:lnTo>
                <a:lnTo>
                  <a:pt x="380" y="77216"/>
                </a:lnTo>
                <a:lnTo>
                  <a:pt x="1205271" y="44417"/>
                </a:lnTo>
                <a:lnTo>
                  <a:pt x="1204932" y="31717"/>
                </a:lnTo>
                <a:close/>
              </a:path>
              <a:path w="1281429" h="77470">
                <a:moveTo>
                  <a:pt x="1271480" y="31369"/>
                </a:moveTo>
                <a:lnTo>
                  <a:pt x="1217676" y="31369"/>
                </a:lnTo>
                <a:lnTo>
                  <a:pt x="1218056" y="44069"/>
                </a:lnTo>
                <a:lnTo>
                  <a:pt x="1205271" y="44417"/>
                </a:lnTo>
                <a:lnTo>
                  <a:pt x="1206119" y="76200"/>
                </a:lnTo>
                <a:lnTo>
                  <a:pt x="1281302" y="35941"/>
                </a:lnTo>
                <a:lnTo>
                  <a:pt x="1271480" y="31369"/>
                </a:lnTo>
                <a:close/>
              </a:path>
              <a:path w="1281429" h="77470">
                <a:moveTo>
                  <a:pt x="1217676" y="31369"/>
                </a:moveTo>
                <a:lnTo>
                  <a:pt x="1204932" y="31717"/>
                </a:lnTo>
                <a:lnTo>
                  <a:pt x="1205271" y="44417"/>
                </a:lnTo>
                <a:lnTo>
                  <a:pt x="1218056" y="44069"/>
                </a:lnTo>
                <a:lnTo>
                  <a:pt x="1217676" y="31369"/>
                </a:lnTo>
                <a:close/>
              </a:path>
              <a:path w="1281429" h="77470">
                <a:moveTo>
                  <a:pt x="1204086" y="0"/>
                </a:moveTo>
                <a:lnTo>
                  <a:pt x="1204932" y="31717"/>
                </a:lnTo>
                <a:lnTo>
                  <a:pt x="1217676" y="31369"/>
                </a:lnTo>
                <a:lnTo>
                  <a:pt x="1271480" y="31369"/>
                </a:lnTo>
                <a:lnTo>
                  <a:pt x="1204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1981200" y="609600"/>
            <a:ext cx="6672262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4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85" dirty="0"/>
              <a:t>(*,n</a:t>
            </a:r>
            <a:r>
              <a:rPr spc="-70" dirty="0"/>
              <a:t>)</a:t>
            </a:r>
            <a:r>
              <a:rPr spc="-40" dirty="0"/>
              <a:t>-</a:t>
            </a:r>
            <a:r>
              <a:rPr spc="-85" dirty="0"/>
              <a:t>(*,n)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96897" y="1374275"/>
            <a:ext cx="7280275" cy="30143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2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420" dirty="0">
                <a:latin typeface="Microsoft Sans Serif"/>
                <a:cs typeface="Microsoft Sans Serif"/>
              </a:rPr>
              <a:t>E</a:t>
            </a:r>
            <a:r>
              <a:rPr sz="3200" spc="-140" dirty="0">
                <a:latin typeface="Microsoft Sans Serif"/>
                <a:cs typeface="Microsoft Sans Serif"/>
              </a:rPr>
              <a:t>l</a:t>
            </a:r>
            <a:r>
              <a:rPr sz="3200" spc="-85" dirty="0">
                <a:latin typeface="Microsoft Sans Serif"/>
                <a:cs typeface="Microsoft Sans Serif"/>
              </a:rPr>
              <a:t>l</a:t>
            </a:r>
            <a:r>
              <a:rPr sz="3200" spc="-195" dirty="0">
                <a:latin typeface="Microsoft Sans Serif"/>
                <a:cs typeface="Microsoft Sans Serif"/>
              </a:rPr>
              <a:t>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310" dirty="0">
                <a:latin typeface="Microsoft Sans Serif"/>
                <a:cs typeface="Microsoft Sans Serif"/>
              </a:rPr>
              <a:t>se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tra</a:t>
            </a:r>
            <a:r>
              <a:rPr sz="3200" spc="-65" dirty="0">
                <a:latin typeface="Microsoft Sans Serif"/>
                <a:cs typeface="Microsoft Sans Serif"/>
              </a:rPr>
              <a:t>n</a:t>
            </a:r>
            <a:r>
              <a:rPr sz="3200" spc="-295" dirty="0">
                <a:latin typeface="Microsoft Sans Serif"/>
                <a:cs typeface="Microsoft Sans Serif"/>
              </a:rPr>
              <a:t>s</a:t>
            </a:r>
            <a:r>
              <a:rPr sz="3200" spc="-200" dirty="0">
                <a:latin typeface="Microsoft Sans Serif"/>
                <a:cs typeface="Microsoft Sans Serif"/>
              </a:rPr>
              <a:t>f</a:t>
            </a:r>
            <a:r>
              <a:rPr sz="3200" spc="-65" dirty="0">
                <a:latin typeface="Microsoft Sans Serif"/>
                <a:cs typeface="Microsoft Sans Serif"/>
              </a:rPr>
              <a:t>orme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ta</a:t>
            </a:r>
            <a:r>
              <a:rPr sz="3200" spc="-160" dirty="0">
                <a:latin typeface="Microsoft Sans Serif"/>
                <a:cs typeface="Microsoft Sans Serif"/>
              </a:rPr>
              <a:t>b</a:t>
            </a:r>
            <a:r>
              <a:rPr sz="3200" spc="-85" dirty="0">
                <a:latin typeface="Microsoft Sans Serif"/>
                <a:cs typeface="Microsoft Sans Serif"/>
              </a:rPr>
              <a:t>l</a:t>
            </a:r>
            <a:r>
              <a:rPr sz="3200" spc="-195" dirty="0">
                <a:latin typeface="Microsoft Sans Serif"/>
                <a:cs typeface="Microsoft Sans Serif"/>
              </a:rPr>
              <a:t>e</a:t>
            </a:r>
            <a:r>
              <a:rPr sz="3200" spc="20" dirty="0">
                <a:latin typeface="Microsoft Sans Serif"/>
                <a:cs typeface="Microsoft Sans Serif"/>
              </a:rPr>
              <a:t> </a:t>
            </a:r>
            <a:r>
              <a:rPr sz="3200" spc="-525" dirty="0">
                <a:latin typeface="Microsoft Sans Serif"/>
                <a:cs typeface="Microsoft Sans Serif"/>
              </a:rPr>
              <a:t>a</a:t>
            </a:r>
            <a:r>
              <a:rPr sz="3200" spc="-265" dirty="0">
                <a:latin typeface="Microsoft Sans Serif"/>
                <a:cs typeface="Microsoft Sans Serif"/>
              </a:rPr>
              <a:t>v</a:t>
            </a:r>
            <a:r>
              <a:rPr sz="3200" spc="-225" dirty="0">
                <a:latin typeface="Microsoft Sans Serif"/>
                <a:cs typeface="Microsoft Sans Serif"/>
              </a:rPr>
              <a:t>ec</a:t>
            </a:r>
            <a:endParaRPr sz="32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ts val="3020"/>
              </a:lnSpc>
              <a:spcBef>
                <a:spcPts val="67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25" dirty="0">
                <a:latin typeface="Microsoft Sans Serif"/>
                <a:cs typeface="Microsoft Sans Serif"/>
              </a:rPr>
              <a:t>Comme </a:t>
            </a:r>
            <a:r>
              <a:rPr sz="2800" spc="-140" dirty="0">
                <a:latin typeface="Microsoft Sans Serif"/>
                <a:cs typeface="Microsoft Sans Serif"/>
              </a:rPr>
              <a:t>clé </a:t>
            </a:r>
            <a:r>
              <a:rPr sz="2800" spc="-90" dirty="0">
                <a:latin typeface="Microsoft Sans Serif"/>
                <a:cs typeface="Microsoft Sans Serif"/>
              </a:rPr>
              <a:t>primaire </a:t>
            </a:r>
            <a:r>
              <a:rPr sz="2800" spc="-165" dirty="0">
                <a:latin typeface="Microsoft Sans Serif"/>
                <a:cs typeface="Microsoft Sans Serif"/>
              </a:rPr>
              <a:t>: </a:t>
            </a:r>
            <a:r>
              <a:rPr sz="2800" spc="-180" dirty="0">
                <a:latin typeface="Microsoft Sans Serif"/>
                <a:cs typeface="Microsoft Sans Serif"/>
              </a:rPr>
              <a:t>une</a:t>
            </a:r>
            <a:r>
              <a:rPr sz="2800" spc="-175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clé </a:t>
            </a:r>
            <a:r>
              <a:rPr sz="2800" spc="-165" dirty="0">
                <a:latin typeface="Microsoft Sans Serif"/>
                <a:cs typeface="Microsoft Sans Serif"/>
              </a:rPr>
              <a:t>composée</a:t>
            </a:r>
            <a:r>
              <a:rPr sz="2800" spc="-16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 </a:t>
            </a:r>
            <a:r>
              <a:rPr sz="2800" spc="-22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identifiants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entités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85" dirty="0">
                <a:latin typeface="Microsoft Sans Serif"/>
                <a:cs typeface="Microsoft Sans Serif"/>
              </a:rPr>
              <a:t>participant</a:t>
            </a:r>
            <a:r>
              <a:rPr sz="2800" spc="55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-33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la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relation.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Cette </a:t>
            </a:r>
            <a:r>
              <a:rPr sz="2800" spc="-140" dirty="0">
                <a:latin typeface="Microsoft Sans Serif"/>
                <a:cs typeface="Microsoft Sans Serif"/>
              </a:rPr>
              <a:t>clé</a:t>
            </a:r>
            <a:r>
              <a:rPr sz="2800" spc="459" dirty="0">
                <a:latin typeface="Microsoft Sans Serif"/>
                <a:cs typeface="Microsoft Sans Serif"/>
              </a:rPr>
              <a:t> </a:t>
            </a:r>
            <a:r>
              <a:rPr sz="2800" spc="-160" dirty="0">
                <a:latin typeface="Microsoft Sans Serif"/>
                <a:cs typeface="Microsoft Sans Serif"/>
              </a:rPr>
              <a:t>composée</a:t>
            </a:r>
            <a:r>
              <a:rPr sz="2800" spc="42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 </a:t>
            </a:r>
            <a:r>
              <a:rPr sz="2800" spc="-180" dirty="0">
                <a:latin typeface="Microsoft Sans Serif"/>
                <a:cs typeface="Microsoft Sans Serif"/>
              </a:rPr>
              <a:t>également</a:t>
            </a:r>
            <a:r>
              <a:rPr sz="2800" spc="385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clé </a:t>
            </a:r>
            <a:r>
              <a:rPr sz="2800" spc="-135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externe</a:t>
            </a:r>
            <a:endParaRPr sz="2800" dirty="0">
              <a:latin typeface="Microsoft Sans Serif"/>
              <a:cs typeface="Microsoft Sans Serif"/>
            </a:endParaRPr>
          </a:p>
          <a:p>
            <a:pPr marL="570230" marR="130175" lvl="1" indent="-238125">
              <a:lnSpc>
                <a:spcPts val="302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75" dirty="0">
                <a:latin typeface="Microsoft Sans Serif"/>
                <a:cs typeface="Microsoft Sans Serif"/>
              </a:rPr>
              <a:t>Co</a:t>
            </a:r>
            <a:r>
              <a:rPr sz="2800" spc="-90" dirty="0">
                <a:latin typeface="Microsoft Sans Serif"/>
                <a:cs typeface="Microsoft Sans Serif"/>
              </a:rPr>
              <a:t>m</a:t>
            </a:r>
            <a:r>
              <a:rPr sz="2800" spc="-200" dirty="0">
                <a:latin typeface="Microsoft Sans Serif"/>
                <a:cs typeface="Microsoft Sans Serif"/>
              </a:rPr>
              <a:t>me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215" dirty="0">
                <a:latin typeface="Microsoft Sans Serif"/>
                <a:cs typeface="Microsoft Sans Serif"/>
              </a:rPr>
              <a:t>cham</a:t>
            </a:r>
            <a:r>
              <a:rPr sz="2800" spc="-190" dirty="0">
                <a:latin typeface="Microsoft Sans Serif"/>
                <a:cs typeface="Microsoft Sans Serif"/>
              </a:rPr>
              <a:t>p</a:t>
            </a:r>
            <a:r>
              <a:rPr sz="2800" spc="-245" dirty="0">
                <a:latin typeface="Microsoft Sans Serif"/>
                <a:cs typeface="Microsoft Sans Serif"/>
              </a:rPr>
              <a:t>s:</a:t>
            </a:r>
            <a:r>
              <a:rPr sz="2800" spc="-24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le</a:t>
            </a:r>
            <a:r>
              <a:rPr sz="2800" spc="-225" dirty="0">
                <a:latin typeface="Microsoft Sans Serif"/>
                <a:cs typeface="Microsoft Sans Serif"/>
              </a:rPr>
              <a:t>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5" dirty="0">
                <a:latin typeface="Microsoft Sans Serif"/>
                <a:cs typeface="Microsoft Sans Serif"/>
              </a:rPr>
              <a:t>p</a:t>
            </a:r>
            <a:r>
              <a:rPr sz="2800" spc="-65" dirty="0">
                <a:latin typeface="Microsoft Sans Serif"/>
                <a:cs typeface="Microsoft Sans Serif"/>
              </a:rPr>
              <a:t>r</a:t>
            </a:r>
            <a:r>
              <a:rPr sz="2800" spc="-90" dirty="0">
                <a:latin typeface="Microsoft Sans Serif"/>
                <a:cs typeface="Microsoft Sans Serif"/>
              </a:rPr>
              <a:t>o</a:t>
            </a:r>
            <a:r>
              <a:rPr sz="2800" spc="-85" dirty="0">
                <a:latin typeface="Microsoft Sans Serif"/>
                <a:cs typeface="Microsoft Sans Serif"/>
              </a:rPr>
              <a:t>p</a:t>
            </a:r>
            <a:r>
              <a:rPr sz="2800" spc="-25" dirty="0">
                <a:latin typeface="Microsoft Sans Serif"/>
                <a:cs typeface="Microsoft Sans Serif"/>
              </a:rPr>
              <a:t>riét</a:t>
            </a:r>
            <a:r>
              <a:rPr sz="2800" spc="-35" dirty="0">
                <a:latin typeface="Microsoft Sans Serif"/>
                <a:cs typeface="Microsoft Sans Serif"/>
              </a:rPr>
              <a:t>é</a:t>
            </a:r>
            <a:r>
              <a:rPr sz="2800" spc="-325" dirty="0">
                <a:latin typeface="Microsoft Sans Serif"/>
                <a:cs typeface="Microsoft Sans Serif"/>
              </a:rPr>
              <a:t>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p</a:t>
            </a:r>
            <a:r>
              <a:rPr sz="2800" spc="100" dirty="0">
                <a:latin typeface="Microsoft Sans Serif"/>
                <a:cs typeface="Microsoft Sans Serif"/>
              </a:rPr>
              <a:t>o</a:t>
            </a:r>
            <a:r>
              <a:rPr sz="2800" spc="114" dirty="0">
                <a:latin typeface="Microsoft Sans Serif"/>
                <a:cs typeface="Microsoft Sans Serif"/>
              </a:rPr>
              <a:t>r</a:t>
            </a:r>
            <a:r>
              <a:rPr sz="2800" spc="-25" dirty="0">
                <a:latin typeface="Microsoft Sans Serif"/>
                <a:cs typeface="Microsoft Sans Serif"/>
              </a:rPr>
              <a:t>t</a:t>
            </a:r>
            <a:r>
              <a:rPr sz="2800" spc="-40" dirty="0">
                <a:latin typeface="Microsoft Sans Serif"/>
                <a:cs typeface="Microsoft Sans Serif"/>
              </a:rPr>
              <a:t>é</a:t>
            </a:r>
            <a:r>
              <a:rPr sz="2800" spc="-275" dirty="0">
                <a:latin typeface="Microsoft Sans Serif"/>
                <a:cs typeface="Microsoft Sans Serif"/>
              </a:rPr>
              <a:t>es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20" dirty="0">
                <a:latin typeface="Microsoft Sans Serif"/>
                <a:cs typeface="Microsoft Sans Serif"/>
              </a:rPr>
              <a:t>par</a:t>
            </a:r>
            <a:r>
              <a:rPr sz="2800" spc="40" dirty="0">
                <a:latin typeface="Microsoft Sans Serif"/>
                <a:cs typeface="Microsoft Sans Serif"/>
              </a:rPr>
              <a:t> </a:t>
            </a:r>
            <a:r>
              <a:rPr sz="2800" spc="-170" dirty="0">
                <a:latin typeface="Microsoft Sans Serif"/>
                <a:cs typeface="Microsoft Sans Serif"/>
              </a:rPr>
              <a:t>la  </a:t>
            </a:r>
            <a:r>
              <a:rPr sz="2800" spc="-70" dirty="0">
                <a:latin typeface="Microsoft Sans Serif"/>
                <a:cs typeface="Microsoft Sans Serif"/>
              </a:rPr>
              <a:t>relation</a:t>
            </a: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301" y="5265737"/>
            <a:ext cx="1049337" cy="1141412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2471738" y="541338"/>
            <a:ext cx="6672262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4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85" dirty="0"/>
              <a:t>(*,n</a:t>
            </a:r>
            <a:r>
              <a:rPr spc="-70" dirty="0"/>
              <a:t>)</a:t>
            </a:r>
            <a:r>
              <a:rPr spc="-40" dirty="0"/>
              <a:t>-</a:t>
            </a:r>
            <a:r>
              <a:rPr spc="-85" dirty="0"/>
              <a:t>(*,n)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616709"/>
            <a:ext cx="6006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4687" y="2519375"/>
            <a:ext cx="7863205" cy="3888104"/>
            <a:chOff x="674687" y="2519375"/>
            <a:chExt cx="7863205" cy="3888104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4212" y="2528900"/>
              <a:ext cx="1116330" cy="851535"/>
            </a:xfrm>
            <a:custGeom>
              <a:avLst/>
              <a:gdLst/>
              <a:ahLst/>
              <a:cxnLst/>
              <a:rect l="l" t="t" r="r" b="b"/>
              <a:pathLst>
                <a:path w="1116330" h="851535">
                  <a:moveTo>
                    <a:pt x="0" y="284022"/>
                  </a:moveTo>
                  <a:lnTo>
                    <a:pt x="1116012" y="284022"/>
                  </a:lnTo>
                  <a:lnTo>
                    <a:pt x="1116012" y="0"/>
                  </a:lnTo>
                  <a:lnTo>
                    <a:pt x="0" y="0"/>
                  </a:lnTo>
                  <a:lnTo>
                    <a:pt x="0" y="284022"/>
                  </a:lnTo>
                  <a:close/>
                </a:path>
                <a:path w="1116330" h="851535">
                  <a:moveTo>
                    <a:pt x="0" y="850950"/>
                  </a:moveTo>
                  <a:lnTo>
                    <a:pt x="1116012" y="850950"/>
                  </a:lnTo>
                  <a:lnTo>
                    <a:pt x="1116012" y="284073"/>
                  </a:lnTo>
                  <a:lnTo>
                    <a:pt x="0" y="284073"/>
                  </a:lnTo>
                  <a:lnTo>
                    <a:pt x="0" y="8509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4217" y="3050159"/>
              <a:ext cx="654050" cy="9525"/>
            </a:xfrm>
            <a:custGeom>
              <a:avLst/>
              <a:gdLst/>
              <a:ahLst/>
              <a:cxnLst/>
              <a:rect l="l" t="t" r="r" b="b"/>
              <a:pathLst>
                <a:path w="654050" h="9525">
                  <a:moveTo>
                    <a:pt x="65379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53796" y="9144"/>
                  </a:lnTo>
                  <a:lnTo>
                    <a:pt x="653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1200" y="2447899"/>
            <a:ext cx="1060450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830"/>
              </a:spcBef>
            </a:pPr>
            <a:r>
              <a:rPr sz="1400" spc="-85" dirty="0">
                <a:latin typeface="Microsoft Sans Serif"/>
                <a:cs typeface="Microsoft Sans Serif"/>
              </a:rPr>
              <a:t>COURS</a:t>
            </a:r>
            <a:endParaRPr sz="14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  <a:spcBef>
                <a:spcPts val="730"/>
              </a:spcBef>
            </a:pPr>
            <a:r>
              <a:rPr sz="1400" spc="-30" dirty="0">
                <a:latin typeface="Microsoft Sans Serif"/>
                <a:cs typeface="Microsoft Sans Serif"/>
              </a:rPr>
              <a:t>réfCours</a:t>
            </a:r>
            <a:endParaRPr sz="14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  <a:spcBef>
                <a:spcPts val="290"/>
              </a:spcBef>
            </a:pPr>
            <a:r>
              <a:rPr sz="1400" spc="-60" dirty="0">
                <a:latin typeface="Microsoft Sans Serif"/>
                <a:cs typeface="Microsoft Sans Serif"/>
              </a:rPr>
              <a:t>Libellé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30312" y="3389376"/>
            <a:ext cx="12700" cy="1786255"/>
          </a:xfrm>
          <a:custGeom>
            <a:avLst/>
            <a:gdLst/>
            <a:ahLst/>
            <a:cxnLst/>
            <a:rect l="l" t="t" r="r" b="b"/>
            <a:pathLst>
              <a:path w="12700" h="1786254">
                <a:moveTo>
                  <a:pt x="12700" y="0"/>
                </a:moveTo>
                <a:lnTo>
                  <a:pt x="0" y="569849"/>
                </a:lnTo>
              </a:path>
              <a:path w="12700" h="1786254">
                <a:moveTo>
                  <a:pt x="0" y="1141349"/>
                </a:moveTo>
                <a:lnTo>
                  <a:pt x="11112" y="178587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57096" y="3348354"/>
            <a:ext cx="2730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9612" y="5175224"/>
            <a:ext cx="1062355" cy="1108710"/>
            <a:chOff x="709612" y="5175224"/>
            <a:chExt cx="1062355" cy="1108710"/>
          </a:xfrm>
        </p:grpSpPr>
        <p:sp>
          <p:nvSpPr>
            <p:cNvPr id="29" name="object 29"/>
            <p:cNvSpPr/>
            <p:nvPr/>
          </p:nvSpPr>
          <p:spPr>
            <a:xfrm>
              <a:off x="719137" y="5184749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9142" y="5745822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1200" y="4860645"/>
            <a:ext cx="1060450" cy="1348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250" marR="89535" indent="507365">
              <a:lnSpc>
                <a:spcPct val="134200"/>
              </a:lnSpc>
              <a:spcBef>
                <a:spcPts val="95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n 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5" dirty="0">
                <a:latin typeface="Microsoft Sans Serif"/>
                <a:cs typeface="Microsoft Sans Serif"/>
              </a:rPr>
              <a:t>TU</a:t>
            </a:r>
            <a:r>
              <a:rPr sz="1400" spc="20" dirty="0">
                <a:latin typeface="Microsoft Sans Serif"/>
                <a:cs typeface="Microsoft Sans Serif"/>
              </a:rPr>
              <a:t>DIA</a:t>
            </a:r>
            <a:r>
              <a:rPr sz="1400" spc="1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T</a:t>
            </a:r>
            <a:endParaRPr sz="1400">
              <a:latin typeface="Microsoft Sans Serif"/>
              <a:cs typeface="Microsoft Sans Serif"/>
            </a:endParaRPr>
          </a:p>
          <a:p>
            <a:pPr marL="97790" marR="200660">
              <a:lnSpc>
                <a:spcPct val="100000"/>
              </a:lnSpc>
              <a:spcBef>
                <a:spcPts val="865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4362" y="2774950"/>
            <a:ext cx="1516380" cy="3181350"/>
            <a:chOff x="614362" y="2774950"/>
            <a:chExt cx="1516380" cy="3181350"/>
          </a:xfrm>
        </p:grpSpPr>
        <p:sp>
          <p:nvSpPr>
            <p:cNvPr id="33" name="object 33"/>
            <p:cNvSpPr/>
            <p:nvPr/>
          </p:nvSpPr>
          <p:spPr>
            <a:xfrm>
              <a:off x="2124075" y="2781300"/>
              <a:ext cx="0" cy="3168650"/>
            </a:xfrm>
            <a:custGeom>
              <a:avLst/>
              <a:gdLst/>
              <a:ahLst/>
              <a:cxnLst/>
              <a:rect l="l" t="t" r="r" b="b"/>
              <a:pathLst>
                <a:path h="3168650">
                  <a:moveTo>
                    <a:pt x="0" y="0"/>
                  </a:moveTo>
                  <a:lnTo>
                    <a:pt x="0" y="3168650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887" y="3968750"/>
              <a:ext cx="1211580" cy="552450"/>
            </a:xfrm>
            <a:custGeom>
              <a:avLst/>
              <a:gdLst/>
              <a:ahLst/>
              <a:cxnLst/>
              <a:rect l="l" t="t" r="r" b="b"/>
              <a:pathLst>
                <a:path w="1211580" h="552450">
                  <a:moveTo>
                    <a:pt x="0" y="92075"/>
                  </a:moveTo>
                  <a:lnTo>
                    <a:pt x="7235" y="56257"/>
                  </a:lnTo>
                  <a:lnTo>
                    <a:pt x="26968" y="26987"/>
                  </a:lnTo>
                  <a:lnTo>
                    <a:pt x="56235" y="7242"/>
                  </a:lnTo>
                  <a:lnTo>
                    <a:pt x="92075" y="0"/>
                  </a:lnTo>
                  <a:lnTo>
                    <a:pt x="1119187" y="0"/>
                  </a:lnTo>
                  <a:lnTo>
                    <a:pt x="1155005" y="7242"/>
                  </a:lnTo>
                  <a:lnTo>
                    <a:pt x="1184275" y="26987"/>
                  </a:lnTo>
                  <a:lnTo>
                    <a:pt x="1204019" y="56257"/>
                  </a:lnTo>
                  <a:lnTo>
                    <a:pt x="1211262" y="92075"/>
                  </a:lnTo>
                  <a:lnTo>
                    <a:pt x="1211262" y="460375"/>
                  </a:lnTo>
                  <a:lnTo>
                    <a:pt x="1204019" y="496192"/>
                  </a:lnTo>
                  <a:lnTo>
                    <a:pt x="1184275" y="525462"/>
                  </a:lnTo>
                  <a:lnTo>
                    <a:pt x="1155005" y="545207"/>
                  </a:lnTo>
                  <a:lnTo>
                    <a:pt x="1119187" y="552450"/>
                  </a:lnTo>
                  <a:lnTo>
                    <a:pt x="92075" y="552450"/>
                  </a:lnTo>
                  <a:lnTo>
                    <a:pt x="56235" y="545207"/>
                  </a:lnTo>
                  <a:lnTo>
                    <a:pt x="26968" y="525462"/>
                  </a:lnTo>
                  <a:lnTo>
                    <a:pt x="7235" y="496192"/>
                  </a:lnTo>
                  <a:lnTo>
                    <a:pt x="0" y="460375"/>
                  </a:lnTo>
                  <a:lnTo>
                    <a:pt x="0" y="920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38301" y="3980434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70" dirty="0">
                <a:latin typeface="Microsoft Sans Serif"/>
                <a:cs typeface="Microsoft Sans Serif"/>
              </a:rPr>
              <a:t>POSSEDE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5921" y="4231894"/>
            <a:ext cx="7664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Microsoft Sans Serif"/>
                <a:cs typeface="Microsoft Sans Serif"/>
              </a:rPr>
              <a:t>Note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Moy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887" y="4246245"/>
            <a:ext cx="1211580" cy="1270"/>
          </a:xfrm>
          <a:custGeom>
            <a:avLst/>
            <a:gdLst/>
            <a:ahLst/>
            <a:cxnLst/>
            <a:rect l="l" t="t" r="r" b="b"/>
            <a:pathLst>
              <a:path w="1211580" h="1270">
                <a:moveTo>
                  <a:pt x="0" y="0"/>
                </a:moveTo>
                <a:lnTo>
                  <a:pt x="1211262" y="12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627376" y="346551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190"/>
              </a:spcBef>
            </a:pPr>
            <a:r>
              <a:rPr sz="1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COURS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27376" y="374891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90170" marR="391795">
              <a:lnSpc>
                <a:spcPct val="117100"/>
              </a:lnSpc>
              <a:spcBef>
                <a:spcPts val="80"/>
              </a:spcBef>
            </a:pP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é</a:t>
            </a:r>
            <a:r>
              <a:rPr sz="1400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fCours </a:t>
            </a:r>
            <a:r>
              <a:rPr sz="1400" spc="-2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Libellé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781425" y="4134739"/>
            <a:ext cx="1249680" cy="86360"/>
          </a:xfrm>
          <a:custGeom>
            <a:avLst/>
            <a:gdLst/>
            <a:ahLst/>
            <a:cxnLst/>
            <a:rect l="l" t="t" r="r" b="b"/>
            <a:pathLst>
              <a:path w="1249679" h="86360">
                <a:moveTo>
                  <a:pt x="76516" y="28616"/>
                </a:moveTo>
                <a:lnTo>
                  <a:pt x="75881" y="47664"/>
                </a:lnTo>
                <a:lnTo>
                  <a:pt x="1249045" y="86360"/>
                </a:lnTo>
                <a:lnTo>
                  <a:pt x="1249679" y="67437"/>
                </a:lnTo>
                <a:lnTo>
                  <a:pt x="76516" y="28616"/>
                </a:lnTo>
                <a:close/>
              </a:path>
              <a:path w="1249679" h="86360">
                <a:moveTo>
                  <a:pt x="77470" y="0"/>
                </a:moveTo>
                <a:lnTo>
                  <a:pt x="0" y="35560"/>
                </a:lnTo>
                <a:lnTo>
                  <a:pt x="74929" y="76200"/>
                </a:lnTo>
                <a:lnTo>
                  <a:pt x="75881" y="47664"/>
                </a:lnTo>
                <a:lnTo>
                  <a:pt x="63119" y="47243"/>
                </a:lnTo>
                <a:lnTo>
                  <a:pt x="63753" y="28193"/>
                </a:lnTo>
                <a:lnTo>
                  <a:pt x="76530" y="28193"/>
                </a:lnTo>
                <a:lnTo>
                  <a:pt x="77470" y="0"/>
                </a:lnTo>
                <a:close/>
              </a:path>
              <a:path w="1249679" h="86360">
                <a:moveTo>
                  <a:pt x="63753" y="28193"/>
                </a:moveTo>
                <a:lnTo>
                  <a:pt x="63119" y="47243"/>
                </a:lnTo>
                <a:lnTo>
                  <a:pt x="75881" y="47664"/>
                </a:lnTo>
                <a:lnTo>
                  <a:pt x="76516" y="28616"/>
                </a:lnTo>
                <a:lnTo>
                  <a:pt x="63753" y="28193"/>
                </a:lnTo>
                <a:close/>
              </a:path>
              <a:path w="1249679" h="86360">
                <a:moveTo>
                  <a:pt x="76530" y="28193"/>
                </a:moveTo>
                <a:lnTo>
                  <a:pt x="63753" y="28193"/>
                </a:lnTo>
                <a:lnTo>
                  <a:pt x="76516" y="28616"/>
                </a:lnTo>
                <a:lnTo>
                  <a:pt x="7653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380351" y="346557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7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380351" y="379587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40376" y="350050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75"/>
              </a:spcBef>
            </a:pPr>
            <a:r>
              <a:rPr sz="14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POSSEDE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40376" y="383079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200025">
              <a:lnSpc>
                <a:spcPct val="100000"/>
              </a:lnSpc>
              <a:spcBef>
                <a:spcPts val="320"/>
              </a:spcBef>
            </a:pPr>
            <a:r>
              <a:rPr sz="1400" i="1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rebuchet MS"/>
                <a:cs typeface="Trebuchet MS"/>
              </a:rPr>
              <a:t>n°Etudiant </a:t>
            </a:r>
            <a:r>
              <a:rPr sz="1400" i="1" spc="-409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1400" i="1" u="sng" spc="-1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réfCours </a:t>
            </a:r>
            <a:r>
              <a:rPr sz="1400" i="1" spc="-1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Note</a:t>
            </a:r>
            <a:r>
              <a:rPr sz="1400" spc="-9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Moy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89522" y="4140708"/>
            <a:ext cx="1281430" cy="77470"/>
          </a:xfrm>
          <a:custGeom>
            <a:avLst/>
            <a:gdLst/>
            <a:ahLst/>
            <a:cxnLst/>
            <a:rect l="l" t="t" r="r" b="b"/>
            <a:pathLst>
              <a:path w="1281429" h="77470">
                <a:moveTo>
                  <a:pt x="1204932" y="31713"/>
                </a:moveTo>
                <a:lnTo>
                  <a:pt x="0" y="64643"/>
                </a:lnTo>
                <a:lnTo>
                  <a:pt x="253" y="77216"/>
                </a:lnTo>
                <a:lnTo>
                  <a:pt x="1205271" y="44413"/>
                </a:lnTo>
                <a:lnTo>
                  <a:pt x="1204932" y="31713"/>
                </a:lnTo>
                <a:close/>
              </a:path>
              <a:path w="1281429" h="77470">
                <a:moveTo>
                  <a:pt x="1271369" y="31369"/>
                </a:moveTo>
                <a:lnTo>
                  <a:pt x="1217549" y="31369"/>
                </a:lnTo>
                <a:lnTo>
                  <a:pt x="1217929" y="44069"/>
                </a:lnTo>
                <a:lnTo>
                  <a:pt x="1205271" y="44413"/>
                </a:lnTo>
                <a:lnTo>
                  <a:pt x="1206119" y="76200"/>
                </a:lnTo>
                <a:lnTo>
                  <a:pt x="1281176" y="35941"/>
                </a:lnTo>
                <a:lnTo>
                  <a:pt x="1271369" y="31369"/>
                </a:lnTo>
                <a:close/>
              </a:path>
              <a:path w="1281429" h="77470">
                <a:moveTo>
                  <a:pt x="1217549" y="31369"/>
                </a:moveTo>
                <a:lnTo>
                  <a:pt x="1204932" y="31713"/>
                </a:lnTo>
                <a:lnTo>
                  <a:pt x="1205271" y="44413"/>
                </a:lnTo>
                <a:lnTo>
                  <a:pt x="1217929" y="44069"/>
                </a:lnTo>
                <a:lnTo>
                  <a:pt x="1217549" y="31369"/>
                </a:lnTo>
                <a:close/>
              </a:path>
              <a:path w="1281429" h="77470">
                <a:moveTo>
                  <a:pt x="1204086" y="0"/>
                </a:moveTo>
                <a:lnTo>
                  <a:pt x="1204932" y="31713"/>
                </a:lnTo>
                <a:lnTo>
                  <a:pt x="1217549" y="31369"/>
                </a:lnTo>
                <a:lnTo>
                  <a:pt x="1271369" y="31369"/>
                </a:lnTo>
                <a:lnTo>
                  <a:pt x="1204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9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 idx="4294967295"/>
          </p:nvPr>
        </p:nvSpPr>
        <p:spPr>
          <a:xfrm>
            <a:off x="2471738" y="541338"/>
            <a:ext cx="6672262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Règle</a:t>
            </a:r>
            <a:r>
              <a:rPr spc="30" dirty="0"/>
              <a:t> </a:t>
            </a:r>
            <a:r>
              <a:rPr spc="-204" dirty="0"/>
              <a:t>4</a:t>
            </a:r>
            <a:r>
              <a:rPr spc="40" dirty="0"/>
              <a:t> </a:t>
            </a:r>
            <a:r>
              <a:rPr spc="-490" dirty="0">
                <a:latin typeface="Verdana"/>
                <a:cs typeface="Verdana"/>
              </a:rPr>
              <a:t>–</a:t>
            </a:r>
            <a:r>
              <a:rPr spc="-260" dirty="0">
                <a:latin typeface="Verdana"/>
                <a:cs typeface="Verdana"/>
              </a:rPr>
              <a:t> </a:t>
            </a:r>
            <a:r>
              <a:rPr spc="-160" dirty="0"/>
              <a:t>Relation</a:t>
            </a:r>
            <a:r>
              <a:rPr spc="30" dirty="0"/>
              <a:t> </a:t>
            </a:r>
            <a:r>
              <a:rPr spc="-125" dirty="0"/>
              <a:t>binai</a:t>
            </a:r>
            <a:r>
              <a:rPr spc="-165" dirty="0"/>
              <a:t>r</a:t>
            </a:r>
            <a:r>
              <a:rPr spc="-280" dirty="0"/>
              <a:t>e</a:t>
            </a:r>
            <a:r>
              <a:rPr spc="30" dirty="0"/>
              <a:t> </a:t>
            </a:r>
            <a:r>
              <a:rPr spc="-85" dirty="0"/>
              <a:t>(*,n</a:t>
            </a:r>
            <a:r>
              <a:rPr spc="-70" dirty="0"/>
              <a:t>)</a:t>
            </a:r>
            <a:r>
              <a:rPr spc="-40" dirty="0"/>
              <a:t>-</a:t>
            </a:r>
            <a:r>
              <a:rPr spc="-85" dirty="0"/>
              <a:t>(*,n)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8236" y="1616709"/>
            <a:ext cx="60064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3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(1,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4687" y="2519362"/>
            <a:ext cx="7863205" cy="3888104"/>
            <a:chOff x="674687" y="2519362"/>
            <a:chExt cx="7863205" cy="3888104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4212" y="2528887"/>
              <a:ext cx="1116330" cy="1116330"/>
            </a:xfrm>
            <a:custGeom>
              <a:avLst/>
              <a:gdLst/>
              <a:ahLst/>
              <a:cxnLst/>
              <a:rect l="l" t="t" r="r" b="b"/>
              <a:pathLst>
                <a:path w="1116330" h="1116329">
                  <a:moveTo>
                    <a:pt x="0" y="284162"/>
                  </a:moveTo>
                  <a:lnTo>
                    <a:pt x="1116012" y="284162"/>
                  </a:lnTo>
                  <a:lnTo>
                    <a:pt x="1116012" y="0"/>
                  </a:lnTo>
                  <a:lnTo>
                    <a:pt x="0" y="0"/>
                  </a:lnTo>
                  <a:lnTo>
                    <a:pt x="0" y="284162"/>
                  </a:lnTo>
                  <a:close/>
                </a:path>
                <a:path w="1116330" h="1116329">
                  <a:moveTo>
                    <a:pt x="0" y="1116012"/>
                  </a:moveTo>
                  <a:lnTo>
                    <a:pt x="1116012" y="1116012"/>
                  </a:lnTo>
                  <a:lnTo>
                    <a:pt x="1116012" y="284162"/>
                  </a:lnTo>
                  <a:lnTo>
                    <a:pt x="0" y="284162"/>
                  </a:lnTo>
                  <a:lnTo>
                    <a:pt x="0" y="111601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11200" y="2447645"/>
            <a:ext cx="1060450" cy="6381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830"/>
              </a:spcBef>
            </a:pPr>
            <a:r>
              <a:rPr sz="1400" spc="-120" dirty="0">
                <a:latin typeface="Microsoft Sans Serif"/>
                <a:cs typeface="Microsoft Sans Serif"/>
              </a:rPr>
              <a:t>GROUPE</a:t>
            </a:r>
            <a:endParaRPr sz="14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  <a:spcBef>
                <a:spcPts val="730"/>
              </a:spcBef>
            </a:pPr>
            <a:r>
              <a:rPr sz="1400" spc="-40" dirty="0">
                <a:latin typeface="Microsoft Sans Serif"/>
                <a:cs typeface="Microsoft Sans Serif"/>
              </a:rPr>
              <a:t>réfGroupe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4217" y="3050413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762000" y="0"/>
                </a:moveTo>
                <a:lnTo>
                  <a:pt x="0" y="0"/>
                </a:lnTo>
                <a:lnTo>
                  <a:pt x="0" y="9144"/>
                </a:lnTo>
                <a:lnTo>
                  <a:pt x="762000" y="9144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1200" y="3054197"/>
            <a:ext cx="54229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>
              <a:lnSpc>
                <a:spcPct val="120000"/>
              </a:lnSpc>
              <a:spcBef>
                <a:spcPts val="100"/>
              </a:spcBef>
            </a:pPr>
            <a:r>
              <a:rPr sz="1400" spc="-60" dirty="0">
                <a:latin typeface="Microsoft Sans Serif"/>
                <a:cs typeface="Microsoft Sans Serif"/>
              </a:rPr>
              <a:t>Li</a:t>
            </a:r>
            <a:r>
              <a:rPr sz="1400" spc="-70" dirty="0">
                <a:latin typeface="Microsoft Sans Serif"/>
                <a:cs typeface="Microsoft Sans Serif"/>
              </a:rPr>
              <a:t>b</a:t>
            </a:r>
            <a:r>
              <a:rPr sz="1400" spc="-60" dirty="0">
                <a:latin typeface="Microsoft Sans Serif"/>
                <a:cs typeface="Microsoft Sans Serif"/>
              </a:rPr>
              <a:t>el</a:t>
            </a:r>
            <a:r>
              <a:rPr sz="1400" spc="-10" dirty="0">
                <a:latin typeface="Microsoft Sans Serif"/>
                <a:cs typeface="Microsoft Sans Serif"/>
              </a:rPr>
              <a:t>l</a:t>
            </a:r>
            <a:r>
              <a:rPr sz="1400" spc="-70" dirty="0">
                <a:latin typeface="Microsoft Sans Serif"/>
                <a:cs typeface="Microsoft Sans Serif"/>
              </a:rPr>
              <a:t>é  </a:t>
            </a:r>
            <a:r>
              <a:rPr sz="1400" spc="-95" dirty="0">
                <a:latin typeface="Microsoft Sans Serif"/>
                <a:cs typeface="Microsoft Sans Serif"/>
              </a:rPr>
              <a:t>Cap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2572" y="3352291"/>
            <a:ext cx="3638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5" dirty="0">
                <a:latin typeface="Microsoft Sans Serif"/>
                <a:cs typeface="Microsoft Sans Serif"/>
              </a:rPr>
              <a:t>acité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1425" y="3654425"/>
            <a:ext cx="12700" cy="1374775"/>
          </a:xfrm>
          <a:custGeom>
            <a:avLst/>
            <a:gdLst/>
            <a:ahLst/>
            <a:cxnLst/>
            <a:rect l="l" t="t" r="r" b="b"/>
            <a:pathLst>
              <a:path w="12700" h="1374775">
                <a:moveTo>
                  <a:pt x="1587" y="0"/>
                </a:moveTo>
                <a:lnTo>
                  <a:pt x="12700" y="436499"/>
                </a:lnTo>
              </a:path>
              <a:path w="12700" h="1374775">
                <a:moveTo>
                  <a:pt x="12700" y="998601"/>
                </a:moveTo>
                <a:lnTo>
                  <a:pt x="0" y="137477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57096" y="3655898"/>
            <a:ext cx="273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09612" y="5019649"/>
            <a:ext cx="1062355" cy="1108710"/>
            <a:chOff x="709612" y="5019649"/>
            <a:chExt cx="1062355" cy="1108710"/>
          </a:xfrm>
        </p:grpSpPr>
        <p:sp>
          <p:nvSpPr>
            <p:cNvPr id="31" name="object 31"/>
            <p:cNvSpPr/>
            <p:nvPr/>
          </p:nvSpPr>
          <p:spPr>
            <a:xfrm>
              <a:off x="719137" y="5029174"/>
              <a:ext cx="1043305" cy="1089660"/>
            </a:xfrm>
            <a:custGeom>
              <a:avLst/>
              <a:gdLst/>
              <a:ahLst/>
              <a:cxnLst/>
              <a:rect l="l" t="t" r="r" b="b"/>
              <a:pathLst>
                <a:path w="1043305" h="108966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  <a:path w="1043305" h="1089660">
                  <a:moveTo>
                    <a:pt x="0" y="1089050"/>
                  </a:moveTo>
                  <a:lnTo>
                    <a:pt x="1042987" y="1089050"/>
                  </a:lnTo>
                  <a:lnTo>
                    <a:pt x="1042987" y="329869"/>
                  </a:lnTo>
                  <a:lnTo>
                    <a:pt x="0" y="329869"/>
                  </a:lnTo>
                  <a:lnTo>
                    <a:pt x="0" y="1089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9142" y="5590247"/>
              <a:ext cx="754380" cy="9525"/>
            </a:xfrm>
            <a:custGeom>
              <a:avLst/>
              <a:gdLst/>
              <a:ahLst/>
              <a:cxnLst/>
              <a:rect l="l" t="t" r="r" b="b"/>
              <a:pathLst>
                <a:path w="754380" h="9525">
                  <a:moveTo>
                    <a:pt x="7543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754379" y="9143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1200" y="4654143"/>
            <a:ext cx="1060450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89535" indent="502284">
              <a:lnSpc>
                <a:spcPct val="1461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1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n  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5" dirty="0">
                <a:latin typeface="Microsoft Sans Serif"/>
                <a:cs typeface="Microsoft Sans Serif"/>
              </a:rPr>
              <a:t>TU</a:t>
            </a:r>
            <a:r>
              <a:rPr sz="1400" spc="20" dirty="0">
                <a:latin typeface="Microsoft Sans Serif"/>
                <a:cs typeface="Microsoft Sans Serif"/>
              </a:rPr>
              <a:t>DIA</a:t>
            </a:r>
            <a:r>
              <a:rPr sz="1400" spc="1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T</a:t>
            </a:r>
            <a:endParaRPr sz="1400">
              <a:latin typeface="Microsoft Sans Serif"/>
              <a:cs typeface="Microsoft Sans Serif"/>
            </a:endParaRPr>
          </a:p>
          <a:p>
            <a:pPr marL="97790" marR="200660">
              <a:lnSpc>
                <a:spcPct val="100000"/>
              </a:lnSpc>
              <a:spcBef>
                <a:spcPts val="86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t</a:t>
            </a:r>
            <a:r>
              <a:rPr sz="1400" spc="5" dirty="0">
                <a:latin typeface="Microsoft Sans Serif"/>
                <a:cs typeface="Microsoft Sans Serif"/>
              </a:rPr>
              <a:t>u</a:t>
            </a:r>
            <a:r>
              <a:rPr sz="1400" spc="-55" dirty="0">
                <a:latin typeface="Microsoft Sans Serif"/>
                <a:cs typeface="Microsoft Sans Serif"/>
              </a:rPr>
              <a:t>d</a:t>
            </a:r>
            <a:r>
              <a:rPr sz="1400" spc="-20" dirty="0">
                <a:latin typeface="Microsoft Sans Serif"/>
                <a:cs typeface="Microsoft Sans Serif"/>
              </a:rPr>
              <a:t>i</a:t>
            </a:r>
            <a:r>
              <a:rPr sz="1400" spc="-130" dirty="0">
                <a:latin typeface="Microsoft Sans Serif"/>
                <a:cs typeface="Microsoft Sans Serif"/>
              </a:rPr>
              <a:t>a</a:t>
            </a:r>
            <a:r>
              <a:rPr sz="1400" spc="-140" dirty="0">
                <a:latin typeface="Microsoft Sans Serif"/>
                <a:cs typeface="Microsoft Sans Serif"/>
              </a:rPr>
              <a:t>n</a:t>
            </a:r>
            <a:r>
              <a:rPr sz="1400" spc="75" dirty="0">
                <a:latin typeface="Microsoft Sans Serif"/>
                <a:cs typeface="Microsoft Sans Serif"/>
              </a:rPr>
              <a:t>t 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38175" y="2774950"/>
            <a:ext cx="1492250" cy="3181350"/>
            <a:chOff x="638175" y="2774950"/>
            <a:chExt cx="1492250" cy="3181350"/>
          </a:xfrm>
        </p:grpSpPr>
        <p:sp>
          <p:nvSpPr>
            <p:cNvPr id="35" name="object 35"/>
            <p:cNvSpPr/>
            <p:nvPr/>
          </p:nvSpPr>
          <p:spPr>
            <a:xfrm>
              <a:off x="2124075" y="2781300"/>
              <a:ext cx="0" cy="3168650"/>
            </a:xfrm>
            <a:custGeom>
              <a:avLst/>
              <a:gdLst/>
              <a:ahLst/>
              <a:cxnLst/>
              <a:rect l="l" t="t" r="r" b="b"/>
              <a:pathLst>
                <a:path h="3168650">
                  <a:moveTo>
                    <a:pt x="0" y="0"/>
                  </a:moveTo>
                  <a:lnTo>
                    <a:pt x="0" y="3168650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7700" y="4100449"/>
              <a:ext cx="1211580" cy="552450"/>
            </a:xfrm>
            <a:custGeom>
              <a:avLst/>
              <a:gdLst/>
              <a:ahLst/>
              <a:cxnLst/>
              <a:rect l="l" t="t" r="r" b="b"/>
              <a:pathLst>
                <a:path w="1211580" h="552450">
                  <a:moveTo>
                    <a:pt x="0" y="92201"/>
                  </a:moveTo>
                  <a:lnTo>
                    <a:pt x="7235" y="56310"/>
                  </a:lnTo>
                  <a:lnTo>
                    <a:pt x="26968" y="27003"/>
                  </a:lnTo>
                  <a:lnTo>
                    <a:pt x="56235" y="7244"/>
                  </a:lnTo>
                  <a:lnTo>
                    <a:pt x="92075" y="0"/>
                  </a:lnTo>
                  <a:lnTo>
                    <a:pt x="1119124" y="0"/>
                  </a:lnTo>
                  <a:lnTo>
                    <a:pt x="1155015" y="7244"/>
                  </a:lnTo>
                  <a:lnTo>
                    <a:pt x="1184322" y="27003"/>
                  </a:lnTo>
                  <a:lnTo>
                    <a:pt x="1204081" y="56310"/>
                  </a:lnTo>
                  <a:lnTo>
                    <a:pt x="1211326" y="92201"/>
                  </a:lnTo>
                  <a:lnTo>
                    <a:pt x="1211326" y="460375"/>
                  </a:lnTo>
                  <a:lnTo>
                    <a:pt x="1204081" y="496246"/>
                  </a:lnTo>
                  <a:lnTo>
                    <a:pt x="1184322" y="525510"/>
                  </a:lnTo>
                  <a:lnTo>
                    <a:pt x="1155015" y="545224"/>
                  </a:lnTo>
                  <a:lnTo>
                    <a:pt x="1119124" y="552450"/>
                  </a:lnTo>
                  <a:lnTo>
                    <a:pt x="92075" y="552450"/>
                  </a:lnTo>
                  <a:lnTo>
                    <a:pt x="56235" y="545224"/>
                  </a:lnTo>
                  <a:lnTo>
                    <a:pt x="26968" y="525510"/>
                  </a:lnTo>
                  <a:lnTo>
                    <a:pt x="7235" y="496246"/>
                  </a:lnTo>
                  <a:lnTo>
                    <a:pt x="0" y="460375"/>
                  </a:lnTo>
                  <a:lnTo>
                    <a:pt x="0" y="9220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4916" y="4112133"/>
            <a:ext cx="10140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latin typeface="Microsoft Sans Serif"/>
                <a:cs typeface="Microsoft Sans Serif"/>
              </a:rPr>
              <a:t>APPARTIENT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7700" y="4377944"/>
            <a:ext cx="1211580" cy="1270"/>
          </a:xfrm>
          <a:custGeom>
            <a:avLst/>
            <a:gdLst/>
            <a:ahLst/>
            <a:cxnLst/>
            <a:rect l="l" t="t" r="r" b="b"/>
            <a:pathLst>
              <a:path w="1211580" h="1270">
                <a:moveTo>
                  <a:pt x="0" y="0"/>
                </a:moveTo>
                <a:lnTo>
                  <a:pt x="1211326" y="12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27376" y="3465512"/>
            <a:ext cx="1144905" cy="28384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90"/>
              </a:spcBef>
            </a:pP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27376" y="3748913"/>
            <a:ext cx="1144905" cy="8426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170" marR="284480">
              <a:lnSpc>
                <a:spcPct val="113599"/>
              </a:lnSpc>
              <a:spcBef>
                <a:spcPts val="135"/>
              </a:spcBef>
            </a:pPr>
            <a:r>
              <a:rPr sz="1400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é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fG</a:t>
            </a:r>
            <a:r>
              <a:rPr sz="1400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400" u="sng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icrosoft Sans Serif"/>
                <a:cs typeface="Microsoft Sans Serif"/>
              </a:rPr>
              <a:t>upe </a:t>
            </a:r>
            <a:r>
              <a:rPr sz="1400" spc="-5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Libellé 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Capacité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771900" y="4134739"/>
            <a:ext cx="1268730" cy="86360"/>
          </a:xfrm>
          <a:custGeom>
            <a:avLst/>
            <a:gdLst/>
            <a:ahLst/>
            <a:cxnLst/>
            <a:rect l="l" t="t" r="r" b="b"/>
            <a:pathLst>
              <a:path w="1268729" h="86360">
                <a:moveTo>
                  <a:pt x="76437" y="28607"/>
                </a:moveTo>
                <a:lnTo>
                  <a:pt x="75833" y="47656"/>
                </a:lnTo>
                <a:lnTo>
                  <a:pt x="1268095" y="86360"/>
                </a:lnTo>
                <a:lnTo>
                  <a:pt x="1268729" y="67437"/>
                </a:lnTo>
                <a:lnTo>
                  <a:pt x="76437" y="28607"/>
                </a:lnTo>
                <a:close/>
              </a:path>
              <a:path w="1268729" h="86360">
                <a:moveTo>
                  <a:pt x="77342" y="0"/>
                </a:moveTo>
                <a:lnTo>
                  <a:pt x="0" y="35560"/>
                </a:lnTo>
                <a:lnTo>
                  <a:pt x="74929" y="76200"/>
                </a:lnTo>
                <a:lnTo>
                  <a:pt x="75833" y="47656"/>
                </a:lnTo>
                <a:lnTo>
                  <a:pt x="63119" y="47243"/>
                </a:lnTo>
                <a:lnTo>
                  <a:pt x="63753" y="28193"/>
                </a:lnTo>
                <a:lnTo>
                  <a:pt x="76450" y="28193"/>
                </a:lnTo>
                <a:lnTo>
                  <a:pt x="77342" y="0"/>
                </a:lnTo>
                <a:close/>
              </a:path>
              <a:path w="1268729" h="86360">
                <a:moveTo>
                  <a:pt x="63753" y="28193"/>
                </a:moveTo>
                <a:lnTo>
                  <a:pt x="63119" y="47243"/>
                </a:lnTo>
                <a:lnTo>
                  <a:pt x="75833" y="47656"/>
                </a:lnTo>
                <a:lnTo>
                  <a:pt x="76437" y="28607"/>
                </a:lnTo>
                <a:lnTo>
                  <a:pt x="63753" y="28193"/>
                </a:lnTo>
                <a:close/>
              </a:path>
              <a:path w="1268729" h="86360">
                <a:moveTo>
                  <a:pt x="76450" y="28193"/>
                </a:moveTo>
                <a:lnTo>
                  <a:pt x="63753" y="28193"/>
                </a:lnTo>
                <a:lnTo>
                  <a:pt x="76437" y="28607"/>
                </a:lnTo>
                <a:lnTo>
                  <a:pt x="7645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380351" y="3465576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70"/>
              </a:spcBef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ETUDIANT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80351" y="3795871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186690">
              <a:lnSpc>
                <a:spcPct val="100000"/>
              </a:lnSpc>
              <a:spcBef>
                <a:spcPts val="320"/>
              </a:spcBef>
            </a:pPr>
            <a:r>
              <a:rPr sz="1400" u="sng" spc="-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-1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°</a:t>
            </a:r>
            <a:r>
              <a:rPr sz="1400" u="sng" spc="-2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1400" u="sng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400" u="sng" spc="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1400" u="sng" spc="-5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1400" u="sng" spc="-2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400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400" u="sng" spc="-14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1400" u="sng" spc="7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t </a:t>
            </a:r>
            <a:r>
              <a:rPr sz="1400" spc="7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adresse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40376" y="3500501"/>
            <a:ext cx="1208405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375"/>
              </a:spcBef>
            </a:pPr>
            <a:r>
              <a:rPr sz="14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APPARTIENT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40376" y="3830796"/>
            <a:ext cx="1208405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400" i="1" u="sng" spc="-13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rebuchet MS"/>
                <a:cs typeface="Trebuchet MS"/>
              </a:rPr>
              <a:t>n°Etudiant</a:t>
            </a:r>
            <a:endParaRPr sz="1400">
              <a:latin typeface="Trebuchet MS"/>
              <a:cs typeface="Trebuchet MS"/>
            </a:endParaRPr>
          </a:p>
          <a:p>
            <a:pPr marL="90170">
              <a:lnSpc>
                <a:spcPct val="100000"/>
              </a:lnSpc>
            </a:pPr>
            <a:r>
              <a:rPr sz="1400" i="1" u="sng" spc="-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réfGroupe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48146" y="4140961"/>
            <a:ext cx="1132205" cy="77470"/>
          </a:xfrm>
          <a:custGeom>
            <a:avLst/>
            <a:gdLst/>
            <a:ahLst/>
            <a:cxnLst/>
            <a:rect l="l" t="t" r="r" b="b"/>
            <a:pathLst>
              <a:path w="1132204" h="77470">
                <a:moveTo>
                  <a:pt x="1055814" y="31759"/>
                </a:moveTo>
                <a:lnTo>
                  <a:pt x="0" y="64388"/>
                </a:lnTo>
                <a:lnTo>
                  <a:pt x="507" y="76962"/>
                </a:lnTo>
                <a:lnTo>
                  <a:pt x="1056195" y="44458"/>
                </a:lnTo>
                <a:lnTo>
                  <a:pt x="1055814" y="31759"/>
                </a:lnTo>
                <a:close/>
              </a:path>
              <a:path w="1132204" h="77470">
                <a:moveTo>
                  <a:pt x="1122735" y="31368"/>
                </a:moveTo>
                <a:lnTo>
                  <a:pt x="1068451" y="31368"/>
                </a:lnTo>
                <a:lnTo>
                  <a:pt x="1068831" y="44068"/>
                </a:lnTo>
                <a:lnTo>
                  <a:pt x="1056195" y="44458"/>
                </a:lnTo>
                <a:lnTo>
                  <a:pt x="1057148" y="76200"/>
                </a:lnTo>
                <a:lnTo>
                  <a:pt x="1132077" y="35687"/>
                </a:lnTo>
                <a:lnTo>
                  <a:pt x="1122735" y="31368"/>
                </a:lnTo>
                <a:close/>
              </a:path>
              <a:path w="1132204" h="77470">
                <a:moveTo>
                  <a:pt x="1068451" y="31368"/>
                </a:moveTo>
                <a:lnTo>
                  <a:pt x="1055814" y="31759"/>
                </a:lnTo>
                <a:lnTo>
                  <a:pt x="1056195" y="44458"/>
                </a:lnTo>
                <a:lnTo>
                  <a:pt x="1068831" y="44068"/>
                </a:lnTo>
                <a:lnTo>
                  <a:pt x="1068451" y="31368"/>
                </a:lnTo>
                <a:close/>
              </a:path>
              <a:path w="1132204" h="77470">
                <a:moveTo>
                  <a:pt x="1054861" y="0"/>
                </a:moveTo>
                <a:lnTo>
                  <a:pt x="1055814" y="31759"/>
                </a:lnTo>
                <a:lnTo>
                  <a:pt x="1068451" y="31368"/>
                </a:lnTo>
                <a:lnTo>
                  <a:pt x="1122735" y="31368"/>
                </a:lnTo>
                <a:lnTo>
                  <a:pt x="1054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487613" y="509588"/>
            <a:ext cx="665638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0" dirty="0"/>
              <a:t>Règle</a:t>
            </a:r>
            <a:r>
              <a:rPr sz="4000" spc="30" dirty="0"/>
              <a:t> </a:t>
            </a:r>
            <a:r>
              <a:rPr sz="4000" spc="-229" dirty="0"/>
              <a:t>5</a:t>
            </a:r>
            <a:r>
              <a:rPr sz="4000" spc="60" dirty="0"/>
              <a:t> </a:t>
            </a:r>
            <a:r>
              <a:rPr sz="4000" spc="-545" dirty="0">
                <a:latin typeface="Verdana"/>
                <a:cs typeface="Verdana"/>
              </a:rPr>
              <a:t>–</a:t>
            </a:r>
            <a:r>
              <a:rPr sz="4000" spc="-300" dirty="0">
                <a:latin typeface="Verdana"/>
                <a:cs typeface="Verdana"/>
              </a:rPr>
              <a:t> </a:t>
            </a:r>
            <a:r>
              <a:rPr sz="4000" spc="-175" dirty="0"/>
              <a:t>Relation</a:t>
            </a:r>
            <a:r>
              <a:rPr sz="4000" spc="45" dirty="0"/>
              <a:t> </a:t>
            </a:r>
            <a:r>
              <a:rPr sz="4000" spc="-30" dirty="0"/>
              <a:t>t</a:t>
            </a:r>
            <a:r>
              <a:rPr sz="4000" spc="-50" dirty="0"/>
              <a:t>e</a:t>
            </a:r>
            <a:r>
              <a:rPr sz="4000" spc="-60" dirty="0"/>
              <a:t>rnai</a:t>
            </a:r>
            <a:r>
              <a:rPr sz="4000" spc="-130" dirty="0"/>
              <a:t>r</a:t>
            </a:r>
            <a:r>
              <a:rPr sz="4000" spc="-310" dirty="0"/>
              <a:t>e</a:t>
            </a:r>
            <a:r>
              <a:rPr sz="4000" spc="45" dirty="0"/>
              <a:t> </a:t>
            </a:r>
            <a:r>
              <a:rPr sz="4000" spc="-125" dirty="0"/>
              <a:t>ou</a:t>
            </a:r>
            <a:r>
              <a:rPr sz="4000" spc="60" dirty="0"/>
              <a:t> </a:t>
            </a:r>
            <a:r>
              <a:rPr sz="4000" spc="-5" dirty="0"/>
              <a:t>+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236" y="1616709"/>
            <a:ext cx="4445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0" dirty="0">
                <a:latin typeface="Microsoft Sans Serif"/>
                <a:cs typeface="Microsoft Sans Serif"/>
              </a:rPr>
              <a:t>tern</a:t>
            </a:r>
            <a:r>
              <a:rPr sz="3200" spc="-85" dirty="0">
                <a:latin typeface="Microsoft Sans Serif"/>
                <a:cs typeface="Microsoft Sans Serif"/>
              </a:rPr>
              <a:t>ai</a:t>
            </a:r>
            <a:r>
              <a:rPr sz="3200" spc="-13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30450" y="4075048"/>
            <a:ext cx="6207760" cy="2332355"/>
            <a:chOff x="2330450" y="4075048"/>
            <a:chExt cx="6207760" cy="23323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39975" y="4084573"/>
              <a:ext cx="887730" cy="460375"/>
            </a:xfrm>
            <a:custGeom>
              <a:avLst/>
              <a:gdLst/>
              <a:ahLst/>
              <a:cxnLst/>
              <a:rect l="l" t="t" r="r" b="b"/>
              <a:pathLst>
                <a:path w="887730" h="460375">
                  <a:moveTo>
                    <a:pt x="0" y="76834"/>
                  </a:moveTo>
                  <a:lnTo>
                    <a:pt x="6038" y="46934"/>
                  </a:lnTo>
                  <a:lnTo>
                    <a:pt x="22494" y="22510"/>
                  </a:lnTo>
                  <a:lnTo>
                    <a:pt x="46880" y="6040"/>
                  </a:lnTo>
                  <a:lnTo>
                    <a:pt x="76707" y="0"/>
                  </a:lnTo>
                  <a:lnTo>
                    <a:pt x="810641" y="0"/>
                  </a:lnTo>
                  <a:lnTo>
                    <a:pt x="840541" y="6040"/>
                  </a:lnTo>
                  <a:lnTo>
                    <a:pt x="864965" y="22510"/>
                  </a:lnTo>
                  <a:lnTo>
                    <a:pt x="881435" y="46934"/>
                  </a:lnTo>
                  <a:lnTo>
                    <a:pt x="887476" y="76834"/>
                  </a:lnTo>
                  <a:lnTo>
                    <a:pt x="887476" y="383667"/>
                  </a:lnTo>
                  <a:lnTo>
                    <a:pt x="881435" y="413547"/>
                  </a:lnTo>
                  <a:lnTo>
                    <a:pt x="864965" y="437927"/>
                  </a:lnTo>
                  <a:lnTo>
                    <a:pt x="840541" y="454354"/>
                  </a:lnTo>
                  <a:lnTo>
                    <a:pt x="810641" y="460375"/>
                  </a:lnTo>
                  <a:lnTo>
                    <a:pt x="76707" y="460375"/>
                  </a:lnTo>
                  <a:lnTo>
                    <a:pt x="46880" y="454354"/>
                  </a:lnTo>
                  <a:lnTo>
                    <a:pt x="22494" y="437927"/>
                  </a:lnTo>
                  <a:lnTo>
                    <a:pt x="6038" y="413547"/>
                  </a:lnTo>
                  <a:lnTo>
                    <a:pt x="0" y="383667"/>
                  </a:lnTo>
                  <a:lnTo>
                    <a:pt x="0" y="7683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492120" y="4314570"/>
            <a:ext cx="585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latin typeface="Microsoft Sans Serif"/>
                <a:cs typeface="Microsoft Sans Serif"/>
              </a:rPr>
              <a:t>v</a:t>
            </a:r>
            <a:r>
              <a:rPr sz="1200" spc="-45" dirty="0">
                <a:latin typeface="Microsoft Sans Serif"/>
                <a:cs typeface="Microsoft Sans Serif"/>
              </a:rPr>
              <a:t>olumeH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2162" y="3833850"/>
            <a:ext cx="1148080" cy="260985"/>
          </a:xfrm>
          <a:custGeom>
            <a:avLst/>
            <a:gdLst/>
            <a:ahLst/>
            <a:cxnLst/>
            <a:rect l="l" t="t" r="r" b="b"/>
            <a:pathLst>
              <a:path w="1148080" h="260985">
                <a:moveTo>
                  <a:pt x="0" y="260502"/>
                </a:moveTo>
                <a:lnTo>
                  <a:pt x="1147762" y="260502"/>
                </a:lnTo>
                <a:lnTo>
                  <a:pt x="1147762" y="0"/>
                </a:lnTo>
                <a:lnTo>
                  <a:pt x="0" y="0"/>
                </a:lnTo>
                <a:lnTo>
                  <a:pt x="0" y="26050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1687" y="3850004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Microsoft Sans Serif"/>
                <a:cs typeface="Microsoft Sans Serif"/>
              </a:rPr>
              <a:t>PROFESSEUR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2162" y="4094251"/>
            <a:ext cx="1148080" cy="450850"/>
          </a:xfrm>
          <a:custGeom>
            <a:avLst/>
            <a:gdLst/>
            <a:ahLst/>
            <a:cxnLst/>
            <a:rect l="l" t="t" r="r" b="b"/>
            <a:pathLst>
              <a:path w="1148080" h="450850">
                <a:moveTo>
                  <a:pt x="0" y="450697"/>
                </a:moveTo>
                <a:lnTo>
                  <a:pt x="1147762" y="450697"/>
                </a:lnTo>
                <a:lnTo>
                  <a:pt x="1147762" y="0"/>
                </a:lnTo>
                <a:lnTo>
                  <a:pt x="0" y="0"/>
                </a:lnTo>
                <a:lnTo>
                  <a:pt x="0" y="45069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1687" y="4123182"/>
            <a:ext cx="1129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Microsoft Sans Serif"/>
                <a:cs typeface="Microsoft Sans Serif"/>
              </a:rPr>
              <a:t>codeProf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167" y="4299585"/>
            <a:ext cx="559435" cy="7620"/>
          </a:xfrm>
          <a:custGeom>
            <a:avLst/>
            <a:gdLst/>
            <a:ahLst/>
            <a:cxnLst/>
            <a:rect l="l" t="t" r="r" b="b"/>
            <a:pathLst>
              <a:path w="559435" h="7620">
                <a:moveTo>
                  <a:pt x="559308" y="0"/>
                </a:moveTo>
                <a:lnTo>
                  <a:pt x="0" y="0"/>
                </a:lnTo>
                <a:lnTo>
                  <a:pt x="0" y="7619"/>
                </a:lnTo>
                <a:lnTo>
                  <a:pt x="559308" y="7619"/>
                </a:lnTo>
                <a:lnTo>
                  <a:pt x="559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01687" y="4306061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Microsoft Sans Serif"/>
                <a:cs typeface="Microsoft Sans Serif"/>
              </a:rPr>
              <a:t>nom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1825" y="4073397"/>
            <a:ext cx="1373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4515" algn="l"/>
                <a:tab pos="1334770" algn="l"/>
              </a:tabLst>
            </a:pPr>
            <a:r>
              <a:rPr sz="2100" u="heavy" spc="-172" baseline="-793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00" u="heavy" spc="-120" baseline="-793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0,</a:t>
            </a:r>
            <a:r>
              <a:rPr sz="2100" u="heavy" spc="-209" baseline="-793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100" u="heavy" spc="-120" baseline="-7936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	</a:t>
            </a:r>
            <a:r>
              <a:rPr sz="1200" u="heavy" spc="-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Enseigner	</a:t>
            </a:r>
            <a:endParaRPr sz="1200">
              <a:latin typeface="Microsoft Sans Serif"/>
              <a:cs typeface="Microsoft Sans Serif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367026" y="2698775"/>
          <a:ext cx="835025" cy="1376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438">
                <a:tc grid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spc="-75" dirty="0">
                          <a:latin typeface="Microsoft Sans Serif"/>
                          <a:cs typeface="Microsoft Sans Serif"/>
                        </a:rPr>
                        <a:t>COURS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285">
                <a:tc gridSpan="2">
                  <a:txBody>
                    <a:bodyPr/>
                    <a:lstStyle/>
                    <a:p>
                      <a:pPr marL="89535" marR="2076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codeCrs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libellé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5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400" spc="-1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2332101" y="4544948"/>
          <a:ext cx="864235" cy="13508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2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400" spc="-1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21">
                <a:tc grid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105" dirty="0">
                          <a:latin typeface="Microsoft Sans Serif"/>
                          <a:cs typeface="Microsoft Sans Serif"/>
                        </a:rPr>
                        <a:t>GROUPE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02">
                <a:tc gridSpan="2">
                  <a:txBody>
                    <a:bodyPr/>
                    <a:lstStyle/>
                    <a:p>
                      <a:pPr marL="90170" marR="1479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n°</a:t>
                      </a:r>
                      <a:r>
                        <a:rPr sz="1200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1200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2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oupe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75" dirty="0">
                          <a:latin typeface="Microsoft Sans Serif"/>
                          <a:cs typeface="Microsoft Sans Serif"/>
                        </a:rPr>
                        <a:t>capacité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3600450" y="2708275"/>
            <a:ext cx="0" cy="3168650"/>
          </a:xfrm>
          <a:custGeom>
            <a:avLst/>
            <a:gdLst/>
            <a:ahLst/>
            <a:cxnLst/>
            <a:rect l="l" t="t" r="r" b="b"/>
            <a:pathLst>
              <a:path h="3168650">
                <a:moveTo>
                  <a:pt x="0" y="0"/>
                </a:moveTo>
                <a:lnTo>
                  <a:pt x="0" y="3168650"/>
                </a:lnTo>
              </a:path>
            </a:pathLst>
          </a:custGeom>
          <a:ln w="12700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16575" y="5518150"/>
            <a:ext cx="1144905" cy="24511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40"/>
              </a:spcBef>
            </a:pP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16575" y="5762777"/>
            <a:ext cx="1144905" cy="7270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70"/>
              </a:spcBef>
            </a:pPr>
            <a:r>
              <a:rPr sz="14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réfGroupe</a:t>
            </a:r>
            <a:endParaRPr sz="1400">
              <a:latin typeface="Microsoft Sans Serif"/>
              <a:cs typeface="Microsoft Sans Serif"/>
            </a:endParaRPr>
          </a:p>
          <a:p>
            <a:pPr marL="90170">
              <a:lnSpc>
                <a:spcPct val="100000"/>
              </a:lnSpc>
              <a:spcBef>
                <a:spcPts val="290"/>
              </a:spcBef>
            </a:pPr>
            <a:r>
              <a:rPr sz="1400" spc="-75" dirty="0">
                <a:latin typeface="Microsoft Sans Serif"/>
                <a:cs typeface="Microsoft Sans Serif"/>
              </a:rPr>
              <a:t>Capacité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52007" y="4986273"/>
            <a:ext cx="76200" cy="522605"/>
          </a:xfrm>
          <a:custGeom>
            <a:avLst/>
            <a:gdLst/>
            <a:ahLst/>
            <a:cxnLst/>
            <a:rect l="l" t="t" r="r" b="b"/>
            <a:pathLst>
              <a:path w="76200" h="522604">
                <a:moveTo>
                  <a:pt x="0" y="445897"/>
                </a:moveTo>
                <a:lnTo>
                  <a:pt x="37591" y="522350"/>
                </a:lnTo>
                <a:lnTo>
                  <a:pt x="69872" y="458850"/>
                </a:lnTo>
                <a:lnTo>
                  <a:pt x="28575" y="458850"/>
                </a:lnTo>
                <a:lnTo>
                  <a:pt x="28649" y="446087"/>
                </a:lnTo>
                <a:lnTo>
                  <a:pt x="0" y="445897"/>
                </a:lnTo>
                <a:close/>
              </a:path>
              <a:path w="76200" h="522604">
                <a:moveTo>
                  <a:pt x="28649" y="446087"/>
                </a:moveTo>
                <a:lnTo>
                  <a:pt x="28575" y="458850"/>
                </a:lnTo>
                <a:lnTo>
                  <a:pt x="47625" y="458850"/>
                </a:lnTo>
                <a:lnTo>
                  <a:pt x="47698" y="446214"/>
                </a:lnTo>
                <a:lnTo>
                  <a:pt x="28649" y="446087"/>
                </a:lnTo>
                <a:close/>
              </a:path>
              <a:path w="76200" h="522604">
                <a:moveTo>
                  <a:pt x="47698" y="446214"/>
                </a:moveTo>
                <a:lnTo>
                  <a:pt x="47625" y="458850"/>
                </a:lnTo>
                <a:lnTo>
                  <a:pt x="69872" y="458850"/>
                </a:lnTo>
                <a:lnTo>
                  <a:pt x="76200" y="446404"/>
                </a:lnTo>
                <a:lnTo>
                  <a:pt x="47698" y="446214"/>
                </a:lnTo>
                <a:close/>
              </a:path>
              <a:path w="76200" h="522604">
                <a:moveTo>
                  <a:pt x="31241" y="0"/>
                </a:moveTo>
                <a:lnTo>
                  <a:pt x="28649" y="446087"/>
                </a:lnTo>
                <a:lnTo>
                  <a:pt x="47698" y="446214"/>
                </a:lnTo>
                <a:lnTo>
                  <a:pt x="50291" y="126"/>
                </a:lnTo>
                <a:lnTo>
                  <a:pt x="312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16350" y="3778250"/>
            <a:ext cx="122428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375"/>
              </a:spcBef>
            </a:pPr>
            <a:r>
              <a:rPr sz="14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PROFESSEUR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16350" y="4108545"/>
            <a:ext cx="122428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422909">
              <a:lnSpc>
                <a:spcPct val="100000"/>
              </a:lnSpc>
              <a:spcBef>
                <a:spcPts val="320"/>
              </a:spcBef>
            </a:pP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400" u="sng" spc="-1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400" u="sng" spc="-1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1400" u="sng" spc="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4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f 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Nom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45201" y="3670300"/>
            <a:ext cx="1295400" cy="33020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375"/>
              </a:spcBef>
            </a:pPr>
            <a:r>
              <a:rPr sz="1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ENSEIGNER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45201" y="4000468"/>
            <a:ext cx="1295400" cy="9766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0170" marR="524510" algn="just">
              <a:lnSpc>
                <a:spcPct val="101499"/>
              </a:lnSpc>
              <a:spcBef>
                <a:spcPts val="290"/>
              </a:spcBef>
            </a:pPr>
            <a:r>
              <a:rPr sz="1400" i="1" u="sng" spc="-1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CodeCrs </a:t>
            </a:r>
            <a:r>
              <a:rPr sz="1400" i="1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i="1" u="sng" spc="-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CodeProf 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400" i="1" u="sng" spc="-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éfG</a:t>
            </a:r>
            <a:r>
              <a:rPr sz="1400" i="1" u="sng" spc="-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400" i="1" u="sng" spc="-1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</a:t>
            </a:r>
            <a:r>
              <a:rPr sz="1400" i="1" u="sng" spc="-1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upe</a:t>
            </a:r>
            <a:endParaRPr sz="1400">
              <a:latin typeface="Trebuchet MS"/>
              <a:cs typeface="Trebuchet MS"/>
            </a:endParaRPr>
          </a:p>
          <a:p>
            <a:pPr marL="90170">
              <a:lnSpc>
                <a:spcPct val="100000"/>
              </a:lnSpc>
              <a:spcBef>
                <a:spcPts val="380"/>
              </a:spcBef>
            </a:pPr>
            <a:r>
              <a:rPr sz="1200" spc="-50" dirty="0">
                <a:latin typeface="Microsoft Sans Serif"/>
                <a:cs typeface="Microsoft Sans Serif"/>
              </a:rPr>
              <a:t>volumeH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49773" y="4451350"/>
            <a:ext cx="485775" cy="76200"/>
          </a:xfrm>
          <a:custGeom>
            <a:avLst/>
            <a:gdLst/>
            <a:ahLst/>
            <a:cxnLst/>
            <a:rect l="l" t="t" r="r" b="b"/>
            <a:pathLst>
              <a:path w="4857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8577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85775" h="76200">
                <a:moveTo>
                  <a:pt x="48577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85775" y="44450"/>
                </a:lnTo>
                <a:lnTo>
                  <a:pt x="4857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624576" y="2276449"/>
            <a:ext cx="1144905" cy="245110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35"/>
              </a:spcBef>
            </a:pPr>
            <a:r>
              <a:rPr sz="1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COURS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24576" y="2521089"/>
            <a:ext cx="1144905" cy="7270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0170" marR="378460">
              <a:lnSpc>
                <a:spcPct val="110000"/>
              </a:lnSpc>
              <a:spcBef>
                <a:spcPts val="195"/>
              </a:spcBef>
            </a:pP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400" u="sng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4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deC</a:t>
            </a:r>
            <a:r>
              <a:rPr sz="1400" u="sng" spc="-3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rs 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Libellé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58610" y="3257550"/>
            <a:ext cx="76200" cy="403860"/>
          </a:xfrm>
          <a:custGeom>
            <a:avLst/>
            <a:gdLst/>
            <a:ahLst/>
            <a:cxnLst/>
            <a:rect l="l" t="t" r="r" b="b"/>
            <a:pathLst>
              <a:path w="76200" h="403860">
                <a:moveTo>
                  <a:pt x="31725" y="76062"/>
                </a:moveTo>
                <a:lnTo>
                  <a:pt x="27812" y="403098"/>
                </a:lnTo>
                <a:lnTo>
                  <a:pt x="40512" y="403351"/>
                </a:lnTo>
                <a:lnTo>
                  <a:pt x="44426" y="76210"/>
                </a:lnTo>
                <a:lnTo>
                  <a:pt x="31725" y="76062"/>
                </a:lnTo>
                <a:close/>
              </a:path>
              <a:path w="76200" h="403860">
                <a:moveTo>
                  <a:pt x="69782" y="63373"/>
                </a:moveTo>
                <a:lnTo>
                  <a:pt x="31876" y="63373"/>
                </a:lnTo>
                <a:lnTo>
                  <a:pt x="44576" y="63626"/>
                </a:lnTo>
                <a:lnTo>
                  <a:pt x="44426" y="76210"/>
                </a:lnTo>
                <a:lnTo>
                  <a:pt x="76200" y="76580"/>
                </a:lnTo>
                <a:lnTo>
                  <a:pt x="69782" y="63373"/>
                </a:lnTo>
                <a:close/>
              </a:path>
              <a:path w="76200" h="403860">
                <a:moveTo>
                  <a:pt x="31876" y="63373"/>
                </a:moveTo>
                <a:lnTo>
                  <a:pt x="31725" y="76062"/>
                </a:lnTo>
                <a:lnTo>
                  <a:pt x="44426" y="76210"/>
                </a:lnTo>
                <a:lnTo>
                  <a:pt x="44576" y="63626"/>
                </a:lnTo>
                <a:lnTo>
                  <a:pt x="31876" y="63373"/>
                </a:lnTo>
                <a:close/>
              </a:path>
              <a:path w="76200" h="403860">
                <a:moveTo>
                  <a:pt x="38988" y="0"/>
                </a:moveTo>
                <a:lnTo>
                  <a:pt x="0" y="75691"/>
                </a:lnTo>
                <a:lnTo>
                  <a:pt x="31725" y="76062"/>
                </a:lnTo>
                <a:lnTo>
                  <a:pt x="31876" y="63373"/>
                </a:lnTo>
                <a:lnTo>
                  <a:pt x="69782" y="63373"/>
                </a:lnTo>
                <a:lnTo>
                  <a:pt x="38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457200"/>
            <a:ext cx="3606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Relation</a:t>
            </a:r>
            <a:r>
              <a:rPr sz="4000" spc="-15" dirty="0"/>
              <a:t> </a:t>
            </a:r>
            <a:r>
              <a:rPr sz="4000" spc="-135" dirty="0"/>
              <a:t>réflexive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618236" y="1513253"/>
            <a:ext cx="6006465" cy="10604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1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61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Un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vacatai</a:t>
            </a:r>
            <a:r>
              <a:rPr sz="2400" spc="-145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dirigé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pl</a:t>
            </a:r>
            <a:r>
              <a:rPr sz="2400" spc="-130" dirty="0">
                <a:latin typeface="Microsoft Sans Serif"/>
                <a:cs typeface="Microsoft Sans Serif"/>
              </a:rPr>
              <a:t>usieurs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che</a:t>
            </a:r>
            <a:r>
              <a:rPr sz="2400" spc="-175" dirty="0">
                <a:latin typeface="Microsoft Sans Serif"/>
                <a:cs typeface="Microsoft Sans Serif"/>
              </a:rPr>
              <a:t>fs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8175" y="3729101"/>
            <a:ext cx="7900034" cy="2678430"/>
            <a:chOff x="638175" y="3729101"/>
            <a:chExt cx="7900034" cy="267843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301" y="5265737"/>
              <a:ext cx="1049337" cy="11414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69987" y="3738626"/>
              <a:ext cx="12700" cy="836930"/>
            </a:xfrm>
            <a:custGeom>
              <a:avLst/>
              <a:gdLst/>
              <a:ahLst/>
              <a:cxnLst/>
              <a:rect l="l" t="t" r="r" b="b"/>
              <a:pathLst>
                <a:path w="12700" h="836929">
                  <a:moveTo>
                    <a:pt x="12700" y="0"/>
                  </a:moveTo>
                  <a:lnTo>
                    <a:pt x="0" y="83654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7700" y="4584674"/>
              <a:ext cx="1043305" cy="330200"/>
            </a:xfrm>
            <a:custGeom>
              <a:avLst/>
              <a:gdLst/>
              <a:ahLst/>
              <a:cxnLst/>
              <a:rect l="l" t="t" r="r" b="b"/>
              <a:pathLst>
                <a:path w="1043305" h="330200">
                  <a:moveTo>
                    <a:pt x="0" y="329844"/>
                  </a:moveTo>
                  <a:lnTo>
                    <a:pt x="1042987" y="329844"/>
                  </a:lnTo>
                  <a:lnTo>
                    <a:pt x="1042987" y="0"/>
                  </a:lnTo>
                  <a:lnTo>
                    <a:pt x="0" y="0"/>
                  </a:lnTo>
                  <a:lnTo>
                    <a:pt x="0" y="3298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7225" y="4260697"/>
            <a:ext cx="1024255" cy="59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 marR="182880" indent="283210">
              <a:lnSpc>
                <a:spcPct val="1341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n  </a:t>
            </a:r>
            <a:r>
              <a:rPr sz="1400" spc="-155" dirty="0"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7700" y="4914544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7225" y="4942077"/>
            <a:ext cx="5543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Microsoft Sans Serif"/>
                <a:cs typeface="Microsoft Sans Serif"/>
              </a:rPr>
              <a:t>n</a:t>
            </a:r>
            <a:r>
              <a:rPr sz="1400" spc="-10" dirty="0">
                <a:latin typeface="Microsoft Sans Serif"/>
                <a:cs typeface="Microsoft Sans Serif"/>
              </a:rPr>
              <a:t>°</a:t>
            </a:r>
            <a:r>
              <a:rPr sz="1400" spc="-90" dirty="0">
                <a:latin typeface="Microsoft Sans Serif"/>
                <a:cs typeface="Microsoft Sans Serif"/>
              </a:rPr>
              <a:t>P</a:t>
            </a:r>
            <a:r>
              <a:rPr sz="1400" spc="-85" dirty="0">
                <a:latin typeface="Microsoft Sans Serif"/>
                <a:cs typeface="Microsoft Sans Serif"/>
              </a:rPr>
              <a:t>r</a:t>
            </a:r>
            <a:r>
              <a:rPr sz="1400" spc="-5" dirty="0">
                <a:latin typeface="Microsoft Sans Serif"/>
                <a:cs typeface="Microsoft Sans Serif"/>
              </a:rPr>
              <a:t>o</a:t>
            </a:r>
            <a:r>
              <a:rPr sz="1400" spc="-40" dirty="0">
                <a:latin typeface="Microsoft Sans Serif"/>
                <a:cs typeface="Microsoft Sans Serif"/>
              </a:rPr>
              <a:t>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7704" y="5145785"/>
            <a:ext cx="460375" cy="9525"/>
          </a:xfrm>
          <a:custGeom>
            <a:avLst/>
            <a:gdLst/>
            <a:ahLst/>
            <a:cxnLst/>
            <a:rect l="l" t="t" r="r" b="b"/>
            <a:pathLst>
              <a:path w="460375" h="9525">
                <a:moveTo>
                  <a:pt x="460247" y="0"/>
                </a:moveTo>
                <a:lnTo>
                  <a:pt x="0" y="0"/>
                </a:lnTo>
                <a:lnTo>
                  <a:pt x="0" y="9143"/>
                </a:lnTo>
                <a:lnTo>
                  <a:pt x="460247" y="9143"/>
                </a:lnTo>
                <a:lnTo>
                  <a:pt x="460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57225" y="5155438"/>
            <a:ext cx="636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6737" y="3062223"/>
            <a:ext cx="2643505" cy="3181985"/>
            <a:chOff x="566737" y="3062223"/>
            <a:chExt cx="2643505" cy="3181985"/>
          </a:xfrm>
        </p:grpSpPr>
        <p:sp>
          <p:nvSpPr>
            <p:cNvPr id="27" name="object 27"/>
            <p:cNvSpPr/>
            <p:nvPr/>
          </p:nvSpPr>
          <p:spPr>
            <a:xfrm>
              <a:off x="3203575" y="3068573"/>
              <a:ext cx="0" cy="3169285"/>
            </a:xfrm>
            <a:custGeom>
              <a:avLst/>
              <a:gdLst/>
              <a:ahLst/>
              <a:cxnLst/>
              <a:rect l="l" t="t" r="r" b="b"/>
              <a:pathLst>
                <a:path h="3169285">
                  <a:moveTo>
                    <a:pt x="0" y="0"/>
                  </a:moveTo>
                  <a:lnTo>
                    <a:pt x="0" y="3168713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6262" y="3176523"/>
              <a:ext cx="1211580" cy="553085"/>
            </a:xfrm>
            <a:custGeom>
              <a:avLst/>
              <a:gdLst/>
              <a:ahLst/>
              <a:cxnLst/>
              <a:rect l="l" t="t" r="r" b="b"/>
              <a:pathLst>
                <a:path w="1211580" h="553085">
                  <a:moveTo>
                    <a:pt x="0" y="92201"/>
                  </a:moveTo>
                  <a:lnTo>
                    <a:pt x="7235" y="56310"/>
                  </a:lnTo>
                  <a:lnTo>
                    <a:pt x="26968" y="27003"/>
                  </a:lnTo>
                  <a:lnTo>
                    <a:pt x="56235" y="7244"/>
                  </a:lnTo>
                  <a:lnTo>
                    <a:pt x="92075" y="0"/>
                  </a:lnTo>
                  <a:lnTo>
                    <a:pt x="1119187" y="0"/>
                  </a:lnTo>
                  <a:lnTo>
                    <a:pt x="1155005" y="7244"/>
                  </a:lnTo>
                  <a:lnTo>
                    <a:pt x="1184275" y="27003"/>
                  </a:lnTo>
                  <a:lnTo>
                    <a:pt x="1204019" y="56310"/>
                  </a:lnTo>
                  <a:lnTo>
                    <a:pt x="1211262" y="92201"/>
                  </a:lnTo>
                  <a:lnTo>
                    <a:pt x="1211262" y="460375"/>
                  </a:lnTo>
                  <a:lnTo>
                    <a:pt x="1204019" y="496266"/>
                  </a:lnTo>
                  <a:lnTo>
                    <a:pt x="1184275" y="525573"/>
                  </a:lnTo>
                  <a:lnTo>
                    <a:pt x="1155005" y="545332"/>
                  </a:lnTo>
                  <a:lnTo>
                    <a:pt x="1119187" y="552576"/>
                  </a:lnTo>
                  <a:lnTo>
                    <a:pt x="92075" y="552576"/>
                  </a:lnTo>
                  <a:lnTo>
                    <a:pt x="56235" y="545332"/>
                  </a:lnTo>
                  <a:lnTo>
                    <a:pt x="26968" y="525573"/>
                  </a:lnTo>
                  <a:lnTo>
                    <a:pt x="7235" y="496266"/>
                  </a:lnTo>
                  <a:lnTo>
                    <a:pt x="0" y="460375"/>
                  </a:lnTo>
                  <a:lnTo>
                    <a:pt x="0" y="92201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5136" y="3187954"/>
            <a:ext cx="686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Microsoft Sans Serif"/>
                <a:cs typeface="Microsoft Sans Serif"/>
              </a:rPr>
              <a:t>DIRIG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6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6262" y="3454019"/>
            <a:ext cx="1211580" cy="1270"/>
          </a:xfrm>
          <a:custGeom>
            <a:avLst/>
            <a:gdLst/>
            <a:ahLst/>
            <a:cxnLst/>
            <a:rect l="l" t="t" r="r" b="b"/>
            <a:pathLst>
              <a:path w="1211580" h="1270">
                <a:moveTo>
                  <a:pt x="0" y="0"/>
                </a:moveTo>
                <a:lnTo>
                  <a:pt x="1211262" y="12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837426" y="3536950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375"/>
              </a:spcBef>
            </a:pPr>
            <a:r>
              <a:rPr sz="14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37426" y="3867245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398145">
              <a:lnSpc>
                <a:spcPct val="100000"/>
              </a:lnSpc>
              <a:spcBef>
                <a:spcPts val="320"/>
              </a:spcBef>
            </a:pPr>
            <a:r>
              <a:rPr sz="1400" u="sng" spc="-5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n°Prof </a:t>
            </a:r>
            <a:r>
              <a:rPr sz="1400" spc="-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24300" y="3535426"/>
            <a:ext cx="1622425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370"/>
              </a:spcBef>
            </a:pP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DIRIGER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24300" y="3865721"/>
            <a:ext cx="1622425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377825">
              <a:lnSpc>
                <a:spcPct val="100000"/>
              </a:lnSpc>
              <a:spcBef>
                <a:spcPts val="320"/>
              </a:spcBef>
            </a:pPr>
            <a:r>
              <a:rPr sz="1400" i="1" u="sng" spc="-1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rebuchet MS"/>
                <a:cs typeface="Trebuchet MS"/>
              </a:rPr>
              <a:t>n°Prof_Chef </a:t>
            </a:r>
            <a:r>
              <a:rPr sz="1400" i="1" spc="-130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1400" i="1" u="sng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</a:t>
            </a:r>
            <a:r>
              <a:rPr sz="1400" i="1" u="sng" spc="-18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°</a:t>
            </a:r>
            <a:r>
              <a:rPr sz="14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400" i="1" u="sng" spc="-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400" i="1" u="sng" spc="-1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</a:t>
            </a:r>
            <a:r>
              <a:rPr sz="1400" i="1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f</a:t>
            </a:r>
            <a:r>
              <a:rPr sz="1400" i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_</a:t>
            </a:r>
            <a:r>
              <a:rPr sz="1400" i="1" u="sng" spc="-1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vacat</a:t>
            </a:r>
            <a:r>
              <a:rPr sz="1400" i="1" u="sng" spc="-1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ai</a:t>
            </a:r>
            <a:r>
              <a:rPr sz="1400" i="1" u="sng" spc="-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93926" y="3446526"/>
            <a:ext cx="5133975" cy="1854200"/>
            <a:chOff x="1693926" y="3446526"/>
            <a:chExt cx="5133975" cy="1854200"/>
          </a:xfrm>
        </p:grpSpPr>
        <p:sp>
          <p:nvSpPr>
            <p:cNvPr id="36" name="object 36"/>
            <p:cNvSpPr/>
            <p:nvPr/>
          </p:nvSpPr>
          <p:spPr>
            <a:xfrm>
              <a:off x="5556250" y="4209923"/>
              <a:ext cx="1271905" cy="76200"/>
            </a:xfrm>
            <a:custGeom>
              <a:avLst/>
              <a:gdLst/>
              <a:ahLst/>
              <a:cxnLst/>
              <a:rect l="l" t="t" r="r" b="b"/>
              <a:pathLst>
                <a:path w="1271904" h="76200">
                  <a:moveTo>
                    <a:pt x="1195376" y="44434"/>
                  </a:moveTo>
                  <a:lnTo>
                    <a:pt x="1195324" y="76200"/>
                  </a:lnTo>
                  <a:lnTo>
                    <a:pt x="1259036" y="44450"/>
                  </a:lnTo>
                  <a:lnTo>
                    <a:pt x="1208024" y="44450"/>
                  </a:lnTo>
                  <a:lnTo>
                    <a:pt x="1195376" y="44434"/>
                  </a:lnTo>
                  <a:close/>
                </a:path>
                <a:path w="1271904" h="76200">
                  <a:moveTo>
                    <a:pt x="1195398" y="31733"/>
                  </a:moveTo>
                  <a:lnTo>
                    <a:pt x="1195376" y="44434"/>
                  </a:lnTo>
                  <a:lnTo>
                    <a:pt x="1208024" y="44450"/>
                  </a:lnTo>
                  <a:lnTo>
                    <a:pt x="1208151" y="31750"/>
                  </a:lnTo>
                  <a:lnTo>
                    <a:pt x="1195398" y="31733"/>
                  </a:lnTo>
                  <a:close/>
                </a:path>
                <a:path w="1271904" h="76200">
                  <a:moveTo>
                    <a:pt x="1195451" y="0"/>
                  </a:moveTo>
                  <a:lnTo>
                    <a:pt x="1195398" y="31733"/>
                  </a:lnTo>
                  <a:lnTo>
                    <a:pt x="1208151" y="31750"/>
                  </a:lnTo>
                  <a:lnTo>
                    <a:pt x="1208024" y="44450"/>
                  </a:lnTo>
                  <a:lnTo>
                    <a:pt x="1259036" y="44450"/>
                  </a:lnTo>
                  <a:lnTo>
                    <a:pt x="1271524" y="38226"/>
                  </a:lnTo>
                  <a:lnTo>
                    <a:pt x="1195451" y="0"/>
                  </a:lnTo>
                  <a:close/>
                </a:path>
                <a:path w="1271904" h="76200">
                  <a:moveTo>
                    <a:pt x="0" y="30225"/>
                  </a:moveTo>
                  <a:lnTo>
                    <a:pt x="0" y="42925"/>
                  </a:lnTo>
                  <a:lnTo>
                    <a:pt x="1195376" y="44434"/>
                  </a:lnTo>
                  <a:lnTo>
                    <a:pt x="1195398" y="31733"/>
                  </a:lnTo>
                  <a:lnTo>
                    <a:pt x="0" y="30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00276" y="3452876"/>
              <a:ext cx="316230" cy="1841500"/>
            </a:xfrm>
            <a:custGeom>
              <a:avLst/>
              <a:gdLst/>
              <a:ahLst/>
              <a:cxnLst/>
              <a:rect l="l" t="t" r="r" b="b"/>
              <a:pathLst>
                <a:path w="316230" h="1841500">
                  <a:moveTo>
                    <a:pt x="96774" y="0"/>
                  </a:moveTo>
                  <a:lnTo>
                    <a:pt x="315849" y="0"/>
                  </a:lnTo>
                  <a:lnTo>
                    <a:pt x="315849" y="1841500"/>
                  </a:lnTo>
                  <a:lnTo>
                    <a:pt x="0" y="1841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733550" y="5328284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9117" y="3961257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20570" y="4212082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Microsoft Sans Serif"/>
                <a:cs typeface="Microsoft Sans Serif"/>
              </a:rPr>
              <a:t>(vacataire)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29098" y="4635500"/>
            <a:ext cx="2667000" cy="227329"/>
          </a:xfrm>
          <a:custGeom>
            <a:avLst/>
            <a:gdLst/>
            <a:ahLst/>
            <a:cxnLst/>
            <a:rect l="l" t="t" r="r" b="b"/>
            <a:pathLst>
              <a:path w="2667000" h="227329">
                <a:moveTo>
                  <a:pt x="12700" y="0"/>
                </a:moveTo>
                <a:lnTo>
                  <a:pt x="0" y="0"/>
                </a:lnTo>
                <a:lnTo>
                  <a:pt x="0" y="227075"/>
                </a:lnTo>
                <a:lnTo>
                  <a:pt x="2635250" y="227075"/>
                </a:lnTo>
                <a:lnTo>
                  <a:pt x="2635250" y="220725"/>
                </a:lnTo>
                <a:lnTo>
                  <a:pt x="12700" y="220725"/>
                </a:lnTo>
                <a:lnTo>
                  <a:pt x="6350" y="214375"/>
                </a:lnTo>
                <a:lnTo>
                  <a:pt x="12700" y="214375"/>
                </a:lnTo>
                <a:lnTo>
                  <a:pt x="12700" y="0"/>
                </a:lnTo>
                <a:close/>
              </a:path>
              <a:path w="2667000" h="227329">
                <a:moveTo>
                  <a:pt x="12700" y="214375"/>
                </a:moveTo>
                <a:lnTo>
                  <a:pt x="6350" y="214375"/>
                </a:lnTo>
                <a:lnTo>
                  <a:pt x="12700" y="220725"/>
                </a:lnTo>
                <a:lnTo>
                  <a:pt x="12700" y="214375"/>
                </a:lnTo>
                <a:close/>
              </a:path>
              <a:path w="2667000" h="227329">
                <a:moveTo>
                  <a:pt x="2622550" y="214375"/>
                </a:moveTo>
                <a:lnTo>
                  <a:pt x="12700" y="214375"/>
                </a:lnTo>
                <a:lnTo>
                  <a:pt x="12700" y="220725"/>
                </a:lnTo>
                <a:lnTo>
                  <a:pt x="2622550" y="220725"/>
                </a:lnTo>
                <a:lnTo>
                  <a:pt x="2622550" y="214375"/>
                </a:lnTo>
                <a:close/>
              </a:path>
              <a:path w="2667000" h="227329">
                <a:moveTo>
                  <a:pt x="2635250" y="65024"/>
                </a:moveTo>
                <a:lnTo>
                  <a:pt x="2622550" y="65024"/>
                </a:lnTo>
                <a:lnTo>
                  <a:pt x="2622550" y="220725"/>
                </a:lnTo>
                <a:lnTo>
                  <a:pt x="2628900" y="214375"/>
                </a:lnTo>
                <a:lnTo>
                  <a:pt x="2635250" y="214375"/>
                </a:lnTo>
                <a:lnTo>
                  <a:pt x="2635250" y="65024"/>
                </a:lnTo>
                <a:close/>
              </a:path>
              <a:path w="2667000" h="227329">
                <a:moveTo>
                  <a:pt x="2635250" y="214375"/>
                </a:moveTo>
                <a:lnTo>
                  <a:pt x="2628900" y="214375"/>
                </a:lnTo>
                <a:lnTo>
                  <a:pt x="2622550" y="220725"/>
                </a:lnTo>
                <a:lnTo>
                  <a:pt x="2635250" y="220725"/>
                </a:lnTo>
                <a:lnTo>
                  <a:pt x="2635250" y="214375"/>
                </a:lnTo>
                <a:close/>
              </a:path>
              <a:path w="2667000" h="227329">
                <a:moveTo>
                  <a:pt x="2628900" y="1524"/>
                </a:moveTo>
                <a:lnTo>
                  <a:pt x="2590800" y="77724"/>
                </a:lnTo>
                <a:lnTo>
                  <a:pt x="2622550" y="77724"/>
                </a:lnTo>
                <a:lnTo>
                  <a:pt x="2622550" y="65024"/>
                </a:lnTo>
                <a:lnTo>
                  <a:pt x="2660650" y="65024"/>
                </a:lnTo>
                <a:lnTo>
                  <a:pt x="2628900" y="1524"/>
                </a:lnTo>
                <a:close/>
              </a:path>
              <a:path w="2667000" h="227329">
                <a:moveTo>
                  <a:pt x="2660650" y="65024"/>
                </a:moveTo>
                <a:lnTo>
                  <a:pt x="2635250" y="65024"/>
                </a:lnTo>
                <a:lnTo>
                  <a:pt x="2635250" y="77724"/>
                </a:lnTo>
                <a:lnTo>
                  <a:pt x="2667000" y="77724"/>
                </a:lnTo>
                <a:lnTo>
                  <a:pt x="2660650" y="650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729732" y="4896358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Microsoft Sans Serif"/>
                <a:cs typeface="Microsoft Sans Serif"/>
              </a:rPr>
              <a:t>(vacataire)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45504" y="3961257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5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7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76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457200"/>
            <a:ext cx="3606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Relation</a:t>
            </a:r>
            <a:r>
              <a:rPr sz="4000" spc="-15" dirty="0"/>
              <a:t> </a:t>
            </a:r>
            <a:r>
              <a:rPr sz="4000" spc="-135" dirty="0"/>
              <a:t>réflexive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618236" y="1513253"/>
            <a:ext cx="6652259" cy="10604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2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61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Un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vacatai</a:t>
            </a:r>
            <a:r>
              <a:rPr sz="2400" spc="-145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peut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êt</a:t>
            </a:r>
            <a:r>
              <a:rPr sz="2400" spc="-20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diri</a:t>
            </a:r>
            <a:r>
              <a:rPr sz="2400" spc="-105" dirty="0">
                <a:latin typeface="Microsoft Sans Serif"/>
                <a:cs typeface="Microsoft Sans Serif"/>
              </a:rPr>
              <a:t>g</a:t>
            </a:r>
            <a:r>
              <a:rPr sz="2400" spc="-190" dirty="0">
                <a:latin typeface="Microsoft Sans Serif"/>
                <a:cs typeface="Microsoft Sans Serif"/>
              </a:rPr>
              <a:t>é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p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50" dirty="0">
                <a:latin typeface="Microsoft Sans Serif"/>
                <a:cs typeface="Microsoft Sans Serif"/>
              </a:rPr>
              <a:t>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max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che</a:t>
            </a:r>
            <a:r>
              <a:rPr sz="2400" spc="-70" dirty="0">
                <a:latin typeface="Microsoft Sans Serif"/>
                <a:cs typeface="Microsoft Sans Serif"/>
              </a:rPr>
              <a:t>f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20825" y="3729101"/>
            <a:ext cx="7196455" cy="2821305"/>
            <a:chOff x="1520825" y="3729101"/>
            <a:chExt cx="7196455" cy="28213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7625" y="5408612"/>
              <a:ext cx="1049337" cy="11414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30350" y="3738626"/>
              <a:ext cx="12700" cy="836930"/>
            </a:xfrm>
            <a:custGeom>
              <a:avLst/>
              <a:gdLst/>
              <a:ahLst/>
              <a:cxnLst/>
              <a:rect l="l" t="t" r="r" b="b"/>
              <a:pathLst>
                <a:path w="12700" h="836929">
                  <a:moveTo>
                    <a:pt x="12700" y="0"/>
                  </a:moveTo>
                  <a:lnTo>
                    <a:pt x="0" y="83654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90547" y="4332859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8062" y="4584674"/>
            <a:ext cx="1043305" cy="330200"/>
          </a:xfrm>
          <a:custGeom>
            <a:avLst/>
            <a:gdLst/>
            <a:ahLst/>
            <a:cxnLst/>
            <a:rect l="l" t="t" r="r" b="b"/>
            <a:pathLst>
              <a:path w="1043305" h="330200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6359" y="4618990"/>
            <a:ext cx="945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8062" y="4914544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96359" y="4942077"/>
            <a:ext cx="9455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393065">
              <a:lnSpc>
                <a:spcPct val="100000"/>
              </a:lnSpc>
              <a:spcBef>
                <a:spcPts val="100"/>
              </a:spcBef>
            </a:pP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n°Prof 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7100" y="3062223"/>
            <a:ext cx="2643505" cy="3181985"/>
            <a:chOff x="927100" y="3062223"/>
            <a:chExt cx="2643505" cy="3181985"/>
          </a:xfrm>
        </p:grpSpPr>
        <p:sp>
          <p:nvSpPr>
            <p:cNvPr id="26" name="object 26"/>
            <p:cNvSpPr/>
            <p:nvPr/>
          </p:nvSpPr>
          <p:spPr>
            <a:xfrm>
              <a:off x="3564001" y="3068573"/>
              <a:ext cx="0" cy="3169285"/>
            </a:xfrm>
            <a:custGeom>
              <a:avLst/>
              <a:gdLst/>
              <a:ahLst/>
              <a:cxnLst/>
              <a:rect l="l" t="t" r="r" b="b"/>
              <a:pathLst>
                <a:path h="3169285">
                  <a:moveTo>
                    <a:pt x="0" y="0"/>
                  </a:moveTo>
                  <a:lnTo>
                    <a:pt x="0" y="3168713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6625" y="3176523"/>
              <a:ext cx="1211580" cy="553085"/>
            </a:xfrm>
            <a:custGeom>
              <a:avLst/>
              <a:gdLst/>
              <a:ahLst/>
              <a:cxnLst/>
              <a:rect l="l" t="t" r="r" b="b"/>
              <a:pathLst>
                <a:path w="1211580" h="553085">
                  <a:moveTo>
                    <a:pt x="0" y="92201"/>
                  </a:moveTo>
                  <a:lnTo>
                    <a:pt x="7235" y="56310"/>
                  </a:lnTo>
                  <a:lnTo>
                    <a:pt x="26968" y="27003"/>
                  </a:lnTo>
                  <a:lnTo>
                    <a:pt x="56235" y="7244"/>
                  </a:lnTo>
                  <a:lnTo>
                    <a:pt x="92075" y="0"/>
                  </a:lnTo>
                  <a:lnTo>
                    <a:pt x="1119124" y="0"/>
                  </a:lnTo>
                  <a:lnTo>
                    <a:pt x="1155015" y="7244"/>
                  </a:lnTo>
                  <a:lnTo>
                    <a:pt x="1184322" y="27003"/>
                  </a:lnTo>
                  <a:lnTo>
                    <a:pt x="1204081" y="56310"/>
                  </a:lnTo>
                  <a:lnTo>
                    <a:pt x="1211326" y="92201"/>
                  </a:lnTo>
                  <a:lnTo>
                    <a:pt x="1211326" y="460375"/>
                  </a:lnTo>
                  <a:lnTo>
                    <a:pt x="1204081" y="496266"/>
                  </a:lnTo>
                  <a:lnTo>
                    <a:pt x="1184322" y="525573"/>
                  </a:lnTo>
                  <a:lnTo>
                    <a:pt x="1155015" y="545332"/>
                  </a:lnTo>
                  <a:lnTo>
                    <a:pt x="1119124" y="552576"/>
                  </a:lnTo>
                  <a:lnTo>
                    <a:pt x="92075" y="552576"/>
                  </a:lnTo>
                  <a:lnTo>
                    <a:pt x="56235" y="545332"/>
                  </a:lnTo>
                  <a:lnTo>
                    <a:pt x="26968" y="525573"/>
                  </a:lnTo>
                  <a:lnTo>
                    <a:pt x="7235" y="496266"/>
                  </a:lnTo>
                  <a:lnTo>
                    <a:pt x="0" y="460375"/>
                  </a:lnTo>
                  <a:lnTo>
                    <a:pt x="0" y="9220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75410" y="3187954"/>
            <a:ext cx="686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Microsoft Sans Serif"/>
                <a:cs typeface="Microsoft Sans Serif"/>
              </a:rPr>
              <a:t>DIRIG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6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7100" y="3444494"/>
            <a:ext cx="5238750" cy="567055"/>
            <a:chOff x="927100" y="3444494"/>
            <a:chExt cx="5238750" cy="567055"/>
          </a:xfrm>
        </p:grpSpPr>
        <p:sp>
          <p:nvSpPr>
            <p:cNvPr id="30" name="object 30"/>
            <p:cNvSpPr/>
            <p:nvPr/>
          </p:nvSpPr>
          <p:spPr>
            <a:xfrm>
              <a:off x="936625" y="3454019"/>
              <a:ext cx="1211580" cy="1270"/>
            </a:xfrm>
            <a:custGeom>
              <a:avLst/>
              <a:gdLst/>
              <a:ahLst/>
              <a:cxnLst/>
              <a:rect l="l" t="t" r="r" b="b"/>
              <a:pathLst>
                <a:path w="1211580" h="1270">
                  <a:moveTo>
                    <a:pt x="0" y="0"/>
                  </a:moveTo>
                  <a:lnTo>
                    <a:pt x="1211326" y="12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87900" y="3671824"/>
              <a:ext cx="1368425" cy="330200"/>
            </a:xfrm>
            <a:custGeom>
              <a:avLst/>
              <a:gdLst/>
              <a:ahLst/>
              <a:cxnLst/>
              <a:rect l="l" t="t" r="r" b="b"/>
              <a:pathLst>
                <a:path w="1368425" h="330200">
                  <a:moveTo>
                    <a:pt x="1368425" y="0"/>
                  </a:moveTo>
                  <a:lnTo>
                    <a:pt x="0" y="0"/>
                  </a:lnTo>
                  <a:lnTo>
                    <a:pt x="0" y="330200"/>
                  </a:lnTo>
                  <a:lnTo>
                    <a:pt x="1368425" y="330200"/>
                  </a:lnTo>
                  <a:lnTo>
                    <a:pt x="13684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87900" y="3671824"/>
              <a:ext cx="1368425" cy="330200"/>
            </a:xfrm>
            <a:custGeom>
              <a:avLst/>
              <a:gdLst/>
              <a:ahLst/>
              <a:cxnLst/>
              <a:rect l="l" t="t" r="r" b="b"/>
              <a:pathLst>
                <a:path w="1368425" h="330200">
                  <a:moveTo>
                    <a:pt x="0" y="330200"/>
                  </a:moveTo>
                  <a:lnTo>
                    <a:pt x="1368425" y="330200"/>
                  </a:lnTo>
                  <a:lnTo>
                    <a:pt x="1368425" y="0"/>
                  </a:lnTo>
                  <a:lnTo>
                    <a:pt x="0" y="0"/>
                  </a:lnTo>
                  <a:lnTo>
                    <a:pt x="0" y="3302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97425" y="3706114"/>
            <a:ext cx="1358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87900" y="4002023"/>
            <a:ext cx="1368425" cy="1038225"/>
          </a:xfrm>
          <a:custGeom>
            <a:avLst/>
            <a:gdLst/>
            <a:ahLst/>
            <a:cxnLst/>
            <a:rect l="l" t="t" r="r" b="b"/>
            <a:pathLst>
              <a:path w="1368425" h="1038225">
                <a:moveTo>
                  <a:pt x="0" y="1038225"/>
                </a:moveTo>
                <a:lnTo>
                  <a:pt x="1368425" y="1038225"/>
                </a:lnTo>
                <a:lnTo>
                  <a:pt x="1368425" y="0"/>
                </a:lnTo>
                <a:lnTo>
                  <a:pt x="0" y="0"/>
                </a:lnTo>
                <a:lnTo>
                  <a:pt x="0" y="103822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65878" y="4029583"/>
            <a:ext cx="83883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sng" spc="-5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n°Prof </a:t>
            </a:r>
            <a:r>
              <a:rPr sz="1400" spc="-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Adresse 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i="1" spc="-110" dirty="0">
                <a:solidFill>
                  <a:srgbClr val="FF0000"/>
                </a:solidFill>
                <a:latin typeface="Trebuchet MS"/>
                <a:cs typeface="Trebuchet MS"/>
              </a:rPr>
              <a:t>n</a:t>
            </a:r>
            <a:r>
              <a:rPr sz="1400" i="1" spc="-185" dirty="0">
                <a:solidFill>
                  <a:srgbClr val="FF0000"/>
                </a:solidFill>
                <a:latin typeface="Trebuchet MS"/>
                <a:cs typeface="Trebuchet MS"/>
              </a:rPr>
              <a:t>°</a:t>
            </a:r>
            <a:r>
              <a:rPr sz="1400" i="1" spc="-14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1400" i="1" spc="-165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400" i="1" spc="-13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400" i="1" spc="-95" dirty="0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sz="1400" i="1" spc="-120" dirty="0">
                <a:solidFill>
                  <a:srgbClr val="FF0000"/>
                </a:solidFill>
                <a:latin typeface="Trebuchet MS"/>
                <a:cs typeface="Trebuchet MS"/>
              </a:rPr>
              <a:t>_</a:t>
            </a:r>
            <a:r>
              <a:rPr sz="1400" i="1" spc="-6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400" i="1" spc="-155" dirty="0">
                <a:solidFill>
                  <a:srgbClr val="FF0000"/>
                </a:solidFill>
                <a:latin typeface="Trebuchet MS"/>
                <a:cs typeface="Trebuchet MS"/>
              </a:rPr>
              <a:t>hef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060575" y="3452876"/>
            <a:ext cx="316230" cy="1841500"/>
          </a:xfrm>
          <a:custGeom>
            <a:avLst/>
            <a:gdLst/>
            <a:ahLst/>
            <a:cxnLst/>
            <a:rect l="l" t="t" r="r" b="b"/>
            <a:pathLst>
              <a:path w="316230" h="1841500">
                <a:moveTo>
                  <a:pt x="96900" y="0"/>
                </a:moveTo>
                <a:lnTo>
                  <a:pt x="315975" y="0"/>
                </a:lnTo>
                <a:lnTo>
                  <a:pt x="315975" y="1841500"/>
                </a:lnTo>
                <a:lnTo>
                  <a:pt x="0" y="18415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93722" y="5328284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9696" y="3961257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81250" y="4212082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Microsoft Sans Serif"/>
                <a:cs typeface="Microsoft Sans Serif"/>
              </a:rPr>
              <a:t>(vacataire)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35600" y="3436873"/>
            <a:ext cx="955675" cy="1838960"/>
          </a:xfrm>
          <a:custGeom>
            <a:avLst/>
            <a:gdLst/>
            <a:ahLst/>
            <a:cxnLst/>
            <a:rect l="l" t="t" r="r" b="b"/>
            <a:pathLst>
              <a:path w="955675" h="1838960">
                <a:moveTo>
                  <a:pt x="30099" y="1612900"/>
                </a:moveTo>
                <a:lnTo>
                  <a:pt x="30099" y="1838452"/>
                </a:lnTo>
                <a:lnTo>
                  <a:pt x="955421" y="1838452"/>
                </a:lnTo>
                <a:lnTo>
                  <a:pt x="955421" y="1832102"/>
                </a:lnTo>
                <a:lnTo>
                  <a:pt x="42799" y="1832102"/>
                </a:lnTo>
                <a:lnTo>
                  <a:pt x="36449" y="1825752"/>
                </a:lnTo>
                <a:lnTo>
                  <a:pt x="42799" y="1825752"/>
                </a:lnTo>
                <a:lnTo>
                  <a:pt x="42799" y="1613027"/>
                </a:lnTo>
                <a:lnTo>
                  <a:pt x="30099" y="1612900"/>
                </a:lnTo>
                <a:close/>
              </a:path>
              <a:path w="955675" h="1838960">
                <a:moveTo>
                  <a:pt x="42799" y="1825752"/>
                </a:moveTo>
                <a:lnTo>
                  <a:pt x="36449" y="1825752"/>
                </a:lnTo>
                <a:lnTo>
                  <a:pt x="42799" y="1832102"/>
                </a:lnTo>
                <a:lnTo>
                  <a:pt x="42799" y="1825752"/>
                </a:lnTo>
                <a:close/>
              </a:path>
              <a:path w="955675" h="1838960">
                <a:moveTo>
                  <a:pt x="942721" y="1825752"/>
                </a:moveTo>
                <a:lnTo>
                  <a:pt x="42799" y="1825752"/>
                </a:lnTo>
                <a:lnTo>
                  <a:pt x="42799" y="1832102"/>
                </a:lnTo>
                <a:lnTo>
                  <a:pt x="942721" y="1832102"/>
                </a:lnTo>
                <a:lnTo>
                  <a:pt x="942721" y="1825752"/>
                </a:lnTo>
                <a:close/>
              </a:path>
              <a:path w="955675" h="1838960">
                <a:moveTo>
                  <a:pt x="942721" y="6350"/>
                </a:moveTo>
                <a:lnTo>
                  <a:pt x="942721" y="1832102"/>
                </a:lnTo>
                <a:lnTo>
                  <a:pt x="949071" y="1825752"/>
                </a:lnTo>
                <a:lnTo>
                  <a:pt x="955421" y="1825752"/>
                </a:lnTo>
                <a:lnTo>
                  <a:pt x="955421" y="12700"/>
                </a:lnTo>
                <a:lnTo>
                  <a:pt x="949071" y="12700"/>
                </a:lnTo>
                <a:lnTo>
                  <a:pt x="942721" y="6350"/>
                </a:lnTo>
                <a:close/>
              </a:path>
              <a:path w="955675" h="1838960">
                <a:moveTo>
                  <a:pt x="955421" y="1825752"/>
                </a:moveTo>
                <a:lnTo>
                  <a:pt x="949071" y="1825752"/>
                </a:lnTo>
                <a:lnTo>
                  <a:pt x="942721" y="1832102"/>
                </a:lnTo>
                <a:lnTo>
                  <a:pt x="955421" y="1832102"/>
                </a:lnTo>
                <a:lnTo>
                  <a:pt x="955421" y="1825752"/>
                </a:lnTo>
                <a:close/>
              </a:path>
              <a:path w="955675" h="1838960">
                <a:moveTo>
                  <a:pt x="31750" y="149225"/>
                </a:moveTo>
                <a:lnTo>
                  <a:pt x="0" y="149225"/>
                </a:lnTo>
                <a:lnTo>
                  <a:pt x="38100" y="225425"/>
                </a:lnTo>
                <a:lnTo>
                  <a:pt x="69850" y="161925"/>
                </a:lnTo>
                <a:lnTo>
                  <a:pt x="31750" y="161925"/>
                </a:lnTo>
                <a:lnTo>
                  <a:pt x="31750" y="149225"/>
                </a:lnTo>
                <a:close/>
              </a:path>
              <a:path w="955675" h="1838960">
                <a:moveTo>
                  <a:pt x="955421" y="0"/>
                </a:moveTo>
                <a:lnTo>
                  <a:pt x="31750" y="0"/>
                </a:lnTo>
                <a:lnTo>
                  <a:pt x="31750" y="161925"/>
                </a:lnTo>
                <a:lnTo>
                  <a:pt x="44450" y="161925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955421" y="6350"/>
                </a:lnTo>
                <a:lnTo>
                  <a:pt x="955421" y="0"/>
                </a:lnTo>
                <a:close/>
              </a:path>
              <a:path w="955675" h="1838960">
                <a:moveTo>
                  <a:pt x="76200" y="149225"/>
                </a:moveTo>
                <a:lnTo>
                  <a:pt x="44450" y="149225"/>
                </a:lnTo>
                <a:lnTo>
                  <a:pt x="44450" y="161925"/>
                </a:lnTo>
                <a:lnTo>
                  <a:pt x="69850" y="161925"/>
                </a:lnTo>
                <a:lnTo>
                  <a:pt x="76200" y="149225"/>
                </a:lnTo>
                <a:close/>
              </a:path>
              <a:path w="955675" h="1838960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955675" h="1838960">
                <a:moveTo>
                  <a:pt x="942721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942721" y="12700"/>
                </a:lnTo>
                <a:lnTo>
                  <a:pt x="942721" y="6350"/>
                </a:lnTo>
                <a:close/>
              </a:path>
              <a:path w="955675" h="1838960">
                <a:moveTo>
                  <a:pt x="955421" y="6350"/>
                </a:moveTo>
                <a:lnTo>
                  <a:pt x="942721" y="6350"/>
                </a:lnTo>
                <a:lnTo>
                  <a:pt x="949071" y="12700"/>
                </a:lnTo>
                <a:lnTo>
                  <a:pt x="955421" y="12700"/>
                </a:lnTo>
                <a:lnTo>
                  <a:pt x="955421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487159" y="4275582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5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828800" y="457200"/>
            <a:ext cx="3606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5" dirty="0"/>
              <a:t>Relation</a:t>
            </a:r>
            <a:r>
              <a:rPr sz="4000" spc="-15" dirty="0"/>
              <a:t> </a:t>
            </a:r>
            <a:r>
              <a:rPr sz="4000" spc="-135" dirty="0"/>
              <a:t>réflexive</a:t>
            </a:r>
            <a:endParaRPr sz="4000" dirty="0"/>
          </a:p>
        </p:txBody>
      </p:sp>
      <p:sp>
        <p:nvSpPr>
          <p:cNvPr id="16" name="object 16"/>
          <p:cNvSpPr txBox="1"/>
          <p:nvPr/>
        </p:nvSpPr>
        <p:spPr>
          <a:xfrm>
            <a:off x="618236" y="1513253"/>
            <a:ext cx="6652259" cy="10604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91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305" dirty="0">
                <a:latin typeface="Microsoft Sans Serif"/>
                <a:cs typeface="Microsoft Sans Serif"/>
              </a:rPr>
              <a:t>Ca</a:t>
            </a:r>
            <a:r>
              <a:rPr sz="3200" spc="-235" dirty="0">
                <a:latin typeface="Microsoft Sans Serif"/>
                <a:cs typeface="Microsoft Sans Serif"/>
              </a:rPr>
              <a:t>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80" dirty="0">
                <a:latin typeface="Microsoft Sans Serif"/>
                <a:cs typeface="Microsoft Sans Serif"/>
              </a:rPr>
              <a:t>2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434" dirty="0">
                <a:latin typeface="Verdana"/>
                <a:cs typeface="Verdana"/>
              </a:rPr>
              <a:t>–</a:t>
            </a:r>
            <a:r>
              <a:rPr sz="3200" spc="-235" dirty="0">
                <a:latin typeface="Verdana"/>
                <a:cs typeface="Verdana"/>
              </a:rPr>
              <a:t> </a:t>
            </a:r>
            <a:r>
              <a:rPr sz="3200" spc="-170" dirty="0">
                <a:latin typeface="Microsoft Sans Serif"/>
                <a:cs typeface="Microsoft Sans Serif"/>
              </a:rPr>
              <a:t>Relat</a:t>
            </a:r>
            <a:r>
              <a:rPr sz="3200" spc="-80" dirty="0">
                <a:latin typeface="Microsoft Sans Serif"/>
                <a:cs typeface="Microsoft Sans Serif"/>
              </a:rPr>
              <a:t>i</a:t>
            </a:r>
            <a:r>
              <a:rPr sz="3200" spc="-95" dirty="0">
                <a:latin typeface="Microsoft Sans Serif"/>
                <a:cs typeface="Microsoft Sans Serif"/>
              </a:rPr>
              <a:t>on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150" dirty="0">
                <a:latin typeface="Microsoft Sans Serif"/>
                <a:cs typeface="Microsoft Sans Serif"/>
              </a:rPr>
              <a:t>b</a:t>
            </a:r>
            <a:r>
              <a:rPr sz="3200" spc="-55" dirty="0">
                <a:latin typeface="Microsoft Sans Serif"/>
                <a:cs typeface="Microsoft Sans Serif"/>
              </a:rPr>
              <a:t>i</a:t>
            </a:r>
            <a:r>
              <a:rPr sz="3200" spc="-260" dirty="0">
                <a:latin typeface="Microsoft Sans Serif"/>
                <a:cs typeface="Microsoft Sans Serif"/>
              </a:rPr>
              <a:t>na</a:t>
            </a:r>
            <a:r>
              <a:rPr sz="3200" spc="-100" dirty="0">
                <a:latin typeface="Microsoft Sans Serif"/>
                <a:cs typeface="Microsoft Sans Serif"/>
              </a:rPr>
              <a:t>i</a:t>
            </a:r>
            <a:r>
              <a:rPr sz="3200" spc="140" dirty="0">
                <a:latin typeface="Microsoft Sans Serif"/>
                <a:cs typeface="Microsoft Sans Serif"/>
              </a:rPr>
              <a:t>r</a:t>
            </a:r>
            <a:r>
              <a:rPr sz="3200" spc="-245" dirty="0">
                <a:latin typeface="Microsoft Sans Serif"/>
                <a:cs typeface="Microsoft Sans Serif"/>
              </a:rPr>
              <a:t>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n</a:t>
            </a:r>
            <a:r>
              <a:rPr sz="3200" spc="-25" dirty="0">
                <a:latin typeface="Microsoft Sans Serif"/>
                <a:cs typeface="Microsoft Sans Serif"/>
              </a:rPr>
              <a:t>)</a:t>
            </a:r>
            <a:r>
              <a:rPr sz="3200" spc="-35" dirty="0">
                <a:latin typeface="Microsoft Sans Serif"/>
                <a:cs typeface="Microsoft Sans Serif"/>
              </a:rPr>
              <a:t>-</a:t>
            </a:r>
            <a:r>
              <a:rPr sz="3200" spc="-135" dirty="0">
                <a:latin typeface="Microsoft Sans Serif"/>
                <a:cs typeface="Microsoft Sans Serif"/>
              </a:rPr>
              <a:t>(0,</a:t>
            </a:r>
            <a:r>
              <a:rPr sz="3200" spc="-175" dirty="0">
                <a:latin typeface="Microsoft Sans Serif"/>
                <a:cs typeface="Microsoft Sans Serif"/>
              </a:rPr>
              <a:t>1</a:t>
            </a:r>
            <a:r>
              <a:rPr sz="3200" spc="-30" dirty="0">
                <a:latin typeface="Microsoft Sans Serif"/>
                <a:cs typeface="Microsoft Sans Serif"/>
              </a:rPr>
              <a:t>)</a:t>
            </a:r>
            <a:endParaRPr sz="3200">
              <a:latin typeface="Microsoft Sans Serif"/>
              <a:cs typeface="Microsoft Sans Serif"/>
            </a:endParaRPr>
          </a:p>
          <a:p>
            <a:pPr marL="588645">
              <a:lnSpc>
                <a:spcPct val="100000"/>
              </a:lnSpc>
              <a:spcBef>
                <a:spcPts val="615"/>
              </a:spcBef>
            </a:pPr>
            <a:r>
              <a:rPr sz="2400" spc="-1535" dirty="0">
                <a:solidFill>
                  <a:srgbClr val="FDB809"/>
                </a:solidFill>
                <a:latin typeface="Segoe UI Symbol"/>
                <a:cs typeface="Segoe UI Symbol"/>
              </a:rPr>
              <a:t>🞄</a:t>
            </a:r>
            <a:r>
              <a:rPr sz="2400" spc="275" dirty="0">
                <a:solidFill>
                  <a:srgbClr val="FDB809"/>
                </a:solidFill>
                <a:latin typeface="Segoe UI Symbol"/>
                <a:cs typeface="Segoe UI Symbol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Un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vacatai</a:t>
            </a:r>
            <a:r>
              <a:rPr sz="2400" spc="-145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peut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êt</a:t>
            </a:r>
            <a:r>
              <a:rPr sz="2400" spc="-20" dirty="0">
                <a:latin typeface="Microsoft Sans Serif"/>
                <a:cs typeface="Microsoft Sans Serif"/>
              </a:rPr>
              <a:t>r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diri</a:t>
            </a:r>
            <a:r>
              <a:rPr sz="2400" spc="-105" dirty="0">
                <a:latin typeface="Microsoft Sans Serif"/>
                <a:cs typeface="Microsoft Sans Serif"/>
              </a:rPr>
              <a:t>g</a:t>
            </a:r>
            <a:r>
              <a:rPr sz="2400" spc="-190" dirty="0">
                <a:latin typeface="Microsoft Sans Serif"/>
                <a:cs typeface="Microsoft Sans Serif"/>
              </a:rPr>
              <a:t>é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p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50" dirty="0">
                <a:latin typeface="Microsoft Sans Serif"/>
                <a:cs typeface="Microsoft Sans Serif"/>
              </a:rPr>
              <a:t>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au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max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1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60" dirty="0">
                <a:latin typeface="Microsoft Sans Serif"/>
                <a:cs typeface="Microsoft Sans Serif"/>
              </a:rPr>
              <a:t>che</a:t>
            </a:r>
            <a:r>
              <a:rPr sz="2400" spc="-70" dirty="0">
                <a:latin typeface="Microsoft Sans Serif"/>
                <a:cs typeface="Microsoft Sans Serif"/>
              </a:rPr>
              <a:t>f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20825" y="3729101"/>
            <a:ext cx="7196455" cy="2821305"/>
            <a:chOff x="1520825" y="3729101"/>
            <a:chExt cx="7196455" cy="28213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7625" y="5408612"/>
              <a:ext cx="1049337" cy="11414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30350" y="3738626"/>
              <a:ext cx="12700" cy="836930"/>
            </a:xfrm>
            <a:custGeom>
              <a:avLst/>
              <a:gdLst/>
              <a:ahLst/>
              <a:cxnLst/>
              <a:rect l="l" t="t" r="r" b="b"/>
              <a:pathLst>
                <a:path w="12700" h="836929">
                  <a:moveTo>
                    <a:pt x="12700" y="0"/>
                  </a:moveTo>
                  <a:lnTo>
                    <a:pt x="0" y="83654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90547" y="4332859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1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8062" y="4584674"/>
            <a:ext cx="1043305" cy="330200"/>
          </a:xfrm>
          <a:custGeom>
            <a:avLst/>
            <a:gdLst/>
            <a:ahLst/>
            <a:cxnLst/>
            <a:rect l="l" t="t" r="r" b="b"/>
            <a:pathLst>
              <a:path w="1043305" h="330200">
                <a:moveTo>
                  <a:pt x="0" y="329844"/>
                </a:moveTo>
                <a:lnTo>
                  <a:pt x="1042987" y="329844"/>
                </a:lnTo>
                <a:lnTo>
                  <a:pt x="1042987" y="0"/>
                </a:lnTo>
                <a:lnTo>
                  <a:pt x="0" y="0"/>
                </a:lnTo>
                <a:lnTo>
                  <a:pt x="0" y="32984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6359" y="4618990"/>
            <a:ext cx="945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8062" y="4914544"/>
            <a:ext cx="1043305" cy="759460"/>
          </a:xfrm>
          <a:custGeom>
            <a:avLst/>
            <a:gdLst/>
            <a:ahLst/>
            <a:cxnLst/>
            <a:rect l="l" t="t" r="r" b="b"/>
            <a:pathLst>
              <a:path w="1043305" h="759460">
                <a:moveTo>
                  <a:pt x="0" y="759180"/>
                </a:moveTo>
                <a:lnTo>
                  <a:pt x="1042987" y="759180"/>
                </a:lnTo>
                <a:lnTo>
                  <a:pt x="1042987" y="0"/>
                </a:lnTo>
                <a:lnTo>
                  <a:pt x="0" y="0"/>
                </a:lnTo>
                <a:lnTo>
                  <a:pt x="0" y="75918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96359" y="4942077"/>
            <a:ext cx="9455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393065">
              <a:lnSpc>
                <a:spcPct val="100000"/>
              </a:lnSpc>
              <a:spcBef>
                <a:spcPts val="100"/>
              </a:spcBef>
            </a:pP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n°Prof 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7100" y="3062223"/>
            <a:ext cx="2643505" cy="3181985"/>
            <a:chOff x="927100" y="3062223"/>
            <a:chExt cx="2643505" cy="3181985"/>
          </a:xfrm>
        </p:grpSpPr>
        <p:sp>
          <p:nvSpPr>
            <p:cNvPr id="26" name="object 26"/>
            <p:cNvSpPr/>
            <p:nvPr/>
          </p:nvSpPr>
          <p:spPr>
            <a:xfrm>
              <a:off x="3564001" y="3068573"/>
              <a:ext cx="0" cy="3169285"/>
            </a:xfrm>
            <a:custGeom>
              <a:avLst/>
              <a:gdLst/>
              <a:ahLst/>
              <a:cxnLst/>
              <a:rect l="l" t="t" r="r" b="b"/>
              <a:pathLst>
                <a:path h="3169285">
                  <a:moveTo>
                    <a:pt x="0" y="0"/>
                  </a:moveTo>
                  <a:lnTo>
                    <a:pt x="0" y="3168713"/>
                  </a:lnTo>
                </a:path>
              </a:pathLst>
            </a:custGeom>
            <a:ln w="12700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6625" y="3176523"/>
              <a:ext cx="1211580" cy="553085"/>
            </a:xfrm>
            <a:custGeom>
              <a:avLst/>
              <a:gdLst/>
              <a:ahLst/>
              <a:cxnLst/>
              <a:rect l="l" t="t" r="r" b="b"/>
              <a:pathLst>
                <a:path w="1211580" h="553085">
                  <a:moveTo>
                    <a:pt x="0" y="92201"/>
                  </a:moveTo>
                  <a:lnTo>
                    <a:pt x="7235" y="56310"/>
                  </a:lnTo>
                  <a:lnTo>
                    <a:pt x="26968" y="27003"/>
                  </a:lnTo>
                  <a:lnTo>
                    <a:pt x="56235" y="7244"/>
                  </a:lnTo>
                  <a:lnTo>
                    <a:pt x="92075" y="0"/>
                  </a:lnTo>
                  <a:lnTo>
                    <a:pt x="1119124" y="0"/>
                  </a:lnTo>
                  <a:lnTo>
                    <a:pt x="1155015" y="7244"/>
                  </a:lnTo>
                  <a:lnTo>
                    <a:pt x="1184322" y="27003"/>
                  </a:lnTo>
                  <a:lnTo>
                    <a:pt x="1204081" y="56310"/>
                  </a:lnTo>
                  <a:lnTo>
                    <a:pt x="1211326" y="92201"/>
                  </a:lnTo>
                  <a:lnTo>
                    <a:pt x="1211326" y="460375"/>
                  </a:lnTo>
                  <a:lnTo>
                    <a:pt x="1204081" y="496266"/>
                  </a:lnTo>
                  <a:lnTo>
                    <a:pt x="1184322" y="525573"/>
                  </a:lnTo>
                  <a:lnTo>
                    <a:pt x="1155015" y="545332"/>
                  </a:lnTo>
                  <a:lnTo>
                    <a:pt x="1119124" y="552576"/>
                  </a:lnTo>
                  <a:lnTo>
                    <a:pt x="92075" y="552576"/>
                  </a:lnTo>
                  <a:lnTo>
                    <a:pt x="56235" y="545332"/>
                  </a:lnTo>
                  <a:lnTo>
                    <a:pt x="26968" y="525573"/>
                  </a:lnTo>
                  <a:lnTo>
                    <a:pt x="7235" y="496266"/>
                  </a:lnTo>
                  <a:lnTo>
                    <a:pt x="0" y="460375"/>
                  </a:lnTo>
                  <a:lnTo>
                    <a:pt x="0" y="9220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75410" y="3187954"/>
            <a:ext cx="686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Microsoft Sans Serif"/>
                <a:cs typeface="Microsoft Sans Serif"/>
              </a:rPr>
              <a:t>DIRIG</a:t>
            </a:r>
            <a:r>
              <a:rPr sz="1400" spc="-235" dirty="0">
                <a:latin typeface="Microsoft Sans Serif"/>
                <a:cs typeface="Microsoft Sans Serif"/>
              </a:rPr>
              <a:t>E</a:t>
            </a:r>
            <a:r>
              <a:rPr sz="1400" spc="-165" dirty="0">
                <a:latin typeface="Microsoft Sans Serif"/>
                <a:cs typeface="Microsoft Sans Serif"/>
              </a:rPr>
              <a:t>R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7100" y="3444494"/>
            <a:ext cx="1456055" cy="1856739"/>
            <a:chOff x="927100" y="3444494"/>
            <a:chExt cx="1456055" cy="1856739"/>
          </a:xfrm>
        </p:grpSpPr>
        <p:sp>
          <p:nvSpPr>
            <p:cNvPr id="30" name="object 30"/>
            <p:cNvSpPr/>
            <p:nvPr/>
          </p:nvSpPr>
          <p:spPr>
            <a:xfrm>
              <a:off x="936625" y="3454019"/>
              <a:ext cx="1211580" cy="1270"/>
            </a:xfrm>
            <a:custGeom>
              <a:avLst/>
              <a:gdLst/>
              <a:ahLst/>
              <a:cxnLst/>
              <a:rect l="l" t="t" r="r" b="b"/>
              <a:pathLst>
                <a:path w="1211580" h="1270">
                  <a:moveTo>
                    <a:pt x="0" y="0"/>
                  </a:moveTo>
                  <a:lnTo>
                    <a:pt x="1211326" y="12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60575" y="3452876"/>
              <a:ext cx="316230" cy="1841500"/>
            </a:xfrm>
            <a:custGeom>
              <a:avLst/>
              <a:gdLst/>
              <a:ahLst/>
              <a:cxnLst/>
              <a:rect l="l" t="t" r="r" b="b"/>
              <a:pathLst>
                <a:path w="316230" h="1841500">
                  <a:moveTo>
                    <a:pt x="96900" y="0"/>
                  </a:moveTo>
                  <a:lnTo>
                    <a:pt x="315975" y="0"/>
                  </a:lnTo>
                  <a:lnTo>
                    <a:pt x="315975" y="1841500"/>
                  </a:lnTo>
                  <a:lnTo>
                    <a:pt x="0" y="1841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093722" y="5328284"/>
            <a:ext cx="243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Microsoft Sans Serif"/>
                <a:cs typeface="Microsoft Sans Serif"/>
              </a:rPr>
              <a:t>0</a:t>
            </a:r>
            <a:r>
              <a:rPr sz="1400" spc="-85" dirty="0">
                <a:latin typeface="Microsoft Sans Serif"/>
                <a:cs typeface="Microsoft Sans Serif"/>
              </a:rPr>
              <a:t>,</a:t>
            </a:r>
            <a:r>
              <a:rPr sz="1400" spc="-80" dirty="0"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9696" y="3961257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1250" y="4212082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Microsoft Sans Serif"/>
                <a:cs typeface="Microsoft Sans Serif"/>
              </a:rPr>
              <a:t>(vacataire)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6750" y="3716401"/>
            <a:ext cx="1040130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370"/>
              </a:spcBef>
            </a:pPr>
            <a:r>
              <a:rPr sz="14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PROF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16750" y="4046696"/>
            <a:ext cx="1040130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398145">
              <a:lnSpc>
                <a:spcPct val="100000"/>
              </a:lnSpc>
              <a:spcBef>
                <a:spcPts val="320"/>
              </a:spcBef>
            </a:pPr>
            <a:r>
              <a:rPr sz="1400" u="sng" spc="-50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Microsoft Sans Serif"/>
                <a:cs typeface="Microsoft Sans Serif"/>
              </a:rPr>
              <a:t>n°Prof </a:t>
            </a:r>
            <a:r>
              <a:rPr sz="1400" spc="-45" dirty="0">
                <a:solidFill>
                  <a:srgbClr val="00660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nom 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ad</a:t>
            </a:r>
            <a:r>
              <a:rPr sz="1400" spc="55" dirty="0">
                <a:latin typeface="Microsoft Sans Serif"/>
                <a:cs typeface="Microsoft Sans Serif"/>
              </a:rPr>
              <a:t>r</a:t>
            </a:r>
            <a:r>
              <a:rPr sz="1400" spc="-135" dirty="0">
                <a:latin typeface="Microsoft Sans Serif"/>
                <a:cs typeface="Microsoft Sans Serif"/>
              </a:rPr>
              <a:t>esse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03751" y="3714750"/>
            <a:ext cx="1622425" cy="3308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375"/>
              </a:spcBef>
            </a:pP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DIRIGER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03751" y="4045045"/>
            <a:ext cx="1622425" cy="7607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 marR="377825">
              <a:lnSpc>
                <a:spcPct val="100000"/>
              </a:lnSpc>
              <a:spcBef>
                <a:spcPts val="320"/>
              </a:spcBef>
            </a:pPr>
            <a:r>
              <a:rPr sz="1400" i="1" u="sng" spc="-135" dirty="0">
                <a:solidFill>
                  <a:srgbClr val="006600"/>
                </a:solidFill>
                <a:uFill>
                  <a:solidFill>
                    <a:srgbClr val="006600"/>
                  </a:solidFill>
                </a:uFill>
                <a:latin typeface="Trebuchet MS"/>
                <a:cs typeface="Trebuchet MS"/>
              </a:rPr>
              <a:t>n°Prof_Chef </a:t>
            </a:r>
            <a:r>
              <a:rPr sz="1400" i="1" spc="-130" dirty="0">
                <a:solidFill>
                  <a:srgbClr val="006600"/>
                </a:solidFill>
                <a:latin typeface="Trebuchet MS"/>
                <a:cs typeface="Trebuchet MS"/>
              </a:rPr>
              <a:t> </a:t>
            </a:r>
            <a:r>
              <a:rPr sz="1400" i="1" u="sng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</a:t>
            </a:r>
            <a:r>
              <a:rPr sz="1400" i="1" u="sng" spc="-18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°</a:t>
            </a:r>
            <a:r>
              <a:rPr sz="14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P</a:t>
            </a:r>
            <a:r>
              <a:rPr sz="1400" i="1" u="sng" spc="-16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400" i="1" u="sng" spc="-1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o</a:t>
            </a:r>
            <a:r>
              <a:rPr sz="1400" i="1" u="sng" spc="-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f</a:t>
            </a:r>
            <a:r>
              <a:rPr sz="1400" i="1" u="sng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_</a:t>
            </a:r>
            <a:r>
              <a:rPr sz="1400" i="1" u="sng" spc="-1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vacat</a:t>
            </a:r>
            <a:r>
              <a:rPr sz="1400" i="1" u="sng" spc="-1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ai</a:t>
            </a:r>
            <a:r>
              <a:rPr sz="1400" i="1" u="sng" spc="-1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08550" y="4389373"/>
            <a:ext cx="2667000" cy="652780"/>
          </a:xfrm>
          <a:custGeom>
            <a:avLst/>
            <a:gdLst/>
            <a:ahLst/>
            <a:cxnLst/>
            <a:rect l="l" t="t" r="r" b="b"/>
            <a:pathLst>
              <a:path w="2667000" h="652779">
                <a:moveTo>
                  <a:pt x="2098675" y="38100"/>
                </a:moveTo>
                <a:lnTo>
                  <a:pt x="2022475" y="0"/>
                </a:lnTo>
                <a:lnTo>
                  <a:pt x="2022475" y="31737"/>
                </a:lnTo>
                <a:lnTo>
                  <a:pt x="827151" y="30226"/>
                </a:lnTo>
                <a:lnTo>
                  <a:pt x="827024" y="42926"/>
                </a:lnTo>
                <a:lnTo>
                  <a:pt x="2022475" y="44437"/>
                </a:lnTo>
                <a:lnTo>
                  <a:pt x="2022475" y="76200"/>
                </a:lnTo>
                <a:lnTo>
                  <a:pt x="2085975" y="44450"/>
                </a:lnTo>
                <a:lnTo>
                  <a:pt x="2098675" y="38100"/>
                </a:lnTo>
                <a:close/>
              </a:path>
              <a:path w="2667000" h="652779">
                <a:moveTo>
                  <a:pt x="2667000" y="503301"/>
                </a:moveTo>
                <a:lnTo>
                  <a:pt x="2660650" y="490601"/>
                </a:lnTo>
                <a:lnTo>
                  <a:pt x="2628900" y="427101"/>
                </a:lnTo>
                <a:lnTo>
                  <a:pt x="2590800" y="503301"/>
                </a:lnTo>
                <a:lnTo>
                  <a:pt x="2622550" y="503301"/>
                </a:lnTo>
                <a:lnTo>
                  <a:pt x="2622550" y="639699"/>
                </a:lnTo>
                <a:lnTo>
                  <a:pt x="12700" y="639699"/>
                </a:lnTo>
                <a:lnTo>
                  <a:pt x="12700" y="425450"/>
                </a:lnTo>
                <a:lnTo>
                  <a:pt x="0" y="425450"/>
                </a:lnTo>
                <a:lnTo>
                  <a:pt x="0" y="652399"/>
                </a:lnTo>
                <a:lnTo>
                  <a:pt x="2635250" y="652399"/>
                </a:lnTo>
                <a:lnTo>
                  <a:pt x="2635250" y="646049"/>
                </a:lnTo>
                <a:lnTo>
                  <a:pt x="2635250" y="639699"/>
                </a:lnTo>
                <a:lnTo>
                  <a:pt x="2635250" y="503301"/>
                </a:lnTo>
                <a:lnTo>
                  <a:pt x="2667000" y="503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909309" y="5075935"/>
            <a:ext cx="776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Microsoft Sans Serif"/>
                <a:cs typeface="Microsoft Sans Serif"/>
              </a:rPr>
              <a:t>(vacataire)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25083" y="4140453"/>
            <a:ext cx="487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Microsoft Sans Serif"/>
                <a:cs typeface="Microsoft Sans Serif"/>
              </a:rPr>
              <a:t>(</a:t>
            </a:r>
            <a:r>
              <a:rPr sz="1400" spc="-25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h</a:t>
            </a:r>
            <a:r>
              <a:rPr sz="1400" spc="-55" dirty="0">
                <a:latin typeface="Microsoft Sans Serif"/>
                <a:cs typeface="Microsoft Sans Serif"/>
              </a:rPr>
              <a:t>ef)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5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 idx="4294967295"/>
          </p:nvPr>
        </p:nvSpPr>
        <p:spPr>
          <a:xfrm>
            <a:off x="5175250" y="2578100"/>
            <a:ext cx="39687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30" dirty="0">
                <a:latin typeface="Trebuchet MS"/>
                <a:cs typeface="Trebuchet MS"/>
              </a:rPr>
              <a:t>ETUDE</a:t>
            </a:r>
            <a:r>
              <a:rPr sz="4000" b="1" spc="-135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135" dirty="0">
                <a:latin typeface="Trebuchet MS"/>
                <a:cs typeface="Trebuchet MS"/>
              </a:rPr>
              <a:t> </a:t>
            </a:r>
            <a:r>
              <a:rPr sz="4000" b="1" spc="530" dirty="0">
                <a:latin typeface="Trebuchet MS"/>
                <a:cs typeface="Trebuchet MS"/>
              </a:rPr>
              <a:t>CAS</a:t>
            </a:r>
            <a:endParaRPr sz="4000" dirty="0">
              <a:latin typeface="Trebuchet MS"/>
              <a:cs typeface="Trebuchet MS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79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1905000" y="533400"/>
            <a:ext cx="3617913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r>
              <a:rPr sz="4300" spc="65" dirty="0"/>
              <a:t> </a:t>
            </a:r>
            <a:r>
              <a:rPr sz="4300" spc="-60" dirty="0"/>
              <a:t>(MCD)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2286000" y="1676463"/>
            <a:ext cx="1362075" cy="3194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6000" y="1995519"/>
            <a:ext cx="1362075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57834">
              <a:lnSpc>
                <a:spcPct val="100000"/>
              </a:lnSpc>
              <a:spcBef>
                <a:spcPts val="30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81075" y="4333811"/>
            <a:ext cx="1282700" cy="1100455"/>
            <a:chOff x="981075" y="4333811"/>
            <a:chExt cx="1282700" cy="1100455"/>
          </a:xfrm>
        </p:grpSpPr>
        <p:sp>
          <p:nvSpPr>
            <p:cNvPr id="19" name="object 19"/>
            <p:cNvSpPr/>
            <p:nvPr/>
          </p:nvSpPr>
          <p:spPr>
            <a:xfrm>
              <a:off x="990600" y="4343336"/>
              <a:ext cx="1263650" cy="1081405"/>
            </a:xfrm>
            <a:custGeom>
              <a:avLst/>
              <a:gdLst/>
              <a:ahLst/>
              <a:cxnLst/>
              <a:rect l="l" t="t" r="r" b="b"/>
              <a:pathLst>
                <a:path w="1263650" h="1081404">
                  <a:moveTo>
                    <a:pt x="0" y="319087"/>
                  </a:moveTo>
                  <a:lnTo>
                    <a:pt x="1263650" y="319087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  <a:path w="1263650" h="1081404">
                  <a:moveTo>
                    <a:pt x="0" y="1081214"/>
                  </a:moveTo>
                  <a:lnTo>
                    <a:pt x="1263650" y="1081214"/>
                  </a:lnTo>
                  <a:lnTo>
                    <a:pt x="1263650" y="319214"/>
                  </a:lnTo>
                  <a:lnTo>
                    <a:pt x="0" y="319214"/>
                  </a:lnTo>
                  <a:lnTo>
                    <a:pt x="0" y="108121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80604" y="4919598"/>
              <a:ext cx="768350" cy="10795"/>
            </a:xfrm>
            <a:custGeom>
              <a:avLst/>
              <a:gdLst/>
              <a:ahLst/>
              <a:cxnLst/>
              <a:rect l="l" t="t" r="r" b="b"/>
              <a:pathLst>
                <a:path w="768350" h="10795">
                  <a:moveTo>
                    <a:pt x="768096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768096" y="10668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80820" y="4276750"/>
            <a:ext cx="1163955" cy="9258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765"/>
              </a:spcBef>
            </a:pPr>
            <a:r>
              <a:rPr sz="1600" spc="-100" dirty="0"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  <a:p>
            <a:pPr marR="201930">
              <a:lnSpc>
                <a:spcPct val="100000"/>
              </a:lnSpc>
              <a:spcBef>
                <a:spcPts val="665"/>
              </a:spcBef>
            </a:pPr>
            <a:r>
              <a:rPr sz="1600" spc="-30" dirty="0"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95800" y="1905000"/>
            <a:ext cx="1557655" cy="738505"/>
          </a:xfrm>
          <a:custGeom>
            <a:avLst/>
            <a:gdLst/>
            <a:ahLst/>
            <a:cxnLst/>
            <a:rect l="l" t="t" r="r" b="b"/>
            <a:pathLst>
              <a:path w="1557654" h="73850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434338" y="0"/>
                </a:lnTo>
                <a:lnTo>
                  <a:pt x="1482230" y="9673"/>
                </a:lnTo>
                <a:lnTo>
                  <a:pt x="1521348" y="36052"/>
                </a:lnTo>
                <a:lnTo>
                  <a:pt x="1547727" y="75170"/>
                </a:lnTo>
                <a:lnTo>
                  <a:pt x="1557401" y="123062"/>
                </a:lnTo>
                <a:lnTo>
                  <a:pt x="1557401" y="615188"/>
                </a:lnTo>
                <a:lnTo>
                  <a:pt x="1547727" y="663080"/>
                </a:lnTo>
                <a:lnTo>
                  <a:pt x="1521348" y="702198"/>
                </a:lnTo>
                <a:lnTo>
                  <a:pt x="1482230" y="728577"/>
                </a:lnTo>
                <a:lnTo>
                  <a:pt x="1434338" y="738251"/>
                </a:lnTo>
                <a:lnTo>
                  <a:pt x="123062" y="738251"/>
                </a:lnTo>
                <a:lnTo>
                  <a:pt x="75170" y="728577"/>
                </a:lnTo>
                <a:lnTo>
                  <a:pt x="36052" y="702198"/>
                </a:lnTo>
                <a:lnTo>
                  <a:pt x="9673" y="663080"/>
                </a:lnTo>
                <a:lnTo>
                  <a:pt x="0" y="615188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92371" y="1943480"/>
            <a:ext cx="1549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3384" algn="l"/>
                <a:tab pos="153606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Fai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600" u="heavy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1600" u="heavy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" y="2895600"/>
            <a:ext cx="1295400" cy="662305"/>
          </a:xfrm>
          <a:custGeom>
            <a:avLst/>
            <a:gdLst/>
            <a:ahLst/>
            <a:cxnLst/>
            <a:rect l="l" t="t" r="r" b="b"/>
            <a:pathLst>
              <a:path w="1295400" h="662304">
                <a:moveTo>
                  <a:pt x="0" y="110362"/>
                </a:moveTo>
                <a:lnTo>
                  <a:pt x="8671" y="67401"/>
                </a:lnTo>
                <a:lnTo>
                  <a:pt x="32318" y="32321"/>
                </a:lnTo>
                <a:lnTo>
                  <a:pt x="67390" y="8671"/>
                </a:lnTo>
                <a:lnTo>
                  <a:pt x="110337" y="0"/>
                </a:lnTo>
                <a:lnTo>
                  <a:pt x="1185037" y="0"/>
                </a:lnTo>
                <a:lnTo>
                  <a:pt x="1227998" y="8671"/>
                </a:lnTo>
                <a:lnTo>
                  <a:pt x="1263078" y="32321"/>
                </a:lnTo>
                <a:lnTo>
                  <a:pt x="1286728" y="67401"/>
                </a:lnTo>
                <a:lnTo>
                  <a:pt x="1295400" y="110362"/>
                </a:lnTo>
                <a:lnTo>
                  <a:pt x="1295400" y="551688"/>
                </a:lnTo>
                <a:lnTo>
                  <a:pt x="1286728" y="594649"/>
                </a:lnTo>
                <a:lnTo>
                  <a:pt x="1263078" y="629729"/>
                </a:lnTo>
                <a:lnTo>
                  <a:pt x="1227998" y="653379"/>
                </a:lnTo>
                <a:lnTo>
                  <a:pt x="1185037" y="662051"/>
                </a:lnTo>
                <a:lnTo>
                  <a:pt x="110337" y="662051"/>
                </a:lnTo>
                <a:lnTo>
                  <a:pt x="67390" y="653379"/>
                </a:lnTo>
                <a:lnTo>
                  <a:pt x="32318" y="629729"/>
                </a:lnTo>
                <a:lnTo>
                  <a:pt x="8671" y="594649"/>
                </a:lnTo>
                <a:lnTo>
                  <a:pt x="0" y="551688"/>
                </a:lnTo>
                <a:lnTo>
                  <a:pt x="0" y="1103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3215894"/>
            <a:ext cx="7848600" cy="1280160"/>
          </a:xfrm>
          <a:custGeom>
            <a:avLst/>
            <a:gdLst/>
            <a:ahLst/>
            <a:cxnLst/>
            <a:rect l="l" t="t" r="r" b="b"/>
            <a:pathLst>
              <a:path w="7848600" h="1280160">
                <a:moveTo>
                  <a:pt x="0" y="0"/>
                </a:moveTo>
                <a:lnTo>
                  <a:pt x="1267714" y="0"/>
                </a:lnTo>
              </a:path>
              <a:path w="7848600" h="1280160">
                <a:moveTo>
                  <a:pt x="6477000" y="728217"/>
                </a:moveTo>
                <a:lnTo>
                  <a:pt x="6485671" y="685276"/>
                </a:lnTo>
                <a:lnTo>
                  <a:pt x="6509321" y="650239"/>
                </a:lnTo>
                <a:lnTo>
                  <a:pt x="6544401" y="626633"/>
                </a:lnTo>
                <a:lnTo>
                  <a:pt x="6587363" y="617981"/>
                </a:lnTo>
                <a:lnTo>
                  <a:pt x="7738236" y="617981"/>
                </a:lnTo>
                <a:lnTo>
                  <a:pt x="7781198" y="626633"/>
                </a:lnTo>
                <a:lnTo>
                  <a:pt x="7816278" y="650239"/>
                </a:lnTo>
                <a:lnTo>
                  <a:pt x="7839928" y="685276"/>
                </a:lnTo>
                <a:lnTo>
                  <a:pt x="7848600" y="728217"/>
                </a:lnTo>
                <a:lnTo>
                  <a:pt x="7848600" y="1169542"/>
                </a:lnTo>
                <a:lnTo>
                  <a:pt x="7839928" y="1212504"/>
                </a:lnTo>
                <a:lnTo>
                  <a:pt x="7816278" y="1247584"/>
                </a:lnTo>
                <a:lnTo>
                  <a:pt x="7781198" y="1271234"/>
                </a:lnTo>
                <a:lnTo>
                  <a:pt x="7738236" y="1279905"/>
                </a:lnTo>
                <a:lnTo>
                  <a:pt x="6587363" y="1279905"/>
                </a:lnTo>
                <a:lnTo>
                  <a:pt x="6544401" y="1271234"/>
                </a:lnTo>
                <a:lnTo>
                  <a:pt x="6509321" y="1247584"/>
                </a:lnTo>
                <a:lnTo>
                  <a:pt x="6485671" y="1212504"/>
                </a:lnTo>
                <a:lnTo>
                  <a:pt x="6477000" y="1169542"/>
                </a:lnTo>
                <a:lnTo>
                  <a:pt x="6477000" y="72821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29628" y="3868877"/>
            <a:ext cx="1367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135445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Publier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04900" y="2274951"/>
            <a:ext cx="3390900" cy="2068830"/>
          </a:xfrm>
          <a:custGeom>
            <a:avLst/>
            <a:gdLst/>
            <a:ahLst/>
            <a:cxnLst/>
            <a:rect l="l" t="t" r="r" b="b"/>
            <a:pathLst>
              <a:path w="3390900" h="2068829">
                <a:moveTo>
                  <a:pt x="0" y="620649"/>
                </a:moveTo>
                <a:lnTo>
                  <a:pt x="1181100" y="115824"/>
                </a:lnTo>
              </a:path>
              <a:path w="3390900" h="2068829">
                <a:moveTo>
                  <a:pt x="517525" y="2068449"/>
                </a:moveTo>
                <a:lnTo>
                  <a:pt x="0" y="1282573"/>
                </a:lnTo>
              </a:path>
              <a:path w="3390900" h="2068829">
                <a:moveTo>
                  <a:pt x="3390900" y="0"/>
                </a:moveTo>
                <a:lnTo>
                  <a:pt x="2543175" y="1158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21734" y="196121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486275" y="2633598"/>
          <a:ext cx="2447925" cy="194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5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19">
                <a:tc gridSpan="2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55">
                <a:tc rowSpan="2"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codeCollection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nomCollection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6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7000875" y="4486275"/>
          <a:ext cx="1264285" cy="1785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3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5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spc="-114" dirty="0">
                          <a:latin typeface="Microsoft Sans Serif"/>
                          <a:cs typeface="Microsoft Sans Serif"/>
                        </a:rPr>
                        <a:t>EDITEUR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68">
                <a:tc gridSpan="2">
                  <a:txBody>
                    <a:bodyPr/>
                    <a:lstStyle/>
                    <a:p>
                      <a:pPr marL="90805" marR="1981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n°Editeur </a:t>
                      </a: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mEdite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3198813" y="2578100"/>
            <a:ext cx="5945187" cy="1206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495"/>
              </a:spcBef>
            </a:pPr>
            <a:r>
              <a:rPr sz="4000" b="1" spc="350" dirty="0">
                <a:latin typeface="Trebuchet MS"/>
                <a:cs typeface="Trebuchet MS"/>
              </a:rPr>
              <a:t>SYSTÈME</a:t>
            </a:r>
            <a:r>
              <a:rPr sz="4000" b="1" spc="-125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114" dirty="0">
                <a:latin typeface="Trebuchet MS"/>
                <a:cs typeface="Trebuchet MS"/>
              </a:rPr>
              <a:t> </a:t>
            </a:r>
            <a:r>
              <a:rPr sz="4000" b="1" spc="459" dirty="0">
                <a:latin typeface="Trebuchet MS"/>
                <a:cs typeface="Trebuchet MS"/>
              </a:rPr>
              <a:t>GESTION </a:t>
            </a:r>
            <a:r>
              <a:rPr sz="4000" b="1" spc="-1190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114" dirty="0">
                <a:latin typeface="Trebuchet MS"/>
                <a:cs typeface="Trebuchet MS"/>
              </a:rPr>
              <a:t> </a:t>
            </a:r>
            <a:r>
              <a:rPr sz="4000" b="1" spc="400" dirty="0">
                <a:latin typeface="Trebuchet MS"/>
                <a:cs typeface="Trebuchet MS"/>
              </a:rPr>
              <a:t>BASE</a:t>
            </a:r>
            <a:r>
              <a:rPr sz="4000" b="1" spc="-114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DE</a:t>
            </a:r>
            <a:r>
              <a:rPr sz="4000" b="1" spc="-100" dirty="0">
                <a:latin typeface="Trebuchet MS"/>
                <a:cs typeface="Trebuchet MS"/>
              </a:rPr>
              <a:t> </a:t>
            </a:r>
            <a:r>
              <a:rPr sz="4000" b="1" spc="509" dirty="0">
                <a:latin typeface="Trebuchet MS"/>
                <a:cs typeface="Trebuchet MS"/>
              </a:rPr>
              <a:t>DONNÉES</a:t>
            </a:r>
            <a:endParaRPr sz="4000" dirty="0"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1232841"/>
            <a:ext cx="3260548" cy="1861666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000" y="762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80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352800" y="381000"/>
            <a:ext cx="1889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2286000" y="1676463"/>
            <a:ext cx="1362075" cy="31940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6000" y="1995519"/>
            <a:ext cx="1362075" cy="78930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57834">
              <a:lnSpc>
                <a:spcPct val="100000"/>
              </a:lnSpc>
              <a:spcBef>
                <a:spcPts val="30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81075" y="4333811"/>
            <a:ext cx="1282700" cy="1100455"/>
            <a:chOff x="981075" y="4333811"/>
            <a:chExt cx="1282700" cy="1100455"/>
          </a:xfrm>
        </p:grpSpPr>
        <p:sp>
          <p:nvSpPr>
            <p:cNvPr id="19" name="object 19"/>
            <p:cNvSpPr/>
            <p:nvPr/>
          </p:nvSpPr>
          <p:spPr>
            <a:xfrm>
              <a:off x="990600" y="4343336"/>
              <a:ext cx="1263650" cy="319405"/>
            </a:xfrm>
            <a:custGeom>
              <a:avLst/>
              <a:gdLst/>
              <a:ahLst/>
              <a:cxnLst/>
              <a:rect l="l" t="t" r="r" b="b"/>
              <a:pathLst>
                <a:path w="1263650" h="319404">
                  <a:moveTo>
                    <a:pt x="1263650" y="0"/>
                  </a:moveTo>
                  <a:lnTo>
                    <a:pt x="0" y="0"/>
                  </a:lnTo>
                  <a:lnTo>
                    <a:pt x="0" y="319087"/>
                  </a:lnTo>
                  <a:lnTo>
                    <a:pt x="1263650" y="319087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0600" y="4343336"/>
              <a:ext cx="1263650" cy="319405"/>
            </a:xfrm>
            <a:custGeom>
              <a:avLst/>
              <a:gdLst/>
              <a:ahLst/>
              <a:cxnLst/>
              <a:rect l="l" t="t" r="r" b="b"/>
              <a:pathLst>
                <a:path w="1263650" h="319404">
                  <a:moveTo>
                    <a:pt x="0" y="319087"/>
                  </a:moveTo>
                  <a:lnTo>
                    <a:pt x="1263650" y="319087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31908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600" y="4662550"/>
              <a:ext cx="1263650" cy="762000"/>
            </a:xfrm>
            <a:custGeom>
              <a:avLst/>
              <a:gdLst/>
              <a:ahLst/>
              <a:cxnLst/>
              <a:rect l="l" t="t" r="r" b="b"/>
              <a:pathLst>
                <a:path w="1263650" h="762000">
                  <a:moveTo>
                    <a:pt x="126365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263650" y="762000"/>
                  </a:lnTo>
                  <a:lnTo>
                    <a:pt x="12636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0600" y="4662550"/>
              <a:ext cx="1263650" cy="762000"/>
            </a:xfrm>
            <a:custGeom>
              <a:avLst/>
              <a:gdLst/>
              <a:ahLst/>
              <a:cxnLst/>
              <a:rect l="l" t="t" r="r" b="b"/>
              <a:pathLst>
                <a:path w="1263650" h="762000">
                  <a:moveTo>
                    <a:pt x="0" y="762000"/>
                  </a:moveTo>
                  <a:lnTo>
                    <a:pt x="1263650" y="762000"/>
                  </a:lnTo>
                  <a:lnTo>
                    <a:pt x="126365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51560" y="4276750"/>
            <a:ext cx="1193165" cy="9258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765"/>
              </a:spcBef>
            </a:pPr>
            <a:r>
              <a:rPr sz="1600" spc="-100" dirty="0"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  <a:p>
            <a:pPr marL="29209" marR="201930">
              <a:lnSpc>
                <a:spcPct val="100000"/>
              </a:lnSpc>
              <a:spcBef>
                <a:spcPts val="665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95800" y="1905000"/>
            <a:ext cx="1557655" cy="738505"/>
          </a:xfrm>
          <a:custGeom>
            <a:avLst/>
            <a:gdLst/>
            <a:ahLst/>
            <a:cxnLst/>
            <a:rect l="l" t="t" r="r" b="b"/>
            <a:pathLst>
              <a:path w="1557654" h="73850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434338" y="0"/>
                </a:lnTo>
                <a:lnTo>
                  <a:pt x="1482230" y="9673"/>
                </a:lnTo>
                <a:lnTo>
                  <a:pt x="1521348" y="36052"/>
                </a:lnTo>
                <a:lnTo>
                  <a:pt x="1547727" y="75170"/>
                </a:lnTo>
                <a:lnTo>
                  <a:pt x="1557401" y="123062"/>
                </a:lnTo>
                <a:lnTo>
                  <a:pt x="1557401" y="615188"/>
                </a:lnTo>
                <a:lnTo>
                  <a:pt x="1547727" y="663080"/>
                </a:lnTo>
                <a:lnTo>
                  <a:pt x="1521348" y="702198"/>
                </a:lnTo>
                <a:lnTo>
                  <a:pt x="1482230" y="728577"/>
                </a:lnTo>
                <a:lnTo>
                  <a:pt x="1434338" y="738251"/>
                </a:lnTo>
                <a:lnTo>
                  <a:pt x="123062" y="738251"/>
                </a:lnTo>
                <a:lnTo>
                  <a:pt x="75170" y="728577"/>
                </a:lnTo>
                <a:lnTo>
                  <a:pt x="36052" y="702198"/>
                </a:lnTo>
                <a:lnTo>
                  <a:pt x="9673" y="663080"/>
                </a:lnTo>
                <a:lnTo>
                  <a:pt x="0" y="615188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92371" y="1943480"/>
            <a:ext cx="1549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3384" algn="l"/>
                <a:tab pos="153606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Fai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600" u="heavy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1600" u="heavy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heavy" spc="8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heavy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200" y="2895600"/>
            <a:ext cx="1295400" cy="662305"/>
          </a:xfrm>
          <a:custGeom>
            <a:avLst/>
            <a:gdLst/>
            <a:ahLst/>
            <a:cxnLst/>
            <a:rect l="l" t="t" r="r" b="b"/>
            <a:pathLst>
              <a:path w="1295400" h="662304">
                <a:moveTo>
                  <a:pt x="0" y="110362"/>
                </a:moveTo>
                <a:lnTo>
                  <a:pt x="8671" y="67401"/>
                </a:lnTo>
                <a:lnTo>
                  <a:pt x="32318" y="32321"/>
                </a:lnTo>
                <a:lnTo>
                  <a:pt x="67390" y="8671"/>
                </a:lnTo>
                <a:lnTo>
                  <a:pt x="110337" y="0"/>
                </a:lnTo>
                <a:lnTo>
                  <a:pt x="1185037" y="0"/>
                </a:lnTo>
                <a:lnTo>
                  <a:pt x="1227998" y="8671"/>
                </a:lnTo>
                <a:lnTo>
                  <a:pt x="1263078" y="32321"/>
                </a:lnTo>
                <a:lnTo>
                  <a:pt x="1286728" y="67401"/>
                </a:lnTo>
                <a:lnTo>
                  <a:pt x="1295400" y="110362"/>
                </a:lnTo>
                <a:lnTo>
                  <a:pt x="1295400" y="551688"/>
                </a:lnTo>
                <a:lnTo>
                  <a:pt x="1286728" y="594649"/>
                </a:lnTo>
                <a:lnTo>
                  <a:pt x="1263078" y="629729"/>
                </a:lnTo>
                <a:lnTo>
                  <a:pt x="1227998" y="653379"/>
                </a:lnTo>
                <a:lnTo>
                  <a:pt x="1185037" y="662051"/>
                </a:lnTo>
                <a:lnTo>
                  <a:pt x="110337" y="662051"/>
                </a:lnTo>
                <a:lnTo>
                  <a:pt x="67390" y="653379"/>
                </a:lnTo>
                <a:lnTo>
                  <a:pt x="32318" y="629729"/>
                </a:lnTo>
                <a:lnTo>
                  <a:pt x="8671" y="594649"/>
                </a:lnTo>
                <a:lnTo>
                  <a:pt x="0" y="551688"/>
                </a:lnTo>
                <a:lnTo>
                  <a:pt x="0" y="1103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7200" y="3215894"/>
            <a:ext cx="7848600" cy="1280160"/>
          </a:xfrm>
          <a:custGeom>
            <a:avLst/>
            <a:gdLst/>
            <a:ahLst/>
            <a:cxnLst/>
            <a:rect l="l" t="t" r="r" b="b"/>
            <a:pathLst>
              <a:path w="7848600" h="1280160">
                <a:moveTo>
                  <a:pt x="0" y="0"/>
                </a:moveTo>
                <a:lnTo>
                  <a:pt x="1267714" y="0"/>
                </a:lnTo>
              </a:path>
              <a:path w="7848600" h="1280160">
                <a:moveTo>
                  <a:pt x="6477000" y="728217"/>
                </a:moveTo>
                <a:lnTo>
                  <a:pt x="6485671" y="685276"/>
                </a:lnTo>
                <a:lnTo>
                  <a:pt x="6509321" y="650239"/>
                </a:lnTo>
                <a:lnTo>
                  <a:pt x="6544401" y="626633"/>
                </a:lnTo>
                <a:lnTo>
                  <a:pt x="6587363" y="617981"/>
                </a:lnTo>
                <a:lnTo>
                  <a:pt x="7738236" y="617981"/>
                </a:lnTo>
                <a:lnTo>
                  <a:pt x="7781198" y="626633"/>
                </a:lnTo>
                <a:lnTo>
                  <a:pt x="7816278" y="650239"/>
                </a:lnTo>
                <a:lnTo>
                  <a:pt x="7839928" y="685276"/>
                </a:lnTo>
                <a:lnTo>
                  <a:pt x="7848600" y="728217"/>
                </a:lnTo>
                <a:lnTo>
                  <a:pt x="7848600" y="1169542"/>
                </a:lnTo>
                <a:lnTo>
                  <a:pt x="7839928" y="1212504"/>
                </a:lnTo>
                <a:lnTo>
                  <a:pt x="7816278" y="1247584"/>
                </a:lnTo>
                <a:lnTo>
                  <a:pt x="7781198" y="1271234"/>
                </a:lnTo>
                <a:lnTo>
                  <a:pt x="7738236" y="1279905"/>
                </a:lnTo>
                <a:lnTo>
                  <a:pt x="6587363" y="1279905"/>
                </a:lnTo>
                <a:lnTo>
                  <a:pt x="6544401" y="1271234"/>
                </a:lnTo>
                <a:lnTo>
                  <a:pt x="6509321" y="1247584"/>
                </a:lnTo>
                <a:lnTo>
                  <a:pt x="6485671" y="1212504"/>
                </a:lnTo>
                <a:lnTo>
                  <a:pt x="6477000" y="1169542"/>
                </a:lnTo>
                <a:lnTo>
                  <a:pt x="6477000" y="72821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929628" y="3868877"/>
            <a:ext cx="1367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135445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Publier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04900" y="2274951"/>
            <a:ext cx="3390900" cy="2068830"/>
          </a:xfrm>
          <a:custGeom>
            <a:avLst/>
            <a:gdLst/>
            <a:ahLst/>
            <a:cxnLst/>
            <a:rect l="l" t="t" r="r" b="b"/>
            <a:pathLst>
              <a:path w="3390900" h="2068829">
                <a:moveTo>
                  <a:pt x="0" y="620649"/>
                </a:moveTo>
                <a:lnTo>
                  <a:pt x="1181100" y="115824"/>
                </a:lnTo>
              </a:path>
              <a:path w="3390900" h="2068829">
                <a:moveTo>
                  <a:pt x="517525" y="2068449"/>
                </a:moveTo>
                <a:lnTo>
                  <a:pt x="0" y="1282573"/>
                </a:lnTo>
              </a:path>
              <a:path w="3390900" h="2068829">
                <a:moveTo>
                  <a:pt x="3390900" y="0"/>
                </a:moveTo>
                <a:lnTo>
                  <a:pt x="2543175" y="11582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21734" y="196121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4486275" y="2633598"/>
          <a:ext cx="2447925" cy="194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5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19">
                <a:tc gridSpan="2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55">
                <a:tc rowSpan="2"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codeCollection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Microsoft Sans Serif"/>
                          <a:cs typeface="Microsoft Sans Serif"/>
                        </a:rPr>
                        <a:t>nomCollection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6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000875" y="4486275"/>
          <a:ext cx="1264285" cy="1785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3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2298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0,</a:t>
                      </a:r>
                      <a:r>
                        <a:rPr sz="1600" spc="-1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R w="539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55">
                <a:tc grid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spc="-114" dirty="0">
                          <a:latin typeface="Microsoft Sans Serif"/>
                          <a:cs typeface="Microsoft Sans Serif"/>
                        </a:rPr>
                        <a:t>EDITEUR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68">
                <a:tc gridSpan="2">
                  <a:txBody>
                    <a:bodyPr/>
                    <a:lstStyle/>
                    <a:p>
                      <a:pPr marL="90805" marR="19812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n°Editeur </a:t>
                      </a:r>
                      <a:r>
                        <a:rPr sz="16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mEdite</a:t>
                      </a:r>
                      <a:r>
                        <a:rPr sz="1600" spc="5" dirty="0"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8600" y="2286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81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124200" y="457200"/>
            <a:ext cx="1889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endParaRPr sz="4300" dirty="0"/>
          </a:p>
        </p:txBody>
      </p:sp>
      <p:sp>
        <p:nvSpPr>
          <p:cNvPr id="16" name="object 16"/>
          <p:cNvSpPr/>
          <p:nvPr/>
        </p:nvSpPr>
        <p:spPr>
          <a:xfrm>
            <a:off x="576262" y="3863911"/>
            <a:ext cx="1263650" cy="319405"/>
          </a:xfrm>
          <a:custGeom>
            <a:avLst/>
            <a:gdLst/>
            <a:ahLst/>
            <a:cxnLst/>
            <a:rect l="l" t="t" r="r" b="b"/>
            <a:pathLst>
              <a:path w="1263650" h="319404">
                <a:moveTo>
                  <a:pt x="1263650" y="0"/>
                </a:moveTo>
                <a:lnTo>
                  <a:pt x="0" y="0"/>
                </a:lnTo>
                <a:lnTo>
                  <a:pt x="0" y="319087"/>
                </a:lnTo>
                <a:lnTo>
                  <a:pt x="1263650" y="319087"/>
                </a:lnTo>
                <a:lnTo>
                  <a:pt x="126365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6262" y="3863911"/>
            <a:ext cx="1263650" cy="31940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sz="1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262" y="4182998"/>
            <a:ext cx="1263650" cy="76200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9535" marR="211454">
              <a:lnSpc>
                <a:spcPct val="100000"/>
              </a:lnSpc>
              <a:spcBef>
                <a:spcPts val="310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63800" y="2371788"/>
            <a:ext cx="1362075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3800" y="2690844"/>
            <a:ext cx="1362075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458470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73626" y="4983162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40"/>
              </a:spcBef>
            </a:pP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73626" y="5327650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 marR="260985">
              <a:lnSpc>
                <a:spcPct val="100000"/>
              </a:lnSpc>
              <a:spcBef>
                <a:spcPts val="31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llec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9001" y="3695636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35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39001" y="4014723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400" y="2286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82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505200" y="304800"/>
            <a:ext cx="1889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endParaRPr sz="4300" dirty="0"/>
          </a:p>
        </p:txBody>
      </p:sp>
      <p:sp>
        <p:nvSpPr>
          <p:cNvPr id="16" name="object 16"/>
          <p:cNvSpPr/>
          <p:nvPr/>
        </p:nvSpPr>
        <p:spPr>
          <a:xfrm>
            <a:off x="4495800" y="1905000"/>
            <a:ext cx="1557655" cy="738505"/>
          </a:xfrm>
          <a:custGeom>
            <a:avLst/>
            <a:gdLst/>
            <a:ahLst/>
            <a:cxnLst/>
            <a:rect l="l" t="t" r="r" b="b"/>
            <a:pathLst>
              <a:path w="1557654" h="738505">
                <a:moveTo>
                  <a:pt x="0" y="123062"/>
                </a:moveTo>
                <a:lnTo>
                  <a:pt x="9673" y="75170"/>
                </a:lnTo>
                <a:lnTo>
                  <a:pt x="36052" y="36052"/>
                </a:lnTo>
                <a:lnTo>
                  <a:pt x="75170" y="9673"/>
                </a:lnTo>
                <a:lnTo>
                  <a:pt x="123062" y="0"/>
                </a:lnTo>
                <a:lnTo>
                  <a:pt x="1434338" y="0"/>
                </a:lnTo>
                <a:lnTo>
                  <a:pt x="1482230" y="9673"/>
                </a:lnTo>
                <a:lnTo>
                  <a:pt x="1521348" y="36052"/>
                </a:lnTo>
                <a:lnTo>
                  <a:pt x="1547727" y="75170"/>
                </a:lnTo>
                <a:lnTo>
                  <a:pt x="1557401" y="123062"/>
                </a:lnTo>
                <a:lnTo>
                  <a:pt x="1557401" y="615188"/>
                </a:lnTo>
                <a:lnTo>
                  <a:pt x="1547727" y="663080"/>
                </a:lnTo>
                <a:lnTo>
                  <a:pt x="1521348" y="702198"/>
                </a:lnTo>
                <a:lnTo>
                  <a:pt x="1482230" y="728577"/>
                </a:lnTo>
                <a:lnTo>
                  <a:pt x="1434338" y="738251"/>
                </a:lnTo>
                <a:lnTo>
                  <a:pt x="123062" y="738251"/>
                </a:lnTo>
                <a:lnTo>
                  <a:pt x="75170" y="728577"/>
                </a:lnTo>
                <a:lnTo>
                  <a:pt x="36052" y="702198"/>
                </a:lnTo>
                <a:lnTo>
                  <a:pt x="9673" y="663080"/>
                </a:lnTo>
                <a:lnTo>
                  <a:pt x="0" y="615188"/>
                </a:lnTo>
                <a:lnTo>
                  <a:pt x="0" y="1230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93690" y="1943480"/>
            <a:ext cx="762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0" dirty="0">
                <a:latin typeface="Microsoft Sans Serif"/>
                <a:cs typeface="Microsoft Sans Serif"/>
              </a:rPr>
              <a:t>Fai</a:t>
            </a:r>
            <a:r>
              <a:rPr sz="1600" spc="-65" dirty="0">
                <a:latin typeface="Microsoft Sans Serif"/>
                <a:cs typeface="Microsoft Sans Serif"/>
              </a:rPr>
              <a:t>t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p</a:t>
            </a:r>
            <a:r>
              <a:rPr sz="1600" spc="-70" dirty="0">
                <a:latin typeface="Microsoft Sans Serif"/>
                <a:cs typeface="Microsoft Sans Serif"/>
              </a:rPr>
              <a:t>a</a:t>
            </a:r>
            <a:r>
              <a:rPr sz="1600" spc="-5" dirty="0">
                <a:latin typeface="Microsoft Sans Serif"/>
                <a:cs typeface="Microsoft Sans Serif"/>
              </a:rPr>
              <a:t>r</a:t>
            </a:r>
            <a:r>
              <a:rPr sz="1600" spc="35" dirty="0">
                <a:latin typeface="Microsoft Sans Serif"/>
                <a:cs typeface="Microsoft Sans Serif"/>
              </a:rPr>
              <a:t>ti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7200" y="2209800"/>
            <a:ext cx="5572125" cy="1348105"/>
          </a:xfrm>
          <a:custGeom>
            <a:avLst/>
            <a:gdLst/>
            <a:ahLst/>
            <a:cxnLst/>
            <a:rect l="l" t="t" r="r" b="b"/>
            <a:pathLst>
              <a:path w="5572125" h="1348104">
                <a:moveTo>
                  <a:pt x="4047871" y="0"/>
                </a:moveTo>
                <a:lnTo>
                  <a:pt x="5571871" y="0"/>
                </a:lnTo>
              </a:path>
              <a:path w="5572125" h="1348104">
                <a:moveTo>
                  <a:pt x="0" y="796163"/>
                </a:moveTo>
                <a:lnTo>
                  <a:pt x="8671" y="753201"/>
                </a:lnTo>
                <a:lnTo>
                  <a:pt x="32318" y="718121"/>
                </a:lnTo>
                <a:lnTo>
                  <a:pt x="67390" y="694471"/>
                </a:lnTo>
                <a:lnTo>
                  <a:pt x="110337" y="685800"/>
                </a:lnTo>
                <a:lnTo>
                  <a:pt x="1185037" y="685800"/>
                </a:lnTo>
                <a:lnTo>
                  <a:pt x="1227998" y="694471"/>
                </a:lnTo>
                <a:lnTo>
                  <a:pt x="1263078" y="718121"/>
                </a:lnTo>
                <a:lnTo>
                  <a:pt x="1286728" y="753201"/>
                </a:lnTo>
                <a:lnTo>
                  <a:pt x="1295400" y="796163"/>
                </a:lnTo>
                <a:lnTo>
                  <a:pt x="1295400" y="1237488"/>
                </a:lnTo>
                <a:lnTo>
                  <a:pt x="1286728" y="1280449"/>
                </a:lnTo>
                <a:lnTo>
                  <a:pt x="1263078" y="1315529"/>
                </a:lnTo>
                <a:lnTo>
                  <a:pt x="1227998" y="1339179"/>
                </a:lnTo>
                <a:lnTo>
                  <a:pt x="1185037" y="1347851"/>
                </a:lnTo>
                <a:lnTo>
                  <a:pt x="110337" y="1347851"/>
                </a:lnTo>
                <a:lnTo>
                  <a:pt x="67390" y="1339179"/>
                </a:lnTo>
                <a:lnTo>
                  <a:pt x="32318" y="1315529"/>
                </a:lnTo>
                <a:lnTo>
                  <a:pt x="8671" y="1280449"/>
                </a:lnTo>
                <a:lnTo>
                  <a:pt x="0" y="1237488"/>
                </a:lnTo>
                <a:lnTo>
                  <a:pt x="0" y="79616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7200" y="3215894"/>
            <a:ext cx="7848600" cy="1280160"/>
          </a:xfrm>
          <a:custGeom>
            <a:avLst/>
            <a:gdLst/>
            <a:ahLst/>
            <a:cxnLst/>
            <a:rect l="l" t="t" r="r" b="b"/>
            <a:pathLst>
              <a:path w="7848600" h="1280160">
                <a:moveTo>
                  <a:pt x="0" y="0"/>
                </a:moveTo>
                <a:lnTo>
                  <a:pt x="1267714" y="0"/>
                </a:lnTo>
              </a:path>
              <a:path w="7848600" h="1280160">
                <a:moveTo>
                  <a:pt x="6477000" y="728217"/>
                </a:moveTo>
                <a:lnTo>
                  <a:pt x="6485671" y="685276"/>
                </a:lnTo>
                <a:lnTo>
                  <a:pt x="6509321" y="650239"/>
                </a:lnTo>
                <a:lnTo>
                  <a:pt x="6544401" y="626633"/>
                </a:lnTo>
                <a:lnTo>
                  <a:pt x="6587363" y="617981"/>
                </a:lnTo>
                <a:lnTo>
                  <a:pt x="7738236" y="617981"/>
                </a:lnTo>
                <a:lnTo>
                  <a:pt x="7781198" y="626633"/>
                </a:lnTo>
                <a:lnTo>
                  <a:pt x="7816278" y="650239"/>
                </a:lnTo>
                <a:lnTo>
                  <a:pt x="7839928" y="685276"/>
                </a:lnTo>
                <a:lnTo>
                  <a:pt x="7848600" y="728217"/>
                </a:lnTo>
                <a:lnTo>
                  <a:pt x="7848600" y="1169542"/>
                </a:lnTo>
                <a:lnTo>
                  <a:pt x="7839928" y="1212504"/>
                </a:lnTo>
                <a:lnTo>
                  <a:pt x="7816278" y="1247584"/>
                </a:lnTo>
                <a:lnTo>
                  <a:pt x="7781198" y="1271234"/>
                </a:lnTo>
                <a:lnTo>
                  <a:pt x="7738236" y="1279905"/>
                </a:lnTo>
                <a:lnTo>
                  <a:pt x="6587363" y="1279905"/>
                </a:lnTo>
                <a:lnTo>
                  <a:pt x="6544401" y="1271234"/>
                </a:lnTo>
                <a:lnTo>
                  <a:pt x="6509321" y="1247584"/>
                </a:lnTo>
                <a:lnTo>
                  <a:pt x="6485671" y="1212504"/>
                </a:lnTo>
                <a:lnTo>
                  <a:pt x="6477000" y="1169542"/>
                </a:lnTo>
                <a:lnTo>
                  <a:pt x="6477000" y="72821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929628" y="3868877"/>
            <a:ext cx="1367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3860" algn="l"/>
                <a:tab pos="1354455" algn="l"/>
              </a:tabLst>
            </a:pPr>
            <a:r>
              <a:rPr sz="1600" u="heavy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	</a:t>
            </a:r>
            <a:r>
              <a:rPr sz="16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Publier	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4900" y="2238375"/>
            <a:ext cx="6613525" cy="3019425"/>
          </a:xfrm>
          <a:custGeom>
            <a:avLst/>
            <a:gdLst/>
            <a:ahLst/>
            <a:cxnLst/>
            <a:rect l="l" t="t" r="r" b="b"/>
            <a:pathLst>
              <a:path w="6613525" h="3019425">
                <a:moveTo>
                  <a:pt x="0" y="657225"/>
                </a:moveTo>
                <a:lnTo>
                  <a:pt x="1181100" y="0"/>
                </a:lnTo>
              </a:path>
              <a:path w="6613525" h="3019425">
                <a:moveTo>
                  <a:pt x="288925" y="2105025"/>
                </a:moveTo>
                <a:lnTo>
                  <a:pt x="0" y="1319149"/>
                </a:lnTo>
              </a:path>
              <a:path w="6613525" h="3019425">
                <a:moveTo>
                  <a:pt x="6613525" y="3019425"/>
                </a:moveTo>
                <a:lnTo>
                  <a:pt x="6515100" y="2257425"/>
                </a:lnTo>
              </a:path>
              <a:path w="6613525" h="3019425">
                <a:moveTo>
                  <a:pt x="5829300" y="1925574"/>
                </a:moveTo>
                <a:lnTo>
                  <a:pt x="4914900" y="1952625"/>
                </a:lnTo>
              </a:path>
              <a:path w="6613525" h="3019425">
                <a:moveTo>
                  <a:pt x="4121150" y="1343025"/>
                </a:moveTo>
                <a:lnTo>
                  <a:pt x="4168775" y="404749"/>
                </a:lnTo>
              </a:path>
              <a:path w="6613525" h="3019425">
                <a:moveTo>
                  <a:pt x="3390900" y="36575"/>
                </a:moveTo>
                <a:lnTo>
                  <a:pt x="2543175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21734" y="1961210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6589" y="37905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22189" y="3104514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27569" y="485744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0,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6000" y="1524063"/>
            <a:ext cx="1362075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86000" y="1843119"/>
            <a:ext cx="1362075" cy="78930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57834">
              <a:lnSpc>
                <a:spcPct val="100000"/>
              </a:lnSpc>
              <a:spcBef>
                <a:spcPts val="30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1600" u="sng" spc="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 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2000" y="4343336"/>
            <a:ext cx="1263650" cy="319405"/>
          </a:xfrm>
          <a:custGeom>
            <a:avLst/>
            <a:gdLst/>
            <a:ahLst/>
            <a:cxnLst/>
            <a:rect l="l" t="t" r="r" b="b"/>
            <a:pathLst>
              <a:path w="1263650" h="319404">
                <a:moveTo>
                  <a:pt x="1263650" y="0"/>
                </a:moveTo>
                <a:lnTo>
                  <a:pt x="0" y="0"/>
                </a:lnTo>
                <a:lnTo>
                  <a:pt x="0" y="319087"/>
                </a:lnTo>
                <a:lnTo>
                  <a:pt x="1263650" y="319087"/>
                </a:lnTo>
                <a:lnTo>
                  <a:pt x="126365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62000" y="4343336"/>
            <a:ext cx="1263650" cy="31940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40"/>
              </a:spcBef>
            </a:pP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2000" y="4662487"/>
            <a:ext cx="1263650" cy="76263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11454">
              <a:lnSpc>
                <a:spcPct val="100000"/>
              </a:lnSpc>
              <a:spcBef>
                <a:spcPts val="310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19600" y="3581463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19600" y="3925919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60985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llec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86600" y="5257863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86600" y="5576919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81400" y="1828800"/>
            <a:ext cx="3063875" cy="2438400"/>
          </a:xfrm>
          <a:custGeom>
            <a:avLst/>
            <a:gdLst/>
            <a:ahLst/>
            <a:cxnLst/>
            <a:rect l="l" t="t" r="r" b="b"/>
            <a:pathLst>
              <a:path w="3063875" h="2438400">
                <a:moveTo>
                  <a:pt x="0" y="304800"/>
                </a:moveTo>
                <a:lnTo>
                  <a:pt x="3593" y="255374"/>
                </a:lnTo>
                <a:lnTo>
                  <a:pt x="13999" y="208483"/>
                </a:lnTo>
                <a:lnTo>
                  <a:pt x="30651" y="164753"/>
                </a:lnTo>
                <a:lnTo>
                  <a:pt x="52986" y="124815"/>
                </a:lnTo>
                <a:lnTo>
                  <a:pt x="80438" y="89296"/>
                </a:lnTo>
                <a:lnTo>
                  <a:pt x="112443" y="58826"/>
                </a:lnTo>
                <a:lnTo>
                  <a:pt x="148437" y="34032"/>
                </a:lnTo>
                <a:lnTo>
                  <a:pt x="187854" y="15544"/>
                </a:lnTo>
                <a:lnTo>
                  <a:pt x="230130" y="3990"/>
                </a:lnTo>
                <a:lnTo>
                  <a:pt x="274700" y="0"/>
                </a:lnTo>
                <a:lnTo>
                  <a:pt x="319237" y="3990"/>
                </a:lnTo>
                <a:lnTo>
                  <a:pt x="361485" y="15544"/>
                </a:lnTo>
                <a:lnTo>
                  <a:pt x="400881" y="34032"/>
                </a:lnTo>
                <a:lnTo>
                  <a:pt x="436858" y="58826"/>
                </a:lnTo>
                <a:lnTo>
                  <a:pt x="468852" y="89296"/>
                </a:lnTo>
                <a:lnTo>
                  <a:pt x="496296" y="124815"/>
                </a:lnTo>
                <a:lnTo>
                  <a:pt x="518626" y="164753"/>
                </a:lnTo>
                <a:lnTo>
                  <a:pt x="535276" y="208483"/>
                </a:lnTo>
                <a:lnTo>
                  <a:pt x="545681" y="255374"/>
                </a:lnTo>
                <a:lnTo>
                  <a:pt x="549275" y="304800"/>
                </a:lnTo>
                <a:lnTo>
                  <a:pt x="545681" y="354225"/>
                </a:lnTo>
                <a:lnTo>
                  <a:pt x="535276" y="401116"/>
                </a:lnTo>
                <a:lnTo>
                  <a:pt x="518626" y="444846"/>
                </a:lnTo>
                <a:lnTo>
                  <a:pt x="496296" y="484784"/>
                </a:lnTo>
                <a:lnTo>
                  <a:pt x="468852" y="520303"/>
                </a:lnTo>
                <a:lnTo>
                  <a:pt x="436858" y="550773"/>
                </a:lnTo>
                <a:lnTo>
                  <a:pt x="400881" y="575567"/>
                </a:lnTo>
                <a:lnTo>
                  <a:pt x="361485" y="594055"/>
                </a:lnTo>
                <a:lnTo>
                  <a:pt x="319237" y="605609"/>
                </a:lnTo>
                <a:lnTo>
                  <a:pt x="274700" y="609600"/>
                </a:lnTo>
                <a:lnTo>
                  <a:pt x="230130" y="605609"/>
                </a:lnTo>
                <a:lnTo>
                  <a:pt x="187854" y="594055"/>
                </a:lnTo>
                <a:lnTo>
                  <a:pt x="148437" y="575567"/>
                </a:lnTo>
                <a:lnTo>
                  <a:pt x="112443" y="550773"/>
                </a:lnTo>
                <a:lnTo>
                  <a:pt x="80438" y="520303"/>
                </a:lnTo>
                <a:lnTo>
                  <a:pt x="52986" y="484784"/>
                </a:lnTo>
                <a:lnTo>
                  <a:pt x="30651" y="444846"/>
                </a:lnTo>
                <a:lnTo>
                  <a:pt x="13999" y="401116"/>
                </a:lnTo>
                <a:lnTo>
                  <a:pt x="3593" y="354225"/>
                </a:lnTo>
                <a:lnTo>
                  <a:pt x="0" y="304800"/>
                </a:lnTo>
                <a:close/>
              </a:path>
              <a:path w="3063875" h="2438400">
                <a:moveTo>
                  <a:pt x="2514600" y="2133600"/>
                </a:moveTo>
                <a:lnTo>
                  <a:pt x="2518193" y="2084174"/>
                </a:lnTo>
                <a:lnTo>
                  <a:pt x="2528599" y="2037283"/>
                </a:lnTo>
                <a:lnTo>
                  <a:pt x="2545251" y="1993553"/>
                </a:lnTo>
                <a:lnTo>
                  <a:pt x="2567586" y="1953615"/>
                </a:lnTo>
                <a:lnTo>
                  <a:pt x="2595038" y="1918096"/>
                </a:lnTo>
                <a:lnTo>
                  <a:pt x="2627043" y="1887626"/>
                </a:lnTo>
                <a:lnTo>
                  <a:pt x="2663037" y="1862832"/>
                </a:lnTo>
                <a:lnTo>
                  <a:pt x="2702454" y="1844344"/>
                </a:lnTo>
                <a:lnTo>
                  <a:pt x="2744730" y="1832790"/>
                </a:lnTo>
                <a:lnTo>
                  <a:pt x="2789301" y="1828800"/>
                </a:lnTo>
                <a:lnTo>
                  <a:pt x="2833837" y="1832790"/>
                </a:lnTo>
                <a:lnTo>
                  <a:pt x="2876085" y="1844344"/>
                </a:lnTo>
                <a:lnTo>
                  <a:pt x="2915481" y="1862832"/>
                </a:lnTo>
                <a:lnTo>
                  <a:pt x="2951458" y="1887626"/>
                </a:lnTo>
                <a:lnTo>
                  <a:pt x="2983452" y="1918096"/>
                </a:lnTo>
                <a:lnTo>
                  <a:pt x="3010896" y="1953615"/>
                </a:lnTo>
                <a:lnTo>
                  <a:pt x="3033226" y="1993553"/>
                </a:lnTo>
                <a:lnTo>
                  <a:pt x="3049876" y="2037283"/>
                </a:lnTo>
                <a:lnTo>
                  <a:pt x="3060281" y="2084174"/>
                </a:lnTo>
                <a:lnTo>
                  <a:pt x="3063875" y="2133600"/>
                </a:lnTo>
                <a:lnTo>
                  <a:pt x="3060281" y="2183025"/>
                </a:lnTo>
                <a:lnTo>
                  <a:pt x="3049876" y="2229916"/>
                </a:lnTo>
                <a:lnTo>
                  <a:pt x="3033226" y="2273646"/>
                </a:lnTo>
                <a:lnTo>
                  <a:pt x="3010896" y="2313584"/>
                </a:lnTo>
                <a:lnTo>
                  <a:pt x="2983452" y="2349103"/>
                </a:lnTo>
                <a:lnTo>
                  <a:pt x="2951458" y="2379573"/>
                </a:lnTo>
                <a:lnTo>
                  <a:pt x="2915481" y="2404367"/>
                </a:lnTo>
                <a:lnTo>
                  <a:pt x="2876085" y="2422855"/>
                </a:lnTo>
                <a:lnTo>
                  <a:pt x="2833837" y="2434409"/>
                </a:lnTo>
                <a:lnTo>
                  <a:pt x="2789301" y="2438400"/>
                </a:lnTo>
                <a:lnTo>
                  <a:pt x="2744730" y="2434409"/>
                </a:lnTo>
                <a:lnTo>
                  <a:pt x="2702454" y="2422855"/>
                </a:lnTo>
                <a:lnTo>
                  <a:pt x="2663037" y="2404367"/>
                </a:lnTo>
                <a:lnTo>
                  <a:pt x="2627043" y="2379573"/>
                </a:lnTo>
                <a:lnTo>
                  <a:pt x="2595038" y="2349103"/>
                </a:lnTo>
                <a:lnTo>
                  <a:pt x="2567586" y="2313584"/>
                </a:lnTo>
                <a:lnTo>
                  <a:pt x="2545251" y="2273646"/>
                </a:lnTo>
                <a:lnTo>
                  <a:pt x="2528599" y="2229916"/>
                </a:lnTo>
                <a:lnTo>
                  <a:pt x="2518193" y="2183025"/>
                </a:lnTo>
                <a:lnTo>
                  <a:pt x="2514600" y="21336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4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4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83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352800" y="457200"/>
            <a:ext cx="188912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720" dirty="0"/>
              <a:t>E</a:t>
            </a:r>
            <a:r>
              <a:rPr sz="4300" spc="-140" dirty="0"/>
              <a:t>x</a:t>
            </a:r>
            <a:r>
              <a:rPr sz="4300" spc="-265" dirty="0"/>
              <a:t>emp</a:t>
            </a:r>
            <a:r>
              <a:rPr sz="4300" spc="-114" dirty="0"/>
              <a:t>l</a:t>
            </a:r>
            <a:r>
              <a:rPr sz="4300" spc="-335" dirty="0"/>
              <a:t>e</a:t>
            </a:r>
            <a:endParaRPr sz="4300" dirty="0"/>
          </a:p>
        </p:txBody>
      </p:sp>
      <p:sp>
        <p:nvSpPr>
          <p:cNvPr id="16" name="object 16"/>
          <p:cNvSpPr/>
          <p:nvPr/>
        </p:nvSpPr>
        <p:spPr>
          <a:xfrm>
            <a:off x="457200" y="2895600"/>
            <a:ext cx="1295400" cy="662305"/>
          </a:xfrm>
          <a:custGeom>
            <a:avLst/>
            <a:gdLst/>
            <a:ahLst/>
            <a:cxnLst/>
            <a:rect l="l" t="t" r="r" b="b"/>
            <a:pathLst>
              <a:path w="1295400" h="662304">
                <a:moveTo>
                  <a:pt x="0" y="110362"/>
                </a:moveTo>
                <a:lnTo>
                  <a:pt x="8671" y="67401"/>
                </a:lnTo>
                <a:lnTo>
                  <a:pt x="32318" y="32321"/>
                </a:lnTo>
                <a:lnTo>
                  <a:pt x="67390" y="8671"/>
                </a:lnTo>
                <a:lnTo>
                  <a:pt x="110337" y="0"/>
                </a:lnTo>
                <a:lnTo>
                  <a:pt x="1185037" y="0"/>
                </a:lnTo>
                <a:lnTo>
                  <a:pt x="1227998" y="8671"/>
                </a:lnTo>
                <a:lnTo>
                  <a:pt x="1263078" y="32321"/>
                </a:lnTo>
                <a:lnTo>
                  <a:pt x="1286728" y="67401"/>
                </a:lnTo>
                <a:lnTo>
                  <a:pt x="1295400" y="110362"/>
                </a:lnTo>
                <a:lnTo>
                  <a:pt x="1295400" y="551688"/>
                </a:lnTo>
                <a:lnTo>
                  <a:pt x="1286728" y="594649"/>
                </a:lnTo>
                <a:lnTo>
                  <a:pt x="1263078" y="629729"/>
                </a:lnTo>
                <a:lnTo>
                  <a:pt x="1227998" y="653379"/>
                </a:lnTo>
                <a:lnTo>
                  <a:pt x="1185037" y="662051"/>
                </a:lnTo>
                <a:lnTo>
                  <a:pt x="110337" y="662051"/>
                </a:lnTo>
                <a:lnTo>
                  <a:pt x="67390" y="653379"/>
                </a:lnTo>
                <a:lnTo>
                  <a:pt x="32318" y="629729"/>
                </a:lnTo>
                <a:lnTo>
                  <a:pt x="8671" y="594649"/>
                </a:lnTo>
                <a:lnTo>
                  <a:pt x="0" y="551688"/>
                </a:lnTo>
                <a:lnTo>
                  <a:pt x="0" y="11036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8055" y="2930779"/>
            <a:ext cx="514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70" dirty="0">
                <a:latin typeface="Microsoft Sans Serif"/>
                <a:cs typeface="Microsoft Sans Serif"/>
              </a:rPr>
              <a:t>E</a:t>
            </a:r>
            <a:r>
              <a:rPr sz="1600" spc="20" dirty="0">
                <a:latin typeface="Microsoft Sans Serif"/>
                <a:cs typeface="Microsoft Sans Serif"/>
              </a:rPr>
              <a:t>cri</a:t>
            </a:r>
            <a:r>
              <a:rPr sz="1600" spc="-20" dirty="0">
                <a:latin typeface="Microsoft Sans Serif"/>
                <a:cs typeface="Microsoft Sans Serif"/>
              </a:rPr>
              <a:t>r</a:t>
            </a:r>
            <a:r>
              <a:rPr sz="1600" spc="-130" dirty="0">
                <a:latin typeface="Microsoft Sans Serif"/>
                <a:cs typeface="Microsoft Sans Serif"/>
              </a:rPr>
              <a:t>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7200" y="2238375"/>
            <a:ext cx="1828800" cy="2105025"/>
          </a:xfrm>
          <a:custGeom>
            <a:avLst/>
            <a:gdLst/>
            <a:ahLst/>
            <a:cxnLst/>
            <a:rect l="l" t="t" r="r" b="b"/>
            <a:pathLst>
              <a:path w="1828800" h="2105025">
                <a:moveTo>
                  <a:pt x="0" y="977519"/>
                </a:moveTo>
                <a:lnTo>
                  <a:pt x="1267714" y="977519"/>
                </a:lnTo>
              </a:path>
              <a:path w="1828800" h="2105025">
                <a:moveTo>
                  <a:pt x="647700" y="657225"/>
                </a:moveTo>
                <a:lnTo>
                  <a:pt x="1828800" y="0"/>
                </a:lnTo>
              </a:path>
              <a:path w="1828800" h="2105025">
                <a:moveTo>
                  <a:pt x="936625" y="2105025"/>
                </a:moveTo>
                <a:lnTo>
                  <a:pt x="647700" y="13191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11553" y="3942969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0154" y="2097735"/>
            <a:ext cx="307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Microsoft Sans Serif"/>
                <a:cs typeface="Microsoft Sans Serif"/>
              </a:rPr>
              <a:t>1,</a:t>
            </a:r>
            <a:r>
              <a:rPr sz="1600" spc="-1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86000" y="1524063"/>
            <a:ext cx="160020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86000" y="1843119"/>
            <a:ext cx="1600200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23545">
              <a:lnSpc>
                <a:spcPct val="100000"/>
              </a:lnSpc>
              <a:spcBef>
                <a:spcPts val="305"/>
              </a:spcBef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 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 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cod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lle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2000" y="4343336"/>
            <a:ext cx="1263650" cy="319405"/>
          </a:xfrm>
          <a:custGeom>
            <a:avLst/>
            <a:gdLst/>
            <a:ahLst/>
            <a:cxnLst/>
            <a:rect l="l" t="t" r="r" b="b"/>
            <a:pathLst>
              <a:path w="1263650" h="319404">
                <a:moveTo>
                  <a:pt x="1263650" y="0"/>
                </a:moveTo>
                <a:lnTo>
                  <a:pt x="0" y="0"/>
                </a:lnTo>
                <a:lnTo>
                  <a:pt x="0" y="319087"/>
                </a:lnTo>
                <a:lnTo>
                  <a:pt x="1263650" y="319087"/>
                </a:lnTo>
                <a:lnTo>
                  <a:pt x="126365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2000" y="4343336"/>
            <a:ext cx="1263650" cy="31940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40"/>
              </a:spcBef>
            </a:pP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2000" y="4662487"/>
            <a:ext cx="1263650" cy="76263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11454">
              <a:lnSpc>
                <a:spcPct val="100000"/>
              </a:lnSpc>
              <a:spcBef>
                <a:spcPts val="310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19600" y="3429063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9600" y="3773519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60350" algn="just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deC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olle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 </a:t>
            </a:r>
            <a:r>
              <a:rPr sz="1600" spc="-415" dirty="0">
                <a:latin typeface="Microsoft Sans Serif"/>
                <a:cs typeface="Microsoft Sans Serif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n°Editeur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86600" y="5257863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86600" y="5576919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2009" y="2233675"/>
            <a:ext cx="3836670" cy="3024505"/>
          </a:xfrm>
          <a:custGeom>
            <a:avLst/>
            <a:gdLst/>
            <a:ahLst/>
            <a:cxnLst/>
            <a:rect l="l" t="t" r="r" b="b"/>
            <a:pathLst>
              <a:path w="3836670" h="3024504">
                <a:moveTo>
                  <a:pt x="1344041" y="1195324"/>
                </a:moveTo>
                <a:lnTo>
                  <a:pt x="1329055" y="1157859"/>
                </a:lnTo>
                <a:lnTo>
                  <a:pt x="1312418" y="1116203"/>
                </a:lnTo>
                <a:lnTo>
                  <a:pt x="1291297" y="1139964"/>
                </a:lnTo>
                <a:lnTo>
                  <a:pt x="8382" y="0"/>
                </a:lnTo>
                <a:lnTo>
                  <a:pt x="0" y="9398"/>
                </a:lnTo>
                <a:lnTo>
                  <a:pt x="1282877" y="1149451"/>
                </a:lnTo>
                <a:lnTo>
                  <a:pt x="1261745" y="1173226"/>
                </a:lnTo>
                <a:lnTo>
                  <a:pt x="1344041" y="1195324"/>
                </a:lnTo>
                <a:close/>
              </a:path>
              <a:path w="3836670" h="3024504">
                <a:moveTo>
                  <a:pt x="3836416" y="3024124"/>
                </a:moveTo>
                <a:lnTo>
                  <a:pt x="3819194" y="2995168"/>
                </a:lnTo>
                <a:lnTo>
                  <a:pt x="3792855" y="2950845"/>
                </a:lnTo>
                <a:lnTo>
                  <a:pt x="3775672" y="2977629"/>
                </a:lnTo>
                <a:lnTo>
                  <a:pt x="2153920" y="1936115"/>
                </a:lnTo>
                <a:lnTo>
                  <a:pt x="2147062" y="1946783"/>
                </a:lnTo>
                <a:lnTo>
                  <a:pt x="3768814" y="2988310"/>
                </a:lnTo>
                <a:lnTo>
                  <a:pt x="3751707" y="3014980"/>
                </a:lnTo>
                <a:lnTo>
                  <a:pt x="3836416" y="30241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84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2994025" y="485775"/>
            <a:ext cx="6149975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00" dirty="0"/>
              <a:t>Exemple</a:t>
            </a:r>
            <a:r>
              <a:rPr sz="4300" spc="50" dirty="0"/>
              <a:t> </a:t>
            </a:r>
            <a:r>
              <a:rPr sz="4300" spc="-95" dirty="0"/>
              <a:t>(MLD-</a:t>
            </a:r>
            <a:r>
              <a:rPr sz="4300" spc="30" dirty="0"/>
              <a:t> </a:t>
            </a:r>
            <a:r>
              <a:rPr sz="4300" spc="-195" dirty="0"/>
              <a:t>Graphique)</a:t>
            </a:r>
            <a:endParaRPr sz="4300"/>
          </a:p>
        </p:txBody>
      </p:sp>
      <p:sp>
        <p:nvSpPr>
          <p:cNvPr id="18" name="object 18"/>
          <p:cNvSpPr/>
          <p:nvPr/>
        </p:nvSpPr>
        <p:spPr>
          <a:xfrm>
            <a:off x="1739138" y="2223515"/>
            <a:ext cx="1198245" cy="2120265"/>
          </a:xfrm>
          <a:custGeom>
            <a:avLst/>
            <a:gdLst/>
            <a:ahLst/>
            <a:cxnLst/>
            <a:rect l="l" t="t" r="r" b="b"/>
            <a:pathLst>
              <a:path w="1198245" h="2120265">
                <a:moveTo>
                  <a:pt x="310261" y="2034794"/>
                </a:moveTo>
                <a:lnTo>
                  <a:pt x="284022" y="2046185"/>
                </a:lnTo>
                <a:lnTo>
                  <a:pt x="17399" y="1430274"/>
                </a:lnTo>
                <a:lnTo>
                  <a:pt x="0" y="1437894"/>
                </a:lnTo>
                <a:lnTo>
                  <a:pt x="266598" y="2053742"/>
                </a:lnTo>
                <a:lnTo>
                  <a:pt x="240284" y="2065147"/>
                </a:lnTo>
                <a:lnTo>
                  <a:pt x="305562" y="2119884"/>
                </a:lnTo>
                <a:lnTo>
                  <a:pt x="308559" y="2065401"/>
                </a:lnTo>
                <a:lnTo>
                  <a:pt x="310261" y="2034794"/>
                </a:lnTo>
                <a:close/>
              </a:path>
              <a:path w="1198245" h="2120265">
                <a:moveTo>
                  <a:pt x="1197737" y="14859"/>
                </a:moveTo>
                <a:lnTo>
                  <a:pt x="1113790" y="0"/>
                </a:lnTo>
                <a:lnTo>
                  <a:pt x="1121918" y="27368"/>
                </a:lnTo>
                <a:lnTo>
                  <a:pt x="5969" y="358140"/>
                </a:lnTo>
                <a:lnTo>
                  <a:pt x="11430" y="376428"/>
                </a:lnTo>
                <a:lnTo>
                  <a:pt x="1127366" y="45656"/>
                </a:lnTo>
                <a:lnTo>
                  <a:pt x="1135507" y="73025"/>
                </a:lnTo>
                <a:lnTo>
                  <a:pt x="1188224" y="23749"/>
                </a:lnTo>
                <a:lnTo>
                  <a:pt x="1197737" y="148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36875" y="1524063"/>
            <a:ext cx="160020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36875" y="1843119"/>
            <a:ext cx="1600200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423545">
              <a:lnSpc>
                <a:spcPct val="100000"/>
              </a:lnSpc>
              <a:spcBef>
                <a:spcPts val="305"/>
              </a:spcBef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 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 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cod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lle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2875" y="4343336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40"/>
              </a:spcBef>
            </a:pPr>
            <a:r>
              <a:rPr sz="1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2875" y="4662487"/>
            <a:ext cx="1263650" cy="7626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10820">
              <a:lnSpc>
                <a:spcPct val="100000"/>
              </a:lnSpc>
              <a:spcBef>
                <a:spcPts val="310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70475" y="3429063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0475" y="3773519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170" marR="260985" algn="just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deC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olle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 </a:t>
            </a:r>
            <a:r>
              <a:rPr sz="1600" spc="-415" dirty="0">
                <a:latin typeface="Microsoft Sans Serif"/>
                <a:cs typeface="Microsoft Sans Serif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n°Editeur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29500" y="5000688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29500" y="5319744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55675" y="2233676"/>
            <a:ext cx="7105650" cy="2767330"/>
            <a:chOff x="955675" y="2233676"/>
            <a:chExt cx="7105650" cy="2767330"/>
          </a:xfrm>
        </p:grpSpPr>
        <p:sp>
          <p:nvSpPr>
            <p:cNvPr id="28" name="object 28"/>
            <p:cNvSpPr/>
            <p:nvPr/>
          </p:nvSpPr>
          <p:spPr>
            <a:xfrm>
              <a:off x="4532884" y="2233675"/>
              <a:ext cx="3528695" cy="2767330"/>
            </a:xfrm>
            <a:custGeom>
              <a:avLst/>
              <a:gdLst/>
              <a:ahLst/>
              <a:cxnLst/>
              <a:rect l="l" t="t" r="r" b="b"/>
              <a:pathLst>
                <a:path w="3528695" h="2767329">
                  <a:moveTo>
                    <a:pt x="1344041" y="1195324"/>
                  </a:moveTo>
                  <a:lnTo>
                    <a:pt x="1329055" y="1157859"/>
                  </a:lnTo>
                  <a:lnTo>
                    <a:pt x="1312418" y="1116203"/>
                  </a:lnTo>
                  <a:lnTo>
                    <a:pt x="1291297" y="1139964"/>
                  </a:lnTo>
                  <a:lnTo>
                    <a:pt x="8382" y="0"/>
                  </a:lnTo>
                  <a:lnTo>
                    <a:pt x="0" y="9398"/>
                  </a:lnTo>
                  <a:lnTo>
                    <a:pt x="1282877" y="1149451"/>
                  </a:lnTo>
                  <a:lnTo>
                    <a:pt x="1261745" y="1173226"/>
                  </a:lnTo>
                  <a:lnTo>
                    <a:pt x="1344041" y="1195324"/>
                  </a:lnTo>
                  <a:close/>
                </a:path>
                <a:path w="3528695" h="2767329">
                  <a:moveTo>
                    <a:pt x="3528441" y="2766949"/>
                  </a:moveTo>
                  <a:lnTo>
                    <a:pt x="3511105" y="2739771"/>
                  </a:lnTo>
                  <a:lnTo>
                    <a:pt x="3482594" y="2695067"/>
                  </a:lnTo>
                  <a:lnTo>
                    <a:pt x="3466312" y="2722295"/>
                  </a:lnTo>
                  <a:lnTo>
                    <a:pt x="2153793" y="1935988"/>
                  </a:lnTo>
                  <a:lnTo>
                    <a:pt x="2147189" y="1946910"/>
                  </a:lnTo>
                  <a:lnTo>
                    <a:pt x="3459759" y="2733256"/>
                  </a:lnTo>
                  <a:lnTo>
                    <a:pt x="3443478" y="2760472"/>
                  </a:lnTo>
                  <a:lnTo>
                    <a:pt x="3528441" y="27669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5675" y="2590812"/>
              <a:ext cx="1584325" cy="305435"/>
            </a:xfrm>
            <a:custGeom>
              <a:avLst/>
              <a:gdLst/>
              <a:ahLst/>
              <a:cxnLst/>
              <a:rect l="l" t="t" r="r" b="b"/>
              <a:pathLst>
                <a:path w="1584325" h="305435">
                  <a:moveTo>
                    <a:pt x="1584325" y="0"/>
                  </a:moveTo>
                  <a:lnTo>
                    <a:pt x="0" y="0"/>
                  </a:lnTo>
                  <a:lnTo>
                    <a:pt x="0" y="304914"/>
                  </a:lnTo>
                  <a:lnTo>
                    <a:pt x="1584325" y="304914"/>
                  </a:lnTo>
                  <a:lnTo>
                    <a:pt x="15843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5675" y="2590812"/>
            <a:ext cx="1584325" cy="30543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80"/>
              </a:spcBef>
            </a:pPr>
            <a:r>
              <a:rPr sz="1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ECRIRE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5675" y="2895720"/>
            <a:ext cx="1584325" cy="76200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89535" marR="785495">
              <a:lnSpc>
                <a:spcPct val="107500"/>
              </a:lnSpc>
              <a:spcBef>
                <a:spcPts val="210"/>
              </a:spcBef>
            </a:pPr>
            <a:r>
              <a:rPr sz="16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</a:t>
            </a:r>
            <a:r>
              <a:rPr sz="1600" i="1" u="sng" spc="-1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</a:t>
            </a:r>
            <a:r>
              <a:rPr sz="1600" i="1" u="sng" spc="-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L</a:t>
            </a:r>
            <a:r>
              <a:rPr sz="1600" i="1" u="sng" spc="-1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iv</a:t>
            </a:r>
            <a:r>
              <a:rPr sz="1600" i="1" u="sng" spc="-2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600" i="1" u="sng" spc="-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 </a:t>
            </a:r>
            <a:r>
              <a:rPr sz="16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u="sng" spc="-1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n°Auteur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021013" y="485775"/>
            <a:ext cx="6122987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00" dirty="0"/>
              <a:t>Exemple</a:t>
            </a:r>
            <a:r>
              <a:rPr sz="4300" spc="35" dirty="0"/>
              <a:t> </a:t>
            </a:r>
            <a:r>
              <a:rPr sz="4300" spc="-114" dirty="0"/>
              <a:t>(MLD</a:t>
            </a:r>
            <a:r>
              <a:rPr sz="4300" spc="30" dirty="0"/>
              <a:t> </a:t>
            </a:r>
            <a:r>
              <a:rPr sz="4300" spc="-185" dirty="0"/>
              <a:t>Relationnel)</a:t>
            </a:r>
            <a:endParaRPr sz="4300"/>
          </a:p>
        </p:txBody>
      </p:sp>
      <p:sp>
        <p:nvSpPr>
          <p:cNvPr id="16" name="object 16"/>
          <p:cNvSpPr txBox="1"/>
          <p:nvPr/>
        </p:nvSpPr>
        <p:spPr>
          <a:xfrm>
            <a:off x="1507616" y="2882010"/>
            <a:ext cx="360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/>
                <a:cs typeface="Microsoft Sans Serif"/>
              </a:rPr>
              <a:t>Livre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titre,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i="1" spc="-165" dirty="0">
                <a:latin typeface="Trebuchet MS"/>
                <a:cs typeface="Trebuchet MS"/>
              </a:rPr>
              <a:t>codeCollection</a:t>
            </a:r>
            <a:r>
              <a:rPr sz="1800" spc="-165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3367" y="1738629"/>
            <a:ext cx="2872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icrosoft Sans Serif"/>
                <a:cs typeface="Microsoft Sans Serif"/>
              </a:rPr>
              <a:t>Auteur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nAuteur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nomAuteur)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0619" y="4030217"/>
            <a:ext cx="266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Microsoft Sans Serif"/>
                <a:cs typeface="Microsoft Sans Serif"/>
              </a:rPr>
              <a:t>Ecrire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(</a:t>
            </a:r>
            <a:r>
              <a:rPr sz="1800" u="sng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nAuteur</a:t>
            </a:r>
            <a:r>
              <a:rPr sz="1800" spc="-65" dirty="0">
                <a:latin typeface="Microsoft Sans Serif"/>
                <a:cs typeface="Microsoft Sans Serif"/>
              </a:rPr>
              <a:t>,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u="sng" spc="-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</a:t>
            </a:r>
            <a:r>
              <a:rPr sz="1800" spc="-60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4741" y="5311521"/>
            <a:ext cx="4960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Microsoft Sans Serif"/>
                <a:cs typeface="Microsoft Sans Serif"/>
              </a:rPr>
              <a:t>Collection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(</a:t>
            </a:r>
            <a:r>
              <a:rPr sz="18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codeCollection</a:t>
            </a:r>
            <a:r>
              <a:rPr sz="1800" spc="-55" dirty="0">
                <a:latin typeface="Microsoft Sans Serif"/>
                <a:cs typeface="Microsoft Sans Serif"/>
              </a:rPr>
              <a:t>,</a:t>
            </a:r>
            <a:r>
              <a:rPr sz="1800" spc="3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nomCollection,</a:t>
            </a:r>
            <a:r>
              <a:rPr sz="1800" spc="-175" dirty="0">
                <a:latin typeface="Microsoft Sans Serif"/>
                <a:cs typeface="Microsoft Sans Serif"/>
              </a:rPr>
              <a:t> </a:t>
            </a:r>
            <a:r>
              <a:rPr sz="1800" i="1" spc="-155" dirty="0">
                <a:latin typeface="Trebuchet MS"/>
                <a:cs typeface="Trebuchet MS"/>
              </a:rPr>
              <a:t>nEditeur</a:t>
            </a:r>
            <a:r>
              <a:rPr sz="1800" spc="-155" dirty="0"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36622" y="6025997"/>
            <a:ext cx="285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Editeur(</a:t>
            </a: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nEditeur</a:t>
            </a:r>
            <a:r>
              <a:rPr sz="1800" spc="-80" dirty="0">
                <a:latin typeface="Microsoft Sans Serif"/>
                <a:cs typeface="Microsoft Sans Serif"/>
              </a:rPr>
              <a:t>,</a:t>
            </a:r>
            <a:r>
              <a:rPr sz="1800" spc="3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nomEditeur)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43626" y="2428938"/>
            <a:ext cx="160020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35"/>
              </a:spcBef>
            </a:pPr>
            <a:r>
              <a:rPr sz="16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LIVRE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3626" y="2747994"/>
            <a:ext cx="1600200" cy="7893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 marR="422909">
              <a:lnSpc>
                <a:spcPct val="100000"/>
              </a:lnSpc>
              <a:spcBef>
                <a:spcPts val="305"/>
              </a:spcBef>
            </a:pP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codeLivre </a:t>
            </a:r>
            <a:r>
              <a:rPr sz="1600" spc="-6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titre 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cod</a:t>
            </a:r>
            <a:r>
              <a:rPr sz="1600" i="1" spc="-15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600" i="1" spc="-85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45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600" i="1" spc="-170" dirty="0">
                <a:solidFill>
                  <a:srgbClr val="FF0000"/>
                </a:solidFill>
                <a:latin typeface="Trebuchet MS"/>
                <a:cs typeface="Trebuchet MS"/>
              </a:rPr>
              <a:t>lle</a:t>
            </a:r>
            <a:r>
              <a:rPr sz="1600" i="1" spc="-210" dirty="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sz="1600" i="1" spc="-175" dirty="0">
                <a:solidFill>
                  <a:srgbClr val="FF0000"/>
                </a:solidFill>
                <a:latin typeface="Trebuchet MS"/>
                <a:cs typeface="Trebuchet MS"/>
              </a:rPr>
              <a:t>tion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29125" y="3786136"/>
            <a:ext cx="1584325" cy="30543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71805">
              <a:lnSpc>
                <a:spcPct val="100000"/>
              </a:lnSpc>
              <a:spcBef>
                <a:spcPts val="180"/>
              </a:spcBef>
            </a:pPr>
            <a:r>
              <a:rPr sz="1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ECRIRE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29125" y="4091044"/>
            <a:ext cx="1584325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0170" marR="783590">
              <a:lnSpc>
                <a:spcPct val="107500"/>
              </a:lnSpc>
              <a:spcBef>
                <a:spcPts val="215"/>
              </a:spcBef>
            </a:pPr>
            <a:r>
              <a:rPr sz="1600" i="1" u="sng" spc="-1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cod</a:t>
            </a:r>
            <a:r>
              <a:rPr sz="1600" i="1" u="sng" spc="-1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</a:t>
            </a:r>
            <a:r>
              <a:rPr sz="1600" i="1" u="sng" spc="-1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L</a:t>
            </a:r>
            <a:r>
              <a:rPr sz="1600" i="1" u="sng" spc="-1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iv</a:t>
            </a:r>
            <a:r>
              <a:rPr sz="1600" i="1" u="sng" spc="-20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r</a:t>
            </a:r>
            <a:r>
              <a:rPr sz="1600" i="1" u="sng" spc="-1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e </a:t>
            </a:r>
            <a:r>
              <a:rPr sz="1600" i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600" i="1" u="sng" spc="-1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n°Auteur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14876" y="1500187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14876" y="1819275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170" marR="210820">
              <a:lnSpc>
                <a:spcPct val="100000"/>
              </a:lnSpc>
              <a:spcBef>
                <a:spcPts val="305"/>
              </a:spcBef>
            </a:pP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n°Auteur 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n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105" dirty="0">
                <a:latin typeface="Microsoft Sans Serif"/>
                <a:cs typeface="Microsoft Sans Serif"/>
              </a:rPr>
              <a:t>m</a:t>
            </a:r>
            <a:r>
              <a:rPr sz="1600" spc="-55" dirty="0">
                <a:latin typeface="Microsoft Sans Serif"/>
                <a:cs typeface="Microsoft Sans Serif"/>
              </a:rPr>
              <a:t>A</a:t>
            </a:r>
            <a:r>
              <a:rPr sz="1600" spc="-40" dirty="0">
                <a:latin typeface="Microsoft Sans Serif"/>
                <a:cs typeface="Microsoft Sans Serif"/>
              </a:rPr>
              <a:t>u</a:t>
            </a:r>
            <a:r>
              <a:rPr sz="1600" spc="-45" dirty="0">
                <a:latin typeface="Microsoft Sans Serif"/>
                <a:cs typeface="Microsoft Sans Serif"/>
              </a:rPr>
              <a:t>teu</a:t>
            </a:r>
            <a:r>
              <a:rPr sz="1600" spc="95" dirty="0">
                <a:latin typeface="Microsoft Sans Serif"/>
                <a:cs typeface="Microsoft Sans Serif"/>
              </a:rPr>
              <a:t>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3625" y="4214812"/>
            <a:ext cx="1612900" cy="3448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335"/>
              </a:spcBef>
            </a:pP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43625" y="4559331"/>
            <a:ext cx="1612900" cy="8020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260985" algn="just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llec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 </a:t>
            </a:r>
            <a:r>
              <a:rPr sz="1600" spc="-45" dirty="0">
                <a:latin typeface="Microsoft Sans Serif"/>
                <a:cs typeface="Microsoft Sans Serif"/>
              </a:rPr>
              <a:t> nomCollection </a:t>
            </a:r>
            <a:r>
              <a:rPr sz="1600" spc="-415" dirty="0">
                <a:latin typeface="Microsoft Sans Serif"/>
                <a:cs typeface="Microsoft Sans Serif"/>
              </a:rPr>
              <a:t> </a:t>
            </a:r>
            <a:r>
              <a:rPr sz="1600" i="1" spc="-160" dirty="0">
                <a:solidFill>
                  <a:srgbClr val="FF0000"/>
                </a:solidFill>
                <a:latin typeface="Trebuchet MS"/>
                <a:cs typeface="Trebuchet MS"/>
              </a:rPr>
              <a:t>n°Editeur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29250" y="5643562"/>
            <a:ext cx="1263650" cy="319405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40"/>
              </a:spcBef>
            </a:pPr>
            <a:r>
              <a:rPr sz="16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EDITEUR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9250" y="5962650"/>
            <a:ext cx="1263650" cy="762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n°Editeur</a:t>
            </a:r>
            <a:endParaRPr sz="1600">
              <a:latin typeface="Microsoft Sans Serif"/>
              <a:cs typeface="Microsoft Sans Serif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60" dirty="0">
                <a:latin typeface="Microsoft Sans Serif"/>
                <a:cs typeface="Microsoft Sans Serif"/>
              </a:rPr>
              <a:t>nomEditeur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3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3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3352800" y="457200"/>
            <a:ext cx="9921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30" dirty="0"/>
              <a:t>SQL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293367" y="1738629"/>
            <a:ext cx="7004684" cy="363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  <a:tabLst>
                <a:tab pos="3335020" algn="l"/>
              </a:tabLst>
            </a:pPr>
            <a:r>
              <a:rPr sz="1800" spc="-120" dirty="0">
                <a:solidFill>
                  <a:srgbClr val="954304"/>
                </a:solidFill>
                <a:latin typeface="Microsoft Sans Serif"/>
                <a:cs typeface="Microsoft Sans Serif"/>
              </a:rPr>
              <a:t>C</a:t>
            </a:r>
            <a:r>
              <a:rPr sz="1800" spc="-114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305" dirty="0">
                <a:solidFill>
                  <a:srgbClr val="954304"/>
                </a:solidFill>
                <a:latin typeface="Microsoft Sans Serif"/>
                <a:cs typeface="Microsoft Sans Serif"/>
              </a:rPr>
              <a:t>E</a:t>
            </a:r>
            <a:r>
              <a:rPr sz="1800" spc="-180" dirty="0">
                <a:solidFill>
                  <a:srgbClr val="954304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305" dirty="0">
                <a:solidFill>
                  <a:srgbClr val="954304"/>
                </a:solidFill>
                <a:latin typeface="Microsoft Sans Serif"/>
                <a:cs typeface="Microsoft Sans Serif"/>
              </a:rPr>
              <a:t>E</a:t>
            </a:r>
            <a:r>
              <a:rPr sz="1800" spc="-229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155" dirty="0">
                <a:solidFill>
                  <a:srgbClr val="954304"/>
                </a:solidFill>
                <a:latin typeface="Microsoft Sans Serif"/>
                <a:cs typeface="Microsoft Sans Serif"/>
              </a:rPr>
              <a:t>ABLE</a:t>
            </a:r>
            <a:r>
              <a:rPr sz="180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Auteur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(</a:t>
            </a:r>
            <a:r>
              <a:rPr sz="1800" spc="-35" dirty="0">
                <a:latin typeface="Microsoft Sans Serif"/>
                <a:cs typeface="Microsoft Sans Serif"/>
              </a:rPr>
              <a:t>nAuteur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55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954304"/>
                </a:solidFill>
                <a:latin typeface="Microsoft Sans Serif"/>
                <a:cs typeface="Microsoft Sans Serif"/>
              </a:rPr>
              <a:t>NT</a:t>
            </a:r>
            <a:r>
              <a:rPr sz="1800" spc="1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954304"/>
                </a:solidFill>
                <a:latin typeface="Microsoft Sans Serif"/>
                <a:cs typeface="Microsoft Sans Serif"/>
              </a:rPr>
              <a:t>N</a:t>
            </a:r>
            <a:r>
              <a:rPr sz="1800" spc="-45" dirty="0">
                <a:solidFill>
                  <a:srgbClr val="954304"/>
                </a:solidFill>
                <a:latin typeface="Microsoft Sans Serif"/>
                <a:cs typeface="Microsoft Sans Serif"/>
              </a:rPr>
              <a:t>O</a:t>
            </a:r>
            <a:r>
              <a:rPr sz="1800" spc="-15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2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954304"/>
                </a:solidFill>
                <a:latin typeface="Microsoft Sans Serif"/>
                <a:cs typeface="Microsoft Sans Serif"/>
              </a:rPr>
              <a:t>NU</a:t>
            </a:r>
            <a:r>
              <a:rPr sz="1800" spc="-10" dirty="0">
                <a:solidFill>
                  <a:srgbClr val="954304"/>
                </a:solidFill>
                <a:latin typeface="Microsoft Sans Serif"/>
                <a:cs typeface="Microsoft Sans Serif"/>
              </a:rPr>
              <a:t>L</a:t>
            </a:r>
            <a:r>
              <a:rPr sz="1800" spc="-120" dirty="0">
                <a:solidFill>
                  <a:srgbClr val="954304"/>
                </a:solidFill>
                <a:latin typeface="Microsoft Sans Serif"/>
                <a:cs typeface="Microsoft Sans Serif"/>
              </a:rPr>
              <a:t>L</a:t>
            </a:r>
            <a:r>
              <a:rPr sz="1800" spc="-16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954304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954304"/>
                </a:solidFill>
                <a:latin typeface="Microsoft Sans Serif"/>
                <a:cs typeface="Microsoft Sans Serif"/>
              </a:rPr>
              <a:t>U</a:t>
            </a:r>
            <a:r>
              <a:rPr sz="1800" spc="-13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O_</a:t>
            </a:r>
            <a:r>
              <a:rPr sz="1800" spc="10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954304"/>
                </a:solidFill>
                <a:latin typeface="Microsoft Sans Serif"/>
                <a:cs typeface="Microsoft Sans Serif"/>
              </a:rPr>
              <a:t>NC</a:t>
            </a:r>
            <a:r>
              <a:rPr sz="1800" spc="-40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150" dirty="0">
                <a:solidFill>
                  <a:srgbClr val="954304"/>
                </a:solidFill>
                <a:latin typeface="Microsoft Sans Serif"/>
                <a:cs typeface="Microsoft Sans Serif"/>
              </a:rPr>
              <a:t>EMEN</a:t>
            </a:r>
            <a:r>
              <a:rPr sz="1800" spc="-26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,</a:t>
            </a:r>
            <a:endParaRPr sz="1800">
              <a:latin typeface="Microsoft Sans Serif"/>
              <a:cs typeface="Microsoft Sans Serif"/>
            </a:endParaRPr>
          </a:p>
          <a:p>
            <a:pPr marL="83820">
              <a:lnSpc>
                <a:spcPct val="100000"/>
              </a:lnSpc>
            </a:pPr>
            <a:r>
              <a:rPr sz="1800" spc="-65" dirty="0">
                <a:latin typeface="Microsoft Sans Serif"/>
                <a:cs typeface="Microsoft Sans Serif"/>
              </a:rPr>
              <a:t>no</a:t>
            </a:r>
            <a:r>
              <a:rPr sz="1800" spc="-90" dirty="0">
                <a:latin typeface="Microsoft Sans Serif"/>
                <a:cs typeface="Microsoft Sans Serif"/>
              </a:rPr>
              <a:t>m</a:t>
            </a:r>
            <a:r>
              <a:rPr sz="1800" spc="-25" dirty="0">
                <a:latin typeface="Microsoft Sans Serif"/>
                <a:cs typeface="Microsoft Sans Serif"/>
              </a:rPr>
              <a:t>Auteur</a:t>
            </a:r>
            <a:r>
              <a:rPr sz="1800" spc="-285" dirty="0"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954304"/>
                </a:solidFill>
                <a:latin typeface="Microsoft Sans Serif"/>
                <a:cs typeface="Microsoft Sans Serif"/>
              </a:rPr>
              <a:t>V</a:t>
            </a:r>
            <a:r>
              <a:rPr sz="1800" spc="-105" dirty="0">
                <a:solidFill>
                  <a:srgbClr val="954304"/>
                </a:solidFill>
                <a:latin typeface="Microsoft Sans Serif"/>
                <a:cs typeface="Microsoft Sans Serif"/>
              </a:rPr>
              <a:t>AR</a:t>
            </a:r>
            <a:r>
              <a:rPr sz="1800" spc="-55" dirty="0">
                <a:solidFill>
                  <a:srgbClr val="954304"/>
                </a:solidFill>
                <a:latin typeface="Microsoft Sans Serif"/>
                <a:cs typeface="Microsoft Sans Serif"/>
              </a:rPr>
              <a:t>CHAR</a:t>
            </a:r>
            <a:r>
              <a:rPr sz="1800" spc="-35" dirty="0">
                <a:solidFill>
                  <a:srgbClr val="954304"/>
                </a:solidFill>
                <a:latin typeface="Microsoft Sans Serif"/>
                <a:cs typeface="Microsoft Sans Serif"/>
              </a:rPr>
              <a:t>(</a:t>
            </a:r>
            <a:r>
              <a:rPr sz="1800" spc="-85" dirty="0">
                <a:solidFill>
                  <a:srgbClr val="954304"/>
                </a:solidFill>
                <a:latin typeface="Microsoft Sans Serif"/>
                <a:cs typeface="Microsoft Sans Serif"/>
              </a:rPr>
              <a:t>80</a:t>
            </a:r>
            <a:r>
              <a:rPr sz="1800" spc="-70" dirty="0">
                <a:solidFill>
                  <a:srgbClr val="954304"/>
                </a:solidFill>
                <a:latin typeface="Microsoft Sans Serif"/>
                <a:cs typeface="Microsoft Sans Serif"/>
              </a:rPr>
              <a:t>)</a:t>
            </a:r>
            <a:r>
              <a:rPr sz="1800" spc="-105" dirty="0">
                <a:latin typeface="Microsoft Sans Serif"/>
                <a:cs typeface="Microsoft Sans Serif"/>
              </a:rPr>
              <a:t>,</a:t>
            </a:r>
            <a:endParaRPr sz="1800">
              <a:latin typeface="Microsoft Sans Serif"/>
              <a:cs typeface="Microsoft Sans Serif"/>
            </a:endParaRPr>
          </a:p>
          <a:p>
            <a:pPr marL="83820">
              <a:lnSpc>
                <a:spcPct val="100000"/>
              </a:lnSpc>
            </a:pPr>
            <a:r>
              <a:rPr sz="1800" spc="-290" dirty="0">
                <a:solidFill>
                  <a:srgbClr val="954304"/>
                </a:solidFill>
                <a:latin typeface="Microsoft Sans Serif"/>
                <a:cs typeface="Microsoft Sans Serif"/>
              </a:rPr>
              <a:t>P</a:t>
            </a:r>
            <a:r>
              <a:rPr sz="1800" spc="-210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55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-50" dirty="0">
                <a:solidFill>
                  <a:srgbClr val="954304"/>
                </a:solidFill>
                <a:latin typeface="Microsoft Sans Serif"/>
                <a:cs typeface="Microsoft Sans Serif"/>
              </a:rPr>
              <a:t>MA</a:t>
            </a:r>
            <a:r>
              <a:rPr sz="1800" spc="-390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954304"/>
                </a:solidFill>
                <a:latin typeface="Microsoft Sans Serif"/>
                <a:cs typeface="Microsoft Sans Serif"/>
              </a:rPr>
              <a:t>Y</a:t>
            </a:r>
            <a:r>
              <a:rPr sz="1800" spc="-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954304"/>
                </a:solidFill>
                <a:latin typeface="Microsoft Sans Serif"/>
                <a:cs typeface="Microsoft Sans Serif"/>
              </a:rPr>
              <a:t>KEY</a:t>
            </a:r>
            <a:r>
              <a:rPr sz="1800" spc="-75" dirty="0">
                <a:solidFill>
                  <a:srgbClr val="954304"/>
                </a:solidFill>
                <a:latin typeface="Microsoft Sans Serif"/>
                <a:cs typeface="Microsoft Sans Serif"/>
              </a:rPr>
              <a:t>(</a:t>
            </a:r>
            <a:r>
              <a:rPr sz="1800" spc="-35" dirty="0">
                <a:latin typeface="Microsoft Sans Serif"/>
                <a:cs typeface="Microsoft Sans Serif"/>
              </a:rPr>
              <a:t>nAuteu</a:t>
            </a:r>
            <a:r>
              <a:rPr sz="1800" spc="-30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954304"/>
                </a:solidFill>
                <a:latin typeface="Microsoft Sans Serif"/>
                <a:cs typeface="Microsoft Sans Serif"/>
              </a:rPr>
              <a:t>)</a:t>
            </a:r>
            <a:r>
              <a:rPr sz="1800" spc="-65" dirty="0">
                <a:latin typeface="Microsoft Sans Serif"/>
                <a:cs typeface="Microsoft Sans Serif"/>
              </a:rPr>
              <a:t>);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83820" marR="200025">
              <a:lnSpc>
                <a:spcPct val="100000"/>
              </a:lnSpc>
              <a:tabLst>
                <a:tab pos="3171825" algn="l"/>
              </a:tabLst>
            </a:pPr>
            <a:r>
              <a:rPr sz="1800" spc="-120" dirty="0">
                <a:solidFill>
                  <a:srgbClr val="954304"/>
                </a:solidFill>
                <a:latin typeface="Microsoft Sans Serif"/>
                <a:cs typeface="Microsoft Sans Serif"/>
              </a:rPr>
              <a:t>C</a:t>
            </a:r>
            <a:r>
              <a:rPr sz="1800" spc="-114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305" dirty="0">
                <a:solidFill>
                  <a:srgbClr val="954304"/>
                </a:solidFill>
                <a:latin typeface="Microsoft Sans Serif"/>
                <a:cs typeface="Microsoft Sans Serif"/>
              </a:rPr>
              <a:t>E</a:t>
            </a:r>
            <a:r>
              <a:rPr sz="1800" spc="-180" dirty="0">
                <a:solidFill>
                  <a:srgbClr val="954304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305" dirty="0">
                <a:solidFill>
                  <a:srgbClr val="954304"/>
                </a:solidFill>
                <a:latin typeface="Microsoft Sans Serif"/>
                <a:cs typeface="Microsoft Sans Serif"/>
              </a:rPr>
              <a:t>E</a:t>
            </a:r>
            <a:r>
              <a:rPr sz="1800" spc="-229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155" dirty="0">
                <a:solidFill>
                  <a:srgbClr val="954304"/>
                </a:solidFill>
                <a:latin typeface="Microsoft Sans Serif"/>
                <a:cs typeface="Microsoft Sans Serif"/>
              </a:rPr>
              <a:t>ABLE</a:t>
            </a:r>
            <a:r>
              <a:rPr sz="1800" spc="2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L</a:t>
            </a:r>
            <a:r>
              <a:rPr sz="1800" spc="-45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v</a:t>
            </a:r>
            <a:r>
              <a:rPr sz="1800" spc="6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e(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130" dirty="0">
                <a:latin typeface="Microsoft Sans Serif"/>
                <a:cs typeface="Microsoft Sans Serif"/>
              </a:rPr>
              <a:t>e</a:t>
            </a:r>
            <a:r>
              <a:rPr sz="1800" spc="-125" dirty="0">
                <a:latin typeface="Microsoft Sans Serif"/>
                <a:cs typeface="Microsoft Sans Serif"/>
              </a:rPr>
              <a:t>L</a:t>
            </a:r>
            <a:r>
              <a:rPr sz="1800" spc="-45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v</a:t>
            </a:r>
            <a:r>
              <a:rPr sz="1800" spc="65" dirty="0">
                <a:latin typeface="Microsoft Sans Serif"/>
                <a:cs typeface="Microsoft Sans Serif"/>
              </a:rPr>
              <a:t>r</a:t>
            </a:r>
            <a:r>
              <a:rPr sz="1800" spc="-140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55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954304"/>
                </a:solidFill>
                <a:latin typeface="Microsoft Sans Serif"/>
                <a:cs typeface="Microsoft Sans Serif"/>
              </a:rPr>
              <a:t>NT</a:t>
            </a:r>
            <a:r>
              <a:rPr sz="18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954304"/>
                </a:solidFill>
                <a:latin typeface="Microsoft Sans Serif"/>
                <a:cs typeface="Microsoft Sans Serif"/>
              </a:rPr>
              <a:t>N</a:t>
            </a:r>
            <a:r>
              <a:rPr sz="1800" spc="-45" dirty="0">
                <a:solidFill>
                  <a:srgbClr val="954304"/>
                </a:solidFill>
                <a:latin typeface="Microsoft Sans Serif"/>
                <a:cs typeface="Microsoft Sans Serif"/>
              </a:rPr>
              <a:t>O</a:t>
            </a:r>
            <a:r>
              <a:rPr sz="1800" spc="-15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2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954304"/>
                </a:solidFill>
                <a:latin typeface="Microsoft Sans Serif"/>
                <a:cs typeface="Microsoft Sans Serif"/>
              </a:rPr>
              <a:t>NU</a:t>
            </a:r>
            <a:r>
              <a:rPr sz="1800" spc="-10" dirty="0">
                <a:solidFill>
                  <a:srgbClr val="954304"/>
                </a:solidFill>
                <a:latin typeface="Microsoft Sans Serif"/>
                <a:cs typeface="Microsoft Sans Serif"/>
              </a:rPr>
              <a:t>L</a:t>
            </a:r>
            <a:r>
              <a:rPr sz="1800" spc="-120" dirty="0">
                <a:solidFill>
                  <a:srgbClr val="954304"/>
                </a:solidFill>
                <a:latin typeface="Microsoft Sans Serif"/>
                <a:cs typeface="Microsoft Sans Serif"/>
              </a:rPr>
              <a:t>L</a:t>
            </a:r>
            <a:r>
              <a:rPr sz="1800" spc="-15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954304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954304"/>
                </a:solidFill>
                <a:latin typeface="Microsoft Sans Serif"/>
                <a:cs typeface="Microsoft Sans Serif"/>
              </a:rPr>
              <a:t>U</a:t>
            </a:r>
            <a:r>
              <a:rPr sz="1800" spc="-13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O_</a:t>
            </a:r>
            <a:r>
              <a:rPr sz="1800" spc="10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954304"/>
                </a:solidFill>
                <a:latin typeface="Microsoft Sans Serif"/>
                <a:cs typeface="Microsoft Sans Serif"/>
              </a:rPr>
              <a:t>NC</a:t>
            </a:r>
            <a:r>
              <a:rPr sz="1800" spc="-40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150" dirty="0">
                <a:solidFill>
                  <a:srgbClr val="954304"/>
                </a:solidFill>
                <a:latin typeface="Microsoft Sans Serif"/>
                <a:cs typeface="Microsoft Sans Serif"/>
              </a:rPr>
              <a:t>EMEN</a:t>
            </a:r>
            <a:r>
              <a:rPr sz="1800" spc="-260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,  </a:t>
            </a:r>
            <a:r>
              <a:rPr sz="1800" spc="20" dirty="0">
                <a:latin typeface="Microsoft Sans Serif"/>
                <a:cs typeface="Microsoft Sans Serif"/>
              </a:rPr>
              <a:t>titre</a:t>
            </a:r>
            <a:r>
              <a:rPr sz="1800" spc="-254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954304"/>
                </a:solidFill>
                <a:latin typeface="Microsoft Sans Serif"/>
                <a:cs typeface="Microsoft Sans Serif"/>
              </a:rPr>
              <a:t>VARCHAR(100)</a:t>
            </a:r>
            <a:r>
              <a:rPr sz="1800" spc="-95" dirty="0">
                <a:latin typeface="Microsoft Sans Serif"/>
                <a:cs typeface="Microsoft Sans Serif"/>
              </a:rPr>
              <a:t>,</a:t>
            </a:r>
            <a:endParaRPr sz="1800">
              <a:latin typeface="Microsoft Sans Serif"/>
              <a:cs typeface="Microsoft Sans Serif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Microsoft Sans Serif"/>
                <a:cs typeface="Microsoft Sans Serif"/>
              </a:rPr>
              <a:t>codeCollection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954304"/>
                </a:solidFill>
                <a:latin typeface="Microsoft Sans Serif"/>
                <a:cs typeface="Microsoft Sans Serif"/>
              </a:rPr>
              <a:t>INT</a:t>
            </a:r>
            <a:r>
              <a:rPr sz="1800" spc="-75" dirty="0">
                <a:latin typeface="Microsoft Sans Serif"/>
                <a:cs typeface="Microsoft Sans Serif"/>
              </a:rPr>
              <a:t>,</a:t>
            </a:r>
            <a:endParaRPr sz="1800">
              <a:latin typeface="Microsoft Sans Serif"/>
              <a:cs typeface="Microsoft Sans Serif"/>
            </a:endParaRPr>
          </a:p>
          <a:p>
            <a:pPr marL="83820" marR="5080">
              <a:lnSpc>
                <a:spcPct val="100000"/>
              </a:lnSpc>
            </a:pPr>
            <a:r>
              <a:rPr sz="1800" spc="-165" dirty="0">
                <a:solidFill>
                  <a:srgbClr val="954304"/>
                </a:solidFill>
                <a:latin typeface="Microsoft Sans Serif"/>
                <a:cs typeface="Microsoft Sans Serif"/>
              </a:rPr>
              <a:t>PRIMARY</a:t>
            </a:r>
            <a:r>
              <a:rPr sz="18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954304"/>
                </a:solidFill>
                <a:latin typeface="Microsoft Sans Serif"/>
                <a:cs typeface="Microsoft Sans Serif"/>
              </a:rPr>
              <a:t>KEY(</a:t>
            </a:r>
            <a:r>
              <a:rPr sz="1800" spc="-85" dirty="0">
                <a:latin typeface="Microsoft Sans Serif"/>
                <a:cs typeface="Microsoft Sans Serif"/>
              </a:rPr>
              <a:t>codeLivre</a:t>
            </a:r>
            <a:r>
              <a:rPr sz="1800" spc="-85" dirty="0">
                <a:solidFill>
                  <a:srgbClr val="954304"/>
                </a:solidFill>
                <a:latin typeface="Microsoft Sans Serif"/>
                <a:cs typeface="Microsoft Sans Serif"/>
              </a:rPr>
              <a:t>),</a:t>
            </a:r>
            <a:r>
              <a:rPr sz="1800" spc="-2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954304"/>
                </a:solidFill>
                <a:latin typeface="Microsoft Sans Serif"/>
                <a:cs typeface="Microsoft Sans Serif"/>
              </a:rPr>
              <a:t>FOREIGN</a:t>
            </a:r>
            <a:r>
              <a:rPr sz="1800" spc="5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954304"/>
                </a:solidFill>
                <a:latin typeface="Microsoft Sans Serif"/>
                <a:cs typeface="Microsoft Sans Serif"/>
              </a:rPr>
              <a:t>KEY</a:t>
            </a:r>
            <a:r>
              <a:rPr sz="1800" spc="-65" dirty="0">
                <a:latin typeface="Microsoft Sans Serif"/>
                <a:cs typeface="Microsoft Sans Serif"/>
              </a:rPr>
              <a:t>(codeCollection)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954304"/>
                </a:solidFill>
                <a:latin typeface="Microsoft Sans Serif"/>
                <a:cs typeface="Microsoft Sans Serif"/>
              </a:rPr>
              <a:t>REFERENCES </a:t>
            </a:r>
            <a:r>
              <a:rPr sz="1800" spc="-46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Collection(codeCollection));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Microsoft Sans Serif"/>
              <a:cs typeface="Microsoft Sans Serif"/>
            </a:endParaRPr>
          </a:p>
          <a:p>
            <a:pPr marL="12700" marR="469265">
              <a:lnSpc>
                <a:spcPct val="100000"/>
              </a:lnSpc>
            </a:pPr>
            <a:r>
              <a:rPr sz="1800" spc="-175" dirty="0">
                <a:solidFill>
                  <a:srgbClr val="954304"/>
                </a:solidFill>
                <a:latin typeface="Microsoft Sans Serif"/>
                <a:cs typeface="Microsoft Sans Serif"/>
              </a:rPr>
              <a:t>CREATE </a:t>
            </a:r>
            <a:r>
              <a:rPr sz="1800" spc="-165" dirty="0">
                <a:solidFill>
                  <a:srgbClr val="954304"/>
                </a:solidFill>
                <a:latin typeface="Microsoft Sans Serif"/>
                <a:cs typeface="Microsoft Sans Serif"/>
              </a:rPr>
              <a:t>TABLE</a:t>
            </a:r>
            <a:r>
              <a:rPr sz="1800" spc="-16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Collection </a:t>
            </a:r>
            <a:r>
              <a:rPr sz="1800" spc="-50" dirty="0">
                <a:solidFill>
                  <a:srgbClr val="954304"/>
                </a:solidFill>
                <a:latin typeface="Microsoft Sans Serif"/>
                <a:cs typeface="Microsoft Sans Serif"/>
              </a:rPr>
              <a:t>(</a:t>
            </a:r>
            <a:r>
              <a:rPr sz="1800" spc="-50" dirty="0">
                <a:latin typeface="Microsoft Sans Serif"/>
                <a:cs typeface="Microsoft Sans Serif"/>
              </a:rPr>
              <a:t>codeCollection </a:t>
            </a:r>
            <a:r>
              <a:rPr sz="1800" spc="15" dirty="0">
                <a:solidFill>
                  <a:srgbClr val="954304"/>
                </a:solidFill>
                <a:latin typeface="Microsoft Sans Serif"/>
                <a:cs typeface="Microsoft Sans Serif"/>
              </a:rPr>
              <a:t>INTNOT </a:t>
            </a:r>
            <a:r>
              <a:rPr sz="1800" spc="-45" dirty="0">
                <a:solidFill>
                  <a:srgbClr val="954304"/>
                </a:solidFill>
                <a:latin typeface="Microsoft Sans Serif"/>
                <a:cs typeface="Microsoft Sans Serif"/>
              </a:rPr>
              <a:t>NULL </a:t>
            </a:r>
            <a:r>
              <a:rPr sz="1800" spc="-40" dirty="0">
                <a:solidFill>
                  <a:srgbClr val="954304"/>
                </a:solidFill>
                <a:latin typeface="Microsoft Sans Serif"/>
                <a:cs typeface="Microsoft Sans Serif"/>
              </a:rPr>
              <a:t> A</a:t>
            </a:r>
            <a:r>
              <a:rPr sz="1800" spc="-30" dirty="0">
                <a:solidFill>
                  <a:srgbClr val="954304"/>
                </a:solidFill>
                <a:latin typeface="Microsoft Sans Serif"/>
                <a:cs typeface="Microsoft Sans Serif"/>
              </a:rPr>
              <a:t>U</a:t>
            </a:r>
            <a:r>
              <a:rPr sz="1800" spc="-135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70" dirty="0">
                <a:solidFill>
                  <a:srgbClr val="954304"/>
                </a:solidFill>
                <a:latin typeface="Microsoft Sans Serif"/>
                <a:cs typeface="Microsoft Sans Serif"/>
              </a:rPr>
              <a:t>O</a:t>
            </a:r>
            <a:r>
              <a:rPr sz="1800" spc="-35" dirty="0">
                <a:solidFill>
                  <a:srgbClr val="954304"/>
                </a:solidFill>
                <a:latin typeface="Microsoft Sans Serif"/>
                <a:cs typeface="Microsoft Sans Serif"/>
              </a:rPr>
              <a:t>_</a:t>
            </a:r>
            <a:r>
              <a:rPr sz="1800" spc="-15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-105" dirty="0">
                <a:solidFill>
                  <a:srgbClr val="954304"/>
                </a:solidFill>
                <a:latin typeface="Microsoft Sans Serif"/>
                <a:cs typeface="Microsoft Sans Serif"/>
              </a:rPr>
              <a:t>NCREMEN</a:t>
            </a:r>
            <a:r>
              <a:rPr sz="1800" spc="-245" dirty="0">
                <a:solidFill>
                  <a:srgbClr val="954304"/>
                </a:solidFill>
                <a:latin typeface="Microsoft Sans Serif"/>
                <a:cs typeface="Microsoft Sans Serif"/>
              </a:rPr>
              <a:t>T</a:t>
            </a:r>
            <a:r>
              <a:rPr sz="1800" spc="-110" dirty="0">
                <a:solidFill>
                  <a:srgbClr val="954304"/>
                </a:solidFill>
                <a:latin typeface="Microsoft Sans Serif"/>
                <a:cs typeface="Microsoft Sans Serif"/>
              </a:rPr>
              <a:t>,</a:t>
            </a:r>
            <a:r>
              <a:rPr sz="180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no</a:t>
            </a:r>
            <a:r>
              <a:rPr sz="1800" spc="-90" dirty="0">
                <a:latin typeface="Microsoft Sans Serif"/>
                <a:cs typeface="Microsoft Sans Serif"/>
              </a:rPr>
              <a:t>m</a:t>
            </a:r>
            <a:r>
              <a:rPr sz="1800" spc="-45" dirty="0">
                <a:latin typeface="Microsoft Sans Serif"/>
                <a:cs typeface="Microsoft Sans Serif"/>
              </a:rPr>
              <a:t>Colle</a:t>
            </a:r>
            <a:r>
              <a:rPr sz="1800" spc="-10" dirty="0">
                <a:latin typeface="Microsoft Sans Serif"/>
                <a:cs typeface="Microsoft Sans Serif"/>
              </a:rPr>
              <a:t>cti</a:t>
            </a:r>
            <a:r>
              <a:rPr sz="1800" spc="-55" dirty="0">
                <a:latin typeface="Microsoft Sans Serif"/>
                <a:cs typeface="Microsoft Sans Serif"/>
              </a:rPr>
              <a:t>on</a:t>
            </a:r>
            <a:r>
              <a:rPr sz="1800" spc="-265" dirty="0">
                <a:latin typeface="Microsoft Sans Serif"/>
                <a:cs typeface="Microsoft Sans Serif"/>
              </a:rPr>
              <a:t> </a:t>
            </a:r>
            <a:r>
              <a:rPr sz="1800" spc="-254" dirty="0">
                <a:solidFill>
                  <a:srgbClr val="954304"/>
                </a:solidFill>
                <a:latin typeface="Microsoft Sans Serif"/>
                <a:cs typeface="Microsoft Sans Serif"/>
              </a:rPr>
              <a:t>V</a:t>
            </a:r>
            <a:r>
              <a:rPr sz="1800" spc="-75" dirty="0">
                <a:solidFill>
                  <a:srgbClr val="954304"/>
                </a:solidFill>
                <a:latin typeface="Microsoft Sans Serif"/>
                <a:cs typeface="Microsoft Sans Serif"/>
              </a:rPr>
              <a:t>ARCHAR(100</a:t>
            </a:r>
            <a:r>
              <a:rPr sz="1800" spc="-50" dirty="0">
                <a:solidFill>
                  <a:srgbClr val="954304"/>
                </a:solidFill>
                <a:latin typeface="Microsoft Sans Serif"/>
                <a:cs typeface="Microsoft Sans Serif"/>
              </a:rPr>
              <a:t>)</a:t>
            </a:r>
            <a:r>
              <a:rPr sz="1800" spc="-110" dirty="0">
                <a:solidFill>
                  <a:srgbClr val="954304"/>
                </a:solidFill>
                <a:latin typeface="Microsoft Sans Serif"/>
                <a:cs typeface="Microsoft Sans Serif"/>
              </a:rPr>
              <a:t>,</a:t>
            </a:r>
            <a:r>
              <a:rPr sz="1800" spc="-14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290" dirty="0">
                <a:solidFill>
                  <a:srgbClr val="954304"/>
                </a:solidFill>
                <a:latin typeface="Microsoft Sans Serif"/>
                <a:cs typeface="Microsoft Sans Serif"/>
              </a:rPr>
              <a:t>P</a:t>
            </a:r>
            <a:r>
              <a:rPr sz="1800" spc="-190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70" dirty="0">
                <a:solidFill>
                  <a:srgbClr val="954304"/>
                </a:solidFill>
                <a:latin typeface="Microsoft Sans Serif"/>
                <a:cs typeface="Microsoft Sans Serif"/>
              </a:rPr>
              <a:t>I</a:t>
            </a:r>
            <a:r>
              <a:rPr sz="1800" spc="-50" dirty="0">
                <a:solidFill>
                  <a:srgbClr val="954304"/>
                </a:solidFill>
                <a:latin typeface="Microsoft Sans Serif"/>
                <a:cs typeface="Microsoft Sans Serif"/>
              </a:rPr>
              <a:t>MA</a:t>
            </a:r>
            <a:r>
              <a:rPr sz="1800" spc="-395" dirty="0">
                <a:solidFill>
                  <a:srgbClr val="954304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954304"/>
                </a:solidFill>
                <a:latin typeface="Microsoft Sans Serif"/>
                <a:cs typeface="Microsoft Sans Serif"/>
              </a:rPr>
              <a:t>Y</a:t>
            </a:r>
            <a:r>
              <a:rPr sz="1800" spc="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954304"/>
                </a:solidFill>
                <a:latin typeface="Microsoft Sans Serif"/>
                <a:cs typeface="Microsoft Sans Serif"/>
              </a:rPr>
              <a:t>KEY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954304"/>
                </a:solidFill>
                <a:latin typeface="Microsoft Sans Serif"/>
                <a:cs typeface="Microsoft Sans Serif"/>
              </a:rPr>
              <a:t>(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90" dirty="0">
                <a:latin typeface="Microsoft Sans Serif"/>
                <a:cs typeface="Microsoft Sans Serif"/>
              </a:rPr>
              <a:t>d</a:t>
            </a:r>
            <a:r>
              <a:rPr sz="1800" spc="-45" dirty="0">
                <a:latin typeface="Microsoft Sans Serif"/>
                <a:cs typeface="Microsoft Sans Serif"/>
              </a:rPr>
              <a:t>eColl</a:t>
            </a:r>
            <a:r>
              <a:rPr sz="1800" spc="-130" dirty="0">
                <a:latin typeface="Microsoft Sans Serif"/>
                <a:cs typeface="Microsoft Sans Serif"/>
              </a:rPr>
              <a:t>ec</a:t>
            </a:r>
            <a:r>
              <a:rPr sz="1800" spc="-10" dirty="0">
                <a:latin typeface="Microsoft Sans Serif"/>
                <a:cs typeface="Microsoft Sans Serif"/>
              </a:rPr>
              <a:t>tio</a:t>
            </a:r>
            <a:r>
              <a:rPr sz="1800" dirty="0">
                <a:latin typeface="Microsoft Sans Serif"/>
                <a:cs typeface="Microsoft Sans Serif"/>
              </a:rPr>
              <a:t>n</a:t>
            </a:r>
            <a:r>
              <a:rPr sz="1800" spc="-75" dirty="0">
                <a:solidFill>
                  <a:srgbClr val="954304"/>
                </a:solidFill>
                <a:latin typeface="Microsoft Sans Serif"/>
                <a:cs typeface="Microsoft Sans Serif"/>
              </a:rPr>
              <a:t>)</a:t>
            </a:r>
            <a:r>
              <a:rPr sz="1800" spc="-60" dirty="0">
                <a:solidFill>
                  <a:srgbClr val="954304"/>
                </a:solidFill>
                <a:latin typeface="Microsoft Sans Serif"/>
                <a:cs typeface="Microsoft Sans Serif"/>
              </a:rPr>
              <a:t>,</a:t>
            </a:r>
            <a:r>
              <a:rPr sz="1800" spc="-175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954304"/>
                </a:solidFill>
                <a:latin typeface="Microsoft Sans Serif"/>
                <a:cs typeface="Microsoft Sans Serif"/>
              </a:rPr>
              <a:t>et</a:t>
            </a:r>
            <a:r>
              <a:rPr sz="1800" spc="-25" dirty="0">
                <a:solidFill>
                  <a:srgbClr val="954304"/>
                </a:solidFill>
                <a:latin typeface="Microsoft Sans Serif"/>
                <a:cs typeface="Microsoft Sans Serif"/>
              </a:rPr>
              <a:t>c</a:t>
            </a:r>
            <a:r>
              <a:rPr sz="1800" spc="-110" dirty="0">
                <a:solidFill>
                  <a:srgbClr val="954304"/>
                </a:solidFill>
                <a:latin typeface="Microsoft Sans Serif"/>
                <a:cs typeface="Microsoft Sans Serif"/>
              </a:rPr>
              <a:t>.</a:t>
            </a:r>
            <a:r>
              <a:rPr sz="1800" spc="-160" dirty="0">
                <a:solidFill>
                  <a:srgbClr val="954304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954304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4529138" y="2578100"/>
            <a:ext cx="4614862" cy="1206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 indent="63500">
              <a:lnSpc>
                <a:spcPts val="4500"/>
              </a:lnSpc>
              <a:spcBef>
                <a:spcPts val="495"/>
              </a:spcBef>
            </a:pPr>
            <a:r>
              <a:rPr sz="4000" b="1" spc="380" dirty="0">
                <a:latin typeface="Trebuchet MS"/>
                <a:cs typeface="Trebuchet MS"/>
              </a:rPr>
              <a:t>THÉORIE </a:t>
            </a:r>
            <a:r>
              <a:rPr sz="4000" b="1" spc="445" dirty="0">
                <a:latin typeface="Trebuchet MS"/>
                <a:cs typeface="Trebuchet MS"/>
              </a:rPr>
              <a:t>DE </a:t>
            </a:r>
            <a:r>
              <a:rPr sz="4000" b="1" spc="409" dirty="0">
                <a:latin typeface="Trebuchet MS"/>
                <a:cs typeface="Trebuchet MS"/>
              </a:rPr>
              <a:t>LA </a:t>
            </a:r>
            <a:r>
              <a:rPr sz="4000" b="1" spc="415" dirty="0">
                <a:latin typeface="Trebuchet MS"/>
                <a:cs typeface="Trebuchet MS"/>
              </a:rPr>
              <a:t> </a:t>
            </a:r>
            <a:r>
              <a:rPr sz="4000" b="1" spc="445" dirty="0">
                <a:latin typeface="Trebuchet MS"/>
                <a:cs typeface="Trebuchet MS"/>
              </a:rPr>
              <a:t>NORMALIS</a:t>
            </a:r>
            <a:r>
              <a:rPr sz="4000" b="1" spc="95" dirty="0">
                <a:latin typeface="Trebuchet MS"/>
                <a:cs typeface="Trebuchet MS"/>
              </a:rPr>
              <a:t>A</a:t>
            </a:r>
            <a:r>
              <a:rPr sz="4000" b="1" spc="500" dirty="0">
                <a:latin typeface="Trebuchet MS"/>
                <a:cs typeface="Trebuchet MS"/>
              </a:rPr>
              <a:t>TION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624840" y="1819655"/>
            <a:ext cx="4314825" cy="32384"/>
          </a:xfrm>
          <a:custGeom>
            <a:avLst/>
            <a:gdLst/>
            <a:ahLst/>
            <a:cxnLst/>
            <a:rect l="l" t="t" r="r" b="b"/>
            <a:pathLst>
              <a:path w="4314825" h="32385">
                <a:moveTo>
                  <a:pt x="4314444" y="0"/>
                </a:moveTo>
                <a:lnTo>
                  <a:pt x="0" y="0"/>
                </a:lnTo>
                <a:lnTo>
                  <a:pt x="0" y="32003"/>
                </a:lnTo>
                <a:lnTo>
                  <a:pt x="4314444" y="32003"/>
                </a:lnTo>
                <a:lnTo>
                  <a:pt x="4314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2140" y="1289154"/>
            <a:ext cx="7844790" cy="441261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00" b="1" spc="-5" dirty="0">
                <a:latin typeface="Arial"/>
                <a:cs typeface="Arial"/>
              </a:rPr>
              <a:t>La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th</a:t>
            </a:r>
            <a:r>
              <a:rPr sz="2400" b="1" spc="-10" dirty="0">
                <a:latin typeface="Trebuchet MS"/>
                <a:cs typeface="Trebuchet MS"/>
              </a:rPr>
              <a:t>é</a:t>
            </a:r>
            <a:r>
              <a:rPr sz="2400" b="1" spc="-10" dirty="0">
                <a:latin typeface="Arial"/>
                <a:cs typeface="Arial"/>
              </a:rPr>
              <a:t>orie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de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la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normalisation</a:t>
            </a:r>
            <a:endParaRPr sz="2400">
              <a:latin typeface="Arial"/>
              <a:cs typeface="Arial"/>
            </a:endParaRPr>
          </a:p>
          <a:p>
            <a:pPr marL="469900" marR="5080" indent="-457834">
              <a:lnSpc>
                <a:spcPct val="100000"/>
              </a:lnSpc>
              <a:spcBef>
                <a:spcPts val="1430"/>
              </a:spcBef>
            </a:pPr>
            <a:r>
              <a:rPr sz="2400" spc="-30" dirty="0">
                <a:latin typeface="Microsoft Sans Serif"/>
                <a:cs typeface="Microsoft Sans Serif"/>
              </a:rPr>
              <a:t>Cette </a:t>
            </a:r>
            <a:r>
              <a:rPr sz="2400" spc="-40" dirty="0">
                <a:latin typeface="Microsoft Sans Serif"/>
                <a:cs typeface="Microsoft Sans Serif"/>
              </a:rPr>
              <a:t>théorie </a:t>
            </a:r>
            <a:r>
              <a:rPr sz="2400" spc="-110" dirty="0">
                <a:latin typeface="Microsoft Sans Serif"/>
                <a:cs typeface="Microsoft Sans Serif"/>
              </a:rPr>
              <a:t>est </a:t>
            </a:r>
            <a:r>
              <a:rPr sz="2400" spc="-220" dirty="0">
                <a:latin typeface="Microsoft Sans Serif"/>
                <a:cs typeface="Microsoft Sans Serif"/>
              </a:rPr>
              <a:t>basée</a:t>
            </a:r>
            <a:r>
              <a:rPr sz="2400" spc="-21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 </a:t>
            </a:r>
            <a:r>
              <a:rPr sz="2400" spc="-165" dirty="0">
                <a:latin typeface="Microsoft Sans Serif"/>
                <a:cs typeface="Microsoft Sans Serif"/>
              </a:rPr>
              <a:t>les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"dépendances</a:t>
            </a:r>
            <a:r>
              <a:rPr sz="2400" spc="-16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fonctionnelles" </a:t>
            </a:r>
            <a:r>
              <a:rPr sz="2400" spc="-8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(DF). </a:t>
            </a:r>
            <a:r>
              <a:rPr sz="2400" spc="-210" dirty="0">
                <a:latin typeface="Microsoft Sans Serif"/>
                <a:cs typeface="Microsoft Sans Serif"/>
              </a:rPr>
              <a:t>Les</a:t>
            </a:r>
            <a:r>
              <a:rPr sz="2400" spc="-204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dépendances</a:t>
            </a:r>
            <a:r>
              <a:rPr sz="2400" spc="-17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fonctionnelles </a:t>
            </a:r>
            <a:r>
              <a:rPr sz="2400" spc="-80" dirty="0">
                <a:latin typeface="Microsoft Sans Serif"/>
                <a:cs typeface="Microsoft Sans Serif"/>
              </a:rPr>
              <a:t>traduisent </a:t>
            </a:r>
            <a:r>
              <a:rPr sz="2400" spc="-195" dirty="0">
                <a:latin typeface="Microsoft Sans Serif"/>
                <a:cs typeface="Microsoft Sans Serif"/>
              </a:rPr>
              <a:t>des 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contrainte</a:t>
            </a:r>
            <a:r>
              <a:rPr sz="2400" spc="-280" dirty="0">
                <a:latin typeface="Microsoft Sans Serif"/>
                <a:cs typeface="Microsoft Sans Serif"/>
              </a:rPr>
              <a:t>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sur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le</a:t>
            </a:r>
            <a:r>
              <a:rPr sz="2400" spc="-190" dirty="0">
                <a:latin typeface="Microsoft Sans Serif"/>
                <a:cs typeface="Microsoft Sans Serif"/>
              </a:rPr>
              <a:t>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(</a:t>
            </a:r>
            <a:r>
              <a:rPr sz="2400" spc="-100" dirty="0">
                <a:latin typeface="Microsoft Sans Serif"/>
                <a:cs typeface="Microsoft Sans Serif"/>
              </a:rPr>
              <a:t>par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e</a:t>
            </a:r>
            <a:r>
              <a:rPr sz="2400" spc="-170" dirty="0">
                <a:latin typeface="Microsoft Sans Serif"/>
                <a:cs typeface="Microsoft Sans Serif"/>
              </a:rPr>
              <a:t>x</a:t>
            </a:r>
            <a:r>
              <a:rPr sz="2400" spc="-135" dirty="0">
                <a:latin typeface="Microsoft Sans Serif"/>
                <a:cs typeface="Microsoft Sans Serif"/>
              </a:rPr>
              <a:t>empl</a:t>
            </a:r>
            <a:r>
              <a:rPr sz="2400" spc="-90" dirty="0">
                <a:latin typeface="Microsoft Sans Serif"/>
                <a:cs typeface="Microsoft Sans Serif"/>
              </a:rPr>
              <a:t>e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dé</a:t>
            </a:r>
            <a:r>
              <a:rPr sz="2400" spc="-135" dirty="0">
                <a:latin typeface="Microsoft Sans Serif"/>
                <a:cs typeface="Microsoft Sans Serif"/>
              </a:rPr>
              <a:t>c</a:t>
            </a:r>
            <a:r>
              <a:rPr sz="2400" spc="-100" dirty="0">
                <a:latin typeface="Microsoft Sans Serif"/>
                <a:cs typeface="Microsoft Sans Serif"/>
              </a:rPr>
              <a:t>id</a:t>
            </a:r>
            <a:r>
              <a:rPr sz="2400" spc="-135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que  </a:t>
            </a:r>
            <a:r>
              <a:rPr sz="2400" spc="-110" dirty="0">
                <a:latin typeface="Microsoft Sans Serif"/>
                <a:cs typeface="Microsoft Sans Serif"/>
              </a:rPr>
              <a:t>deux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14" dirty="0">
                <a:latin typeface="Microsoft Sans Serif"/>
                <a:cs typeface="Microsoft Sans Serif"/>
              </a:rPr>
              <a:t>individus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différents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peuvent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avoir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nom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 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prénom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mais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0" dirty="0">
                <a:latin typeface="Microsoft Sans Serif"/>
                <a:cs typeface="Microsoft Sans Serif"/>
              </a:rPr>
              <a:t>jamais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le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même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numéro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25" dirty="0">
                <a:latin typeface="Microsoft Sans Serif"/>
                <a:cs typeface="Microsoft Sans Serif"/>
              </a:rPr>
              <a:t>NN).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Ces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contraintes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représentent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réalité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imposent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limites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315" dirty="0">
                <a:latin typeface="Microsoft Sans Serif"/>
                <a:cs typeface="Microsoft Sans Serif"/>
              </a:rPr>
              <a:t>à</a:t>
            </a:r>
            <a:r>
              <a:rPr sz="2400" spc="-29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204" dirty="0">
                <a:latin typeface="Microsoft Sans Serif"/>
                <a:cs typeface="Microsoft Sans Serif"/>
              </a:rPr>
              <a:t>base. </a:t>
            </a:r>
            <a:r>
              <a:rPr sz="2400" spc="-210" dirty="0">
                <a:latin typeface="Microsoft Sans Serif"/>
                <a:cs typeface="Microsoft Sans Serif"/>
              </a:rPr>
              <a:t>Les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dépendances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f</a:t>
            </a:r>
            <a:r>
              <a:rPr sz="2400" spc="-45" dirty="0">
                <a:latin typeface="Microsoft Sans Serif"/>
                <a:cs typeface="Microsoft Sans Serif"/>
              </a:rPr>
              <a:t>onct</a:t>
            </a:r>
            <a:r>
              <a:rPr sz="2400" spc="-15" dirty="0">
                <a:latin typeface="Microsoft Sans Serif"/>
                <a:cs typeface="Microsoft Sans Serif"/>
              </a:rPr>
              <a:t>i</a:t>
            </a:r>
            <a:r>
              <a:rPr sz="2400" spc="-125" dirty="0">
                <a:latin typeface="Microsoft Sans Serif"/>
                <a:cs typeface="Microsoft Sans Serif"/>
              </a:rPr>
              <a:t>onnelles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et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p</a:t>
            </a:r>
            <a:r>
              <a:rPr sz="2400" spc="-65" dirty="0">
                <a:latin typeface="Microsoft Sans Serif"/>
                <a:cs typeface="Microsoft Sans Serif"/>
              </a:rPr>
              <a:t>r</a:t>
            </a:r>
            <a:r>
              <a:rPr sz="2400" dirty="0">
                <a:latin typeface="Microsoft Sans Serif"/>
                <a:cs typeface="Microsoft Sans Serif"/>
              </a:rPr>
              <a:t>op</a:t>
            </a:r>
            <a:r>
              <a:rPr sz="2400" spc="-10" dirty="0">
                <a:latin typeface="Microsoft Sans Serif"/>
                <a:cs typeface="Microsoft Sans Serif"/>
              </a:rPr>
              <a:t>r</a:t>
            </a:r>
            <a:r>
              <a:rPr sz="2400" spc="-35" dirty="0">
                <a:latin typeface="Microsoft Sans Serif"/>
                <a:cs typeface="Microsoft Sans Serif"/>
              </a:rPr>
              <a:t>ié</a:t>
            </a:r>
            <a:r>
              <a:rPr sz="2400" spc="-15" dirty="0">
                <a:latin typeface="Microsoft Sans Serif"/>
                <a:cs typeface="Microsoft Sans Serif"/>
              </a:rPr>
              <a:t>t</a:t>
            </a:r>
            <a:r>
              <a:rPr sz="2400" spc="-235" dirty="0">
                <a:latin typeface="Microsoft Sans Serif"/>
                <a:cs typeface="Microsoft Sans Serif"/>
              </a:rPr>
              <a:t>és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225" dirty="0">
                <a:latin typeface="Microsoft Sans Serif"/>
                <a:cs typeface="Microsoft Sans Serif"/>
              </a:rPr>
              <a:t>p</a:t>
            </a:r>
            <a:r>
              <a:rPr sz="2400" spc="-235" dirty="0">
                <a:latin typeface="Microsoft Sans Serif"/>
                <a:cs typeface="Microsoft Sans Serif"/>
              </a:rPr>
              <a:t>a</a:t>
            </a:r>
            <a:r>
              <a:rPr sz="2400" spc="190" dirty="0">
                <a:latin typeface="Microsoft Sans Serif"/>
                <a:cs typeface="Microsoft Sans Serif"/>
              </a:rPr>
              <a:t>r</a:t>
            </a:r>
            <a:r>
              <a:rPr sz="2400" spc="55" dirty="0">
                <a:latin typeface="Microsoft Sans Serif"/>
                <a:cs typeface="Microsoft Sans Serif"/>
              </a:rPr>
              <a:t>ti</a:t>
            </a:r>
            <a:r>
              <a:rPr sz="2400" spc="-105" dirty="0">
                <a:latin typeface="Microsoft Sans Serif"/>
                <a:cs typeface="Microsoft Sans Serif"/>
              </a:rPr>
              <a:t>cul</a:t>
            </a:r>
            <a:r>
              <a:rPr sz="2400" spc="-25" dirty="0">
                <a:latin typeface="Microsoft Sans Serif"/>
                <a:cs typeface="Microsoft Sans Serif"/>
              </a:rPr>
              <a:t>iè</a:t>
            </a:r>
            <a:r>
              <a:rPr sz="2400" spc="-70" dirty="0">
                <a:latin typeface="Microsoft Sans Serif"/>
                <a:cs typeface="Microsoft Sans Serif"/>
              </a:rPr>
              <a:t>r</a:t>
            </a:r>
            <a:r>
              <a:rPr sz="2400" spc="-170" dirty="0">
                <a:latin typeface="Microsoft Sans Serif"/>
                <a:cs typeface="Microsoft Sans Serif"/>
              </a:rPr>
              <a:t>es,  </a:t>
            </a:r>
            <a:r>
              <a:rPr sz="2400" spc="-120" dirty="0">
                <a:latin typeface="Microsoft Sans Serif"/>
                <a:cs typeface="Microsoft Sans Serif"/>
              </a:rPr>
              <a:t>définissent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suite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formes </a:t>
            </a:r>
            <a:r>
              <a:rPr sz="2400" spc="-125" dirty="0">
                <a:latin typeface="Microsoft Sans Serif"/>
                <a:cs typeface="Microsoft Sans Serif"/>
              </a:rPr>
              <a:t>normales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(FN). </a:t>
            </a:r>
            <a:r>
              <a:rPr sz="2400" spc="-185" dirty="0">
                <a:latin typeface="Microsoft Sans Serif"/>
                <a:cs typeface="Microsoft Sans Serif"/>
              </a:rPr>
              <a:t>Elles </a:t>
            </a:r>
            <a:r>
              <a:rPr sz="2400" spc="-18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permettent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décomposer </a:t>
            </a:r>
            <a:r>
              <a:rPr sz="2400" spc="-130" dirty="0">
                <a:latin typeface="Microsoft Sans Serif"/>
                <a:cs typeface="Microsoft Sans Serif"/>
              </a:rPr>
              <a:t>l'ensemble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-19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informations </a:t>
            </a:r>
            <a:r>
              <a:rPr sz="2400" spc="-160" dirty="0">
                <a:latin typeface="Microsoft Sans Serif"/>
                <a:cs typeface="Microsoft Sans Serif"/>
              </a:rPr>
              <a:t>en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diverses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relations.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6200"/>
            <a:ext cx="1828800" cy="1112997"/>
          </a:xfrm>
          <a:prstGeom prst="rect">
            <a:avLst/>
          </a:prstGeom>
        </p:spPr>
      </p:pic>
      <p:sp>
        <p:nvSpPr>
          <p:cNvPr id="21" name="object 15"/>
          <p:cNvSpPr txBox="1">
            <a:spLocks/>
          </p:cNvSpPr>
          <p:nvPr/>
        </p:nvSpPr>
        <p:spPr>
          <a:xfrm>
            <a:off x="2667000" y="381000"/>
            <a:ext cx="322103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600" b="0" i="0">
                <a:solidFill>
                  <a:srgbClr val="562213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BE" sz="4300" b="1" kern="0" spc="15">
                <a:latin typeface="Trebuchet MS"/>
                <a:cs typeface="Trebuchet MS"/>
              </a:rPr>
              <a:t>Introduction</a:t>
            </a:r>
            <a:endParaRPr lang="fr-BE" sz="4300" kern="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816225" y="220663"/>
            <a:ext cx="6327775" cy="620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355" dirty="0"/>
              <a:t>Le</a:t>
            </a:r>
            <a:r>
              <a:rPr sz="3900" spc="-315" dirty="0"/>
              <a:t>s</a:t>
            </a:r>
            <a:r>
              <a:rPr sz="3900" spc="25" dirty="0"/>
              <a:t> </a:t>
            </a:r>
            <a:r>
              <a:rPr sz="3900" spc="-250" dirty="0"/>
              <a:t>dép</a:t>
            </a:r>
            <a:r>
              <a:rPr sz="3900" spc="-245" dirty="0"/>
              <a:t>e</a:t>
            </a:r>
            <a:r>
              <a:rPr sz="3900" spc="-280" dirty="0"/>
              <a:t>nda</a:t>
            </a:r>
            <a:r>
              <a:rPr sz="3900" spc="-275" dirty="0"/>
              <a:t>n</a:t>
            </a:r>
            <a:r>
              <a:rPr sz="3900" spc="-330" dirty="0"/>
              <a:t>ces</a:t>
            </a:r>
            <a:r>
              <a:rPr sz="3900" spc="-10" dirty="0"/>
              <a:t> </a:t>
            </a:r>
            <a:r>
              <a:rPr sz="3900" spc="-150" dirty="0"/>
              <a:t>f</a:t>
            </a:r>
            <a:r>
              <a:rPr sz="3900" spc="-70" dirty="0"/>
              <a:t>onct</a:t>
            </a:r>
            <a:r>
              <a:rPr sz="3900" spc="-50" dirty="0"/>
              <a:t>i</a:t>
            </a:r>
            <a:r>
              <a:rPr sz="3900" spc="-200" dirty="0"/>
              <a:t>onnelles</a:t>
            </a:r>
            <a:endParaRPr sz="3900"/>
          </a:p>
        </p:txBody>
      </p:sp>
      <p:sp>
        <p:nvSpPr>
          <p:cNvPr id="16" name="object 16"/>
          <p:cNvSpPr txBox="1"/>
          <p:nvPr/>
        </p:nvSpPr>
        <p:spPr>
          <a:xfrm>
            <a:off x="1596897" y="1316482"/>
            <a:ext cx="7229475" cy="5377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40005" indent="-283845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40" dirty="0">
                <a:latin typeface="Microsoft Sans Serif"/>
                <a:cs typeface="Microsoft Sans Serif"/>
              </a:rPr>
              <a:t>Définition </a:t>
            </a:r>
            <a:r>
              <a:rPr sz="2400" spc="-145" dirty="0">
                <a:latin typeface="Microsoft Sans Serif"/>
                <a:cs typeface="Microsoft Sans Serif"/>
              </a:rPr>
              <a:t>: </a:t>
            </a:r>
            <a:r>
              <a:rPr sz="2400" spc="-20" dirty="0">
                <a:latin typeface="Microsoft Sans Serif"/>
                <a:cs typeface="Microsoft Sans Serif"/>
              </a:rPr>
              <a:t>On </a:t>
            </a:r>
            <a:r>
              <a:rPr sz="2400" dirty="0">
                <a:latin typeface="Microsoft Sans Serif"/>
                <a:cs typeface="Microsoft Sans Serif"/>
              </a:rPr>
              <a:t>dit </a:t>
            </a:r>
            <a:r>
              <a:rPr sz="2400" spc="-114" dirty="0">
                <a:latin typeface="Microsoft Sans Serif"/>
                <a:cs typeface="Microsoft Sans Serif"/>
              </a:rPr>
              <a:t>qu'un </a:t>
            </a:r>
            <a:r>
              <a:rPr sz="2400" spc="-25" dirty="0">
                <a:latin typeface="Microsoft Sans Serif"/>
                <a:cs typeface="Microsoft Sans Serif"/>
              </a:rPr>
              <a:t>attribut(ou </a:t>
            </a:r>
            <a:r>
              <a:rPr sz="2400" spc="-200" dirty="0">
                <a:latin typeface="Microsoft Sans Serif"/>
                <a:cs typeface="Microsoft Sans Serif"/>
              </a:rPr>
              <a:t>ens</a:t>
            </a:r>
            <a:r>
              <a:rPr sz="2400" spc="-195" dirty="0">
                <a:latin typeface="Microsoft Sans Serif"/>
                <a:cs typeface="Microsoft Sans Serif"/>
              </a:rPr>
              <a:t> </a:t>
            </a:r>
            <a:r>
              <a:rPr sz="2400" spc="-265" dirty="0">
                <a:latin typeface="Verdana"/>
                <a:cs typeface="Verdana"/>
              </a:rPr>
              <a:t>d‟attributs) </a:t>
            </a:r>
            <a:r>
              <a:rPr sz="2400" spc="-30" dirty="0">
                <a:latin typeface="Verdana"/>
                <a:cs typeface="Verdana"/>
              </a:rPr>
              <a:t>Y </a:t>
            </a:r>
            <a:r>
              <a:rPr sz="2400" spc="-25" dirty="0">
                <a:latin typeface="Verdana"/>
                <a:cs typeface="Verdana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dépend</a:t>
            </a:r>
            <a:r>
              <a:rPr sz="2400" spc="-14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fonctionnellement </a:t>
            </a:r>
            <a:r>
              <a:rPr sz="2400" spc="-100" dirty="0">
                <a:latin typeface="Microsoft Sans Serif"/>
                <a:cs typeface="Microsoft Sans Serif"/>
              </a:rPr>
              <a:t>d'un </a:t>
            </a:r>
            <a:r>
              <a:rPr sz="2400" spc="-10" dirty="0">
                <a:latin typeface="Microsoft Sans Serif"/>
                <a:cs typeface="Microsoft Sans Serif"/>
              </a:rPr>
              <a:t>attribut( </a:t>
            </a:r>
            <a:r>
              <a:rPr sz="2400" spc="-75" dirty="0">
                <a:latin typeface="Microsoft Sans Serif"/>
                <a:cs typeface="Microsoft Sans Serif"/>
              </a:rPr>
              <a:t>ou </a:t>
            </a:r>
            <a:r>
              <a:rPr sz="2400" spc="-155" dirty="0">
                <a:latin typeface="Microsoft Sans Serif"/>
                <a:cs typeface="Microsoft Sans Serif"/>
              </a:rPr>
              <a:t>ens)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X </a:t>
            </a:r>
            <a:r>
              <a:rPr sz="2400" spc="-150" dirty="0">
                <a:latin typeface="Microsoft Sans Serif"/>
                <a:cs typeface="Microsoft Sans Serif"/>
              </a:rPr>
              <a:t>si, 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étant </a:t>
            </a:r>
            <a:r>
              <a:rPr sz="2400" spc="-120" dirty="0">
                <a:latin typeface="Microsoft Sans Serif"/>
                <a:cs typeface="Microsoft Sans Serif"/>
              </a:rPr>
              <a:t>donné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valeur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Microsoft Sans Serif"/>
                <a:cs typeface="Microsoft Sans Serif"/>
              </a:rPr>
              <a:t>X, </a:t>
            </a:r>
            <a:r>
              <a:rPr sz="2400" spc="-25" dirty="0">
                <a:latin typeface="Microsoft Sans Serif"/>
                <a:cs typeface="Microsoft Sans Serif"/>
              </a:rPr>
              <a:t>il </a:t>
            </a:r>
            <a:r>
              <a:rPr sz="2400" spc="-65" dirty="0">
                <a:latin typeface="Microsoft Sans Serif"/>
                <a:cs typeface="Microsoft Sans Serif"/>
              </a:rPr>
              <a:t>lui </a:t>
            </a:r>
            <a:r>
              <a:rPr sz="2400" spc="-80" dirty="0">
                <a:latin typeface="Microsoft Sans Serif"/>
                <a:cs typeface="Microsoft Sans Serif"/>
              </a:rPr>
              <a:t>correspond </a:t>
            </a:r>
            <a:r>
              <a:rPr sz="2400" spc="-155" dirty="0">
                <a:latin typeface="Microsoft Sans Serif"/>
                <a:cs typeface="Microsoft Sans Serif"/>
              </a:rPr>
              <a:t>une 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unique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valeur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34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Y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20" dirty="0">
                <a:latin typeface="Microsoft Sans Serif"/>
                <a:cs typeface="Microsoft Sans Serif"/>
              </a:rPr>
              <a:t>(que</a:t>
            </a:r>
            <a:r>
              <a:rPr sz="2400" spc="-55" dirty="0">
                <a:latin typeface="Microsoft Sans Serif"/>
                <a:cs typeface="Microsoft Sans Serif"/>
              </a:rPr>
              <a:t>l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que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40" dirty="0">
                <a:latin typeface="Microsoft Sans Serif"/>
                <a:cs typeface="Microsoft Sans Serif"/>
              </a:rPr>
              <a:t>s</a:t>
            </a:r>
            <a:r>
              <a:rPr sz="2400" spc="-165" dirty="0">
                <a:latin typeface="Microsoft Sans Serif"/>
                <a:cs typeface="Microsoft Sans Serif"/>
              </a:rPr>
              <a:t>o</a:t>
            </a:r>
            <a:r>
              <a:rPr sz="2400" spc="45" dirty="0">
                <a:latin typeface="Microsoft Sans Serif"/>
                <a:cs typeface="Microsoft Sans Serif"/>
              </a:rPr>
              <a:t>i</a:t>
            </a:r>
            <a:r>
              <a:rPr sz="2400" spc="60" dirty="0">
                <a:latin typeface="Microsoft Sans Serif"/>
                <a:cs typeface="Microsoft Sans Serif"/>
              </a:rPr>
              <a:t>t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l'ins</a:t>
            </a:r>
            <a:r>
              <a:rPr sz="2400" spc="-50" dirty="0">
                <a:latin typeface="Microsoft Sans Serif"/>
                <a:cs typeface="Microsoft Sans Serif"/>
              </a:rPr>
              <a:t>t</a:t>
            </a:r>
            <a:r>
              <a:rPr sz="2400" spc="-195" dirty="0">
                <a:latin typeface="Microsoft Sans Serif"/>
                <a:cs typeface="Microsoft Sans Serif"/>
              </a:rPr>
              <a:t>ance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t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considéré).  </a:t>
            </a:r>
            <a:r>
              <a:rPr sz="2400" spc="-20" dirty="0">
                <a:latin typeface="Microsoft Sans Serif"/>
                <a:cs typeface="Microsoft Sans Serif"/>
              </a:rPr>
              <a:t>O</a:t>
            </a:r>
            <a:r>
              <a:rPr sz="2400" spc="-15" dirty="0">
                <a:latin typeface="Microsoft Sans Serif"/>
                <a:cs typeface="Microsoft Sans Serif"/>
              </a:rPr>
              <a:t>n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dit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04" dirty="0">
                <a:latin typeface="Microsoft Sans Serif"/>
                <a:cs typeface="Microsoft Sans Serif"/>
              </a:rPr>
              <a:t>aussi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que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X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détermine</a:t>
            </a:r>
            <a:r>
              <a:rPr sz="2400" spc="-335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  <a:p>
            <a:pPr marL="295910" marR="196215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05" dirty="0">
                <a:latin typeface="Microsoft Sans Serif"/>
                <a:cs typeface="Microsoft Sans Serif"/>
              </a:rPr>
              <a:t>Soit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U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{A1,</a:t>
            </a:r>
            <a:r>
              <a:rPr sz="2400" spc="-459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A2,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..,</a:t>
            </a:r>
            <a:r>
              <a:rPr sz="2400" spc="-470" dirty="0">
                <a:latin typeface="Microsoft Sans Serif"/>
                <a:cs typeface="Microsoft Sans Serif"/>
              </a:rPr>
              <a:t> </a:t>
            </a:r>
            <a:r>
              <a:rPr sz="2400" spc="-50" dirty="0">
                <a:latin typeface="Microsoft Sans Serif"/>
                <a:cs typeface="Microsoft Sans Serif"/>
              </a:rPr>
              <a:t>An}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l'ensemble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95" dirty="0">
                <a:latin typeface="Microsoft Sans Serif"/>
                <a:cs typeface="Microsoft Sans Serif"/>
              </a:rPr>
              <a:t>des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n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attributs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-175" dirty="0">
                <a:latin typeface="Microsoft Sans Serif"/>
                <a:cs typeface="Microsoft Sans Serif"/>
              </a:rPr>
              <a:t>la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relation </a:t>
            </a:r>
            <a:r>
              <a:rPr sz="2400" spc="-215" dirty="0">
                <a:latin typeface="Microsoft Sans Serif"/>
                <a:cs typeface="Microsoft Sans Serif"/>
              </a:rPr>
              <a:t>R. </a:t>
            </a:r>
            <a:r>
              <a:rPr sz="2400" spc="-20" dirty="0">
                <a:latin typeface="Microsoft Sans Serif"/>
                <a:cs typeface="Microsoft Sans Serif"/>
              </a:rPr>
              <a:t>On </a:t>
            </a:r>
            <a:r>
              <a:rPr sz="2400" spc="-110" dirty="0">
                <a:latin typeface="Microsoft Sans Serif"/>
                <a:cs typeface="Microsoft Sans Serif"/>
              </a:rPr>
              <a:t>considère </a:t>
            </a:r>
            <a:r>
              <a:rPr sz="2400" spc="-155" dirty="0">
                <a:latin typeface="Microsoft Sans Serif"/>
                <a:cs typeface="Microsoft Sans Serif"/>
              </a:rPr>
              <a:t>que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la</a:t>
            </a:r>
            <a:r>
              <a:rPr sz="2400" spc="-165" dirty="0">
                <a:latin typeface="Microsoft Sans Serif"/>
                <a:cs typeface="Microsoft Sans Serif"/>
              </a:rPr>
              <a:t> </a:t>
            </a:r>
            <a:r>
              <a:rPr sz="2400" spc="-229" dirty="0">
                <a:latin typeface="Microsoft Sans Serif"/>
                <a:cs typeface="Microsoft Sans Serif"/>
              </a:rPr>
              <a:t>base</a:t>
            </a:r>
            <a:r>
              <a:rPr sz="2400" spc="-22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données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 </a:t>
            </a:r>
            <a:r>
              <a:rPr sz="2400" spc="-105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consti</a:t>
            </a:r>
            <a:r>
              <a:rPr sz="2400" spc="-65" dirty="0">
                <a:latin typeface="Microsoft Sans Serif"/>
                <a:cs typeface="Microsoft Sans Serif"/>
              </a:rPr>
              <a:t>tué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5" dirty="0">
                <a:latin typeface="Microsoft Sans Serif"/>
                <a:cs typeface="Microsoft Sans Serif"/>
              </a:rPr>
              <a:t>l</a:t>
            </a:r>
            <a:r>
              <a:rPr sz="2400" spc="-240" dirty="0">
                <a:latin typeface="Microsoft Sans Serif"/>
                <a:cs typeface="Microsoft Sans Serif"/>
              </a:rPr>
              <a:t>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65" dirty="0">
                <a:latin typeface="Microsoft Sans Serif"/>
                <a:cs typeface="Microsoft Sans Serif"/>
              </a:rPr>
              <a:t>seule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r</a:t>
            </a:r>
            <a:r>
              <a:rPr sz="2400" spc="-85" dirty="0">
                <a:latin typeface="Microsoft Sans Serif"/>
                <a:cs typeface="Microsoft Sans Serif"/>
              </a:rPr>
              <a:t>elati</a:t>
            </a:r>
            <a:r>
              <a:rPr sz="2400" spc="-75" dirty="0">
                <a:latin typeface="Microsoft Sans Serif"/>
                <a:cs typeface="Microsoft Sans Serif"/>
              </a:rPr>
              <a:t>on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R,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</a:t>
            </a:r>
            <a:r>
              <a:rPr sz="2400" spc="45" dirty="0">
                <a:latin typeface="Microsoft Sans Serif"/>
                <a:cs typeface="Microsoft Sans Serif"/>
              </a:rPr>
              <a:t>i</a:t>
            </a:r>
            <a:r>
              <a:rPr sz="2400" spc="60" dirty="0">
                <a:latin typeface="Microsoft Sans Serif"/>
                <a:cs typeface="Microsoft Sans Serif"/>
              </a:rPr>
              <a:t>t</a:t>
            </a:r>
            <a:r>
              <a:rPr sz="2400" spc="-190" dirty="0">
                <a:latin typeface="Microsoft Sans Serif"/>
                <a:cs typeface="Microsoft Sans Serif"/>
              </a:rPr>
              <a:t>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r</a:t>
            </a:r>
            <a:r>
              <a:rPr sz="2400" spc="-85" dirty="0">
                <a:latin typeface="Microsoft Sans Serif"/>
                <a:cs typeface="Microsoft Sans Serif"/>
              </a:rPr>
              <a:t>elati</a:t>
            </a:r>
            <a:r>
              <a:rPr sz="2400" spc="-55" dirty="0">
                <a:latin typeface="Microsoft Sans Serif"/>
                <a:cs typeface="Microsoft Sans Serif"/>
              </a:rPr>
              <a:t>on  </a:t>
            </a:r>
            <a:r>
              <a:rPr sz="2400" spc="-110" dirty="0">
                <a:latin typeface="Microsoft Sans Serif"/>
                <a:cs typeface="Microsoft Sans Serif"/>
              </a:rPr>
              <a:t>universelle.</a:t>
            </a:r>
            <a:endParaRPr sz="2400">
              <a:latin typeface="Microsoft Sans Serif"/>
              <a:cs typeface="Microsoft Sans Serif"/>
            </a:endParaRPr>
          </a:p>
          <a:p>
            <a:pPr marL="295910" marR="508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295910" algn="l"/>
                <a:tab pos="296545" algn="l"/>
              </a:tabLst>
            </a:pPr>
            <a:r>
              <a:rPr sz="2400" spc="-120" dirty="0">
                <a:latin typeface="Microsoft Sans Serif"/>
                <a:cs typeface="Microsoft Sans Serif"/>
              </a:rPr>
              <a:t>Une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dépend</a:t>
            </a:r>
            <a:r>
              <a:rPr sz="2400" spc="-180" dirty="0">
                <a:latin typeface="Microsoft Sans Serif"/>
                <a:cs typeface="Microsoft Sans Serif"/>
              </a:rPr>
              <a:t>a</a:t>
            </a:r>
            <a:r>
              <a:rPr sz="2400" spc="-160" dirty="0">
                <a:latin typeface="Microsoft Sans Serif"/>
                <a:cs typeface="Microsoft Sans Serif"/>
              </a:rPr>
              <a:t>nce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f</a:t>
            </a:r>
            <a:r>
              <a:rPr sz="2400" spc="-75" dirty="0">
                <a:latin typeface="Microsoft Sans Serif"/>
                <a:cs typeface="Microsoft Sans Serif"/>
              </a:rPr>
              <a:t>o</a:t>
            </a:r>
            <a:r>
              <a:rPr sz="2400" spc="-85" dirty="0">
                <a:latin typeface="Microsoft Sans Serif"/>
                <a:cs typeface="Microsoft Sans Serif"/>
              </a:rPr>
              <a:t>n</a:t>
            </a:r>
            <a:r>
              <a:rPr sz="2400" spc="-10" dirty="0">
                <a:latin typeface="Microsoft Sans Serif"/>
                <a:cs typeface="Microsoft Sans Serif"/>
              </a:rPr>
              <a:t>ct</a:t>
            </a:r>
            <a:r>
              <a:rPr sz="2400" spc="-90" dirty="0">
                <a:latin typeface="Microsoft Sans Serif"/>
                <a:cs typeface="Microsoft Sans Serif"/>
              </a:rPr>
              <a:t>ionnell</a:t>
            </a:r>
            <a:r>
              <a:rPr sz="2400" spc="-114" dirty="0">
                <a:latin typeface="Microsoft Sans Serif"/>
                <a:cs typeface="Microsoft Sans Serif"/>
              </a:rPr>
              <a:t>e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n</a:t>
            </a:r>
            <a:r>
              <a:rPr sz="2400" spc="-85" dirty="0">
                <a:latin typeface="Microsoft Sans Serif"/>
                <a:cs typeface="Microsoft Sans Serif"/>
              </a:rPr>
              <a:t>o</a:t>
            </a:r>
            <a:r>
              <a:rPr sz="2400" spc="-80" dirty="0">
                <a:latin typeface="Microsoft Sans Serif"/>
                <a:cs typeface="Microsoft Sans Serif"/>
              </a:rPr>
              <a:t>tée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X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--</a:t>
            </a:r>
            <a:r>
              <a:rPr sz="2400" dirty="0">
                <a:latin typeface="Microsoft Sans Serif"/>
                <a:cs typeface="Microsoft Sans Serif"/>
              </a:rPr>
              <a:t>&gt;</a:t>
            </a:r>
            <a:r>
              <a:rPr sz="2400" spc="-459" dirty="0">
                <a:latin typeface="Microsoft Sans Serif"/>
                <a:cs typeface="Microsoft Sans Serif"/>
              </a:rPr>
              <a:t>Y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-240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ent</a:t>
            </a:r>
            <a:r>
              <a:rPr sz="2400" spc="-60" dirty="0">
                <a:latin typeface="Microsoft Sans Serif"/>
                <a:cs typeface="Microsoft Sans Serif"/>
              </a:rPr>
              <a:t>r</a:t>
            </a:r>
            <a:r>
              <a:rPr sz="2400" spc="-185" dirty="0">
                <a:latin typeface="Microsoft Sans Serif"/>
                <a:cs typeface="Microsoft Sans Serif"/>
              </a:rPr>
              <a:t>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d</a:t>
            </a:r>
            <a:r>
              <a:rPr sz="2400" spc="-85" dirty="0">
                <a:latin typeface="Microsoft Sans Serif"/>
                <a:cs typeface="Microsoft Sans Serif"/>
              </a:rPr>
              <a:t>eux  </a:t>
            </a:r>
            <a:r>
              <a:rPr sz="2400" spc="-175" dirty="0">
                <a:latin typeface="Microsoft Sans Serif"/>
                <a:cs typeface="Microsoft Sans Serif"/>
              </a:rPr>
              <a:t>ensembles </a:t>
            </a:r>
            <a:r>
              <a:rPr sz="2400" spc="-45" dirty="0">
                <a:latin typeface="Microsoft Sans Serif"/>
                <a:cs typeface="Microsoft Sans Serif"/>
              </a:rPr>
              <a:t>d'attributs </a:t>
            </a:r>
            <a:r>
              <a:rPr sz="2400" spc="95" dirty="0">
                <a:latin typeface="Microsoft Sans Serif"/>
                <a:cs typeface="Microsoft Sans Serif"/>
              </a:rPr>
              <a:t>X </a:t>
            </a:r>
            <a:r>
              <a:rPr sz="2400" spc="-30" dirty="0">
                <a:latin typeface="Microsoft Sans Serif"/>
                <a:cs typeface="Microsoft Sans Serif"/>
              </a:rPr>
              <a:t>et </a:t>
            </a:r>
            <a:r>
              <a:rPr sz="2400" spc="-155" dirty="0">
                <a:latin typeface="Microsoft Sans Serif"/>
                <a:cs typeface="Microsoft Sans Serif"/>
              </a:rPr>
              <a:t>Y </a:t>
            </a:r>
            <a:r>
              <a:rPr sz="2400" spc="35" dirty="0">
                <a:latin typeface="Microsoft Sans Serif"/>
                <a:cs typeface="Microsoft Sans Serif"/>
              </a:rPr>
              <a:t>(X </a:t>
            </a:r>
            <a:r>
              <a:rPr sz="2400" dirty="0">
                <a:latin typeface="Symbol"/>
                <a:cs typeface="Symbol"/>
              </a:rPr>
              <a:t>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U </a:t>
            </a:r>
            <a:r>
              <a:rPr sz="2400" spc="-30" dirty="0">
                <a:latin typeface="Microsoft Sans Serif"/>
                <a:cs typeface="Microsoft Sans Serif"/>
              </a:rPr>
              <a:t>et </a:t>
            </a:r>
            <a:r>
              <a:rPr sz="2400" spc="-155" dirty="0">
                <a:latin typeface="Microsoft Sans Serif"/>
                <a:cs typeface="Microsoft Sans Serif"/>
              </a:rPr>
              <a:t>Y </a:t>
            </a:r>
            <a:r>
              <a:rPr sz="2400" dirty="0">
                <a:latin typeface="Symbol"/>
                <a:cs typeface="Symbol"/>
              </a:rPr>
              <a:t>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U), </a:t>
            </a:r>
            <a:r>
              <a:rPr sz="2400" spc="-135" dirty="0">
                <a:latin typeface="Microsoft Sans Serif"/>
                <a:cs typeface="Microsoft Sans Serif"/>
              </a:rPr>
              <a:t>spécifie 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-155" dirty="0">
                <a:latin typeface="Microsoft Sans Serif"/>
                <a:cs typeface="Microsoft Sans Serif"/>
              </a:rPr>
              <a:t>une</a:t>
            </a:r>
            <a:r>
              <a:rPr sz="2400" spc="-15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contrainte </a:t>
            </a:r>
            <a:r>
              <a:rPr sz="2400" spc="-60" dirty="0">
                <a:latin typeface="Microsoft Sans Serif"/>
                <a:cs typeface="Microsoft Sans Serif"/>
              </a:rPr>
              <a:t>entre </a:t>
            </a:r>
            <a:r>
              <a:rPr sz="2400" spc="-110" dirty="0">
                <a:latin typeface="Microsoft Sans Serif"/>
                <a:cs typeface="Microsoft Sans Serif"/>
              </a:rPr>
              <a:t>deux </a:t>
            </a:r>
            <a:r>
              <a:rPr sz="2400" spc="-100" dirty="0">
                <a:latin typeface="Microsoft Sans Serif"/>
                <a:cs typeface="Microsoft Sans Serif"/>
              </a:rPr>
              <a:t>n-uplets </a:t>
            </a:r>
            <a:r>
              <a:rPr sz="2400" spc="-75" dirty="0">
                <a:latin typeface="Microsoft Sans Serif"/>
                <a:cs typeface="Microsoft Sans Serif"/>
              </a:rPr>
              <a:t>potentiels </a:t>
            </a:r>
            <a:r>
              <a:rPr sz="2400" spc="-150" dirty="0">
                <a:latin typeface="Microsoft Sans Serif"/>
                <a:cs typeface="Microsoft Sans Serif"/>
              </a:rPr>
              <a:t>de</a:t>
            </a:r>
            <a:r>
              <a:rPr sz="2400" spc="-145" dirty="0">
                <a:latin typeface="Microsoft Sans Serif"/>
                <a:cs typeface="Microsoft Sans Serif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R. </a:t>
            </a:r>
            <a:r>
              <a:rPr sz="2400" spc="-210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Microsoft Sans Serif"/>
                <a:cs typeface="Microsoft Sans Serif"/>
              </a:rPr>
              <a:t>Cette</a:t>
            </a:r>
            <a:r>
              <a:rPr sz="2400" spc="-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contrainte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est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378460" indent="-365760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SzPct val="79166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400" spc="-50" dirty="0">
                <a:latin typeface="Microsoft Sans Serif"/>
                <a:cs typeface="Microsoft Sans Serif"/>
              </a:rPr>
              <a:t>t1,</a:t>
            </a:r>
            <a:r>
              <a:rPr sz="2400" spc="-2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t2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Microsoft Sans Serif"/>
                <a:cs typeface="Microsoft Sans Serif"/>
              </a:rPr>
              <a:t>R,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t1[X]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t2[X]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=&gt;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t1[Y]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=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t2[Y]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047875" y="220663"/>
            <a:ext cx="7096125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Des</a:t>
            </a:r>
            <a:r>
              <a:rPr spc="30" dirty="0"/>
              <a:t> </a:t>
            </a:r>
            <a:r>
              <a:rPr spc="-240" dirty="0"/>
              <a:t>données</a:t>
            </a:r>
            <a:r>
              <a:rPr spc="15" dirty="0"/>
              <a:t> </a:t>
            </a:r>
            <a:r>
              <a:rPr spc="-869" dirty="0"/>
              <a:t>?</a:t>
            </a:r>
            <a:r>
              <a:rPr spc="45" dirty="0"/>
              <a:t> </a:t>
            </a:r>
            <a:r>
              <a:rPr spc="-295" dirty="0"/>
              <a:t>Est</a:t>
            </a:r>
            <a:r>
              <a:rPr spc="45" dirty="0"/>
              <a:t> </a:t>
            </a:r>
            <a:r>
              <a:rPr spc="-275" dirty="0"/>
              <a:t>ce</a:t>
            </a:r>
            <a:r>
              <a:rPr spc="45" dirty="0"/>
              <a:t> </a:t>
            </a:r>
            <a:r>
              <a:rPr spc="-65" dirty="0"/>
              <a:t>impo</a:t>
            </a:r>
            <a:r>
              <a:rPr spc="35" dirty="0"/>
              <a:t>r</a:t>
            </a:r>
            <a:r>
              <a:rPr spc="-70" dirty="0"/>
              <a:t>tant  </a:t>
            </a:r>
            <a:r>
              <a:rPr spc="-55" dirty="0"/>
              <a:t>pour</a:t>
            </a:r>
            <a:r>
              <a:rPr spc="40" dirty="0"/>
              <a:t> </a:t>
            </a:r>
            <a:r>
              <a:rPr spc="-254" dirty="0"/>
              <a:t>vous</a:t>
            </a:r>
            <a:r>
              <a:rPr spc="50" dirty="0"/>
              <a:t> </a:t>
            </a:r>
            <a:r>
              <a:rPr spc="-875" dirty="0"/>
              <a:t>?</a:t>
            </a:r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596897" y="1893539"/>
            <a:ext cx="6567170" cy="35471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5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110" dirty="0">
                <a:latin typeface="Microsoft Sans Serif"/>
                <a:cs typeface="Microsoft Sans Serif"/>
              </a:rPr>
              <a:t>r</a:t>
            </a:r>
            <a:r>
              <a:rPr sz="2800" spc="-135" dirty="0">
                <a:latin typeface="Microsoft Sans Serif"/>
                <a:cs typeface="Microsoft Sans Serif"/>
              </a:rPr>
              <a:t>el</a:t>
            </a:r>
            <a:r>
              <a:rPr sz="2800" spc="-240" dirty="0">
                <a:latin typeface="Microsoft Sans Serif"/>
                <a:cs typeface="Microsoft Sans Serif"/>
              </a:rPr>
              <a:t>evés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200" dirty="0">
                <a:latin typeface="Microsoft Sans Serif"/>
                <a:cs typeface="Microsoft Sans Serif"/>
              </a:rPr>
              <a:t>banq</a:t>
            </a:r>
            <a:r>
              <a:rPr sz="2800" spc="-195" dirty="0">
                <a:latin typeface="Microsoft Sans Serif"/>
                <a:cs typeface="Microsoft Sans Serif"/>
              </a:rPr>
              <a:t>u</a:t>
            </a:r>
            <a:r>
              <a:rPr sz="2800" spc="-235" dirty="0">
                <a:latin typeface="Microsoft Sans Serif"/>
                <a:cs typeface="Microsoft Sans Serif"/>
              </a:rPr>
              <a:t>es,</a:t>
            </a:r>
            <a:r>
              <a:rPr sz="2800" spc="-26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254" dirty="0">
                <a:latin typeface="Microsoft Sans Serif"/>
                <a:cs typeface="Microsoft Sans Serif"/>
              </a:rPr>
              <a:t>c</a:t>
            </a:r>
            <a:r>
              <a:rPr sz="2800" spc="-295" dirty="0">
                <a:latin typeface="Microsoft Sans Serif"/>
                <a:cs typeface="Microsoft Sans Serif"/>
              </a:rPr>
              <a:t>a</a:t>
            </a:r>
            <a:r>
              <a:rPr sz="2800" spc="225" dirty="0">
                <a:latin typeface="Microsoft Sans Serif"/>
                <a:cs typeface="Microsoft Sans Serif"/>
              </a:rPr>
              <a:t>r</a:t>
            </a:r>
            <a:r>
              <a:rPr sz="2800" spc="-130" dirty="0">
                <a:latin typeface="Microsoft Sans Serif"/>
                <a:cs typeface="Microsoft Sans Serif"/>
              </a:rPr>
              <a:t>tes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crédit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60" dirty="0">
                <a:latin typeface="Verdana"/>
                <a:cs typeface="Verdana"/>
              </a:rPr>
              <a:t>Des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295" dirty="0">
                <a:latin typeface="Verdana"/>
                <a:cs typeface="Verdana"/>
              </a:rPr>
              <a:t>ca</a:t>
            </a:r>
            <a:r>
              <a:rPr sz="2800" spc="-235" dirty="0">
                <a:latin typeface="Verdana"/>
                <a:cs typeface="Verdana"/>
              </a:rPr>
              <a:t>r</a:t>
            </a:r>
            <a:r>
              <a:rPr sz="2800" spc="-365" dirty="0">
                <a:latin typeface="Verdana"/>
                <a:cs typeface="Verdana"/>
              </a:rPr>
              <a:t>n</a:t>
            </a:r>
            <a:r>
              <a:rPr sz="2800" spc="-340" dirty="0">
                <a:latin typeface="Verdana"/>
                <a:cs typeface="Verdana"/>
              </a:rPr>
              <a:t>e</a:t>
            </a:r>
            <a:r>
              <a:rPr sz="2800" spc="-280" dirty="0">
                <a:latin typeface="Verdana"/>
                <a:cs typeface="Verdana"/>
              </a:rPr>
              <a:t>ts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400" dirty="0">
                <a:latin typeface="Verdana"/>
                <a:cs typeface="Verdana"/>
              </a:rPr>
              <a:t>d‟ad</a:t>
            </a:r>
            <a:r>
              <a:rPr sz="2800" spc="-360" dirty="0">
                <a:latin typeface="Verdana"/>
                <a:cs typeface="Verdana"/>
              </a:rPr>
              <a:t>r</a:t>
            </a:r>
            <a:r>
              <a:rPr sz="2800" spc="-375" dirty="0">
                <a:latin typeface="Verdana"/>
                <a:cs typeface="Verdana"/>
              </a:rPr>
              <a:t>es</a:t>
            </a:r>
            <a:r>
              <a:rPr sz="2800" spc="-345" dirty="0">
                <a:latin typeface="Verdana"/>
                <a:cs typeface="Verdana"/>
              </a:rPr>
              <a:t>s</a:t>
            </a:r>
            <a:r>
              <a:rPr sz="2800" spc="-360" dirty="0">
                <a:latin typeface="Verdana"/>
                <a:cs typeface="Verdana"/>
              </a:rPr>
              <a:t>es</a:t>
            </a:r>
            <a:endParaRPr sz="280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285" dirty="0">
                <a:latin typeface="Microsoft Sans Serif"/>
                <a:cs typeface="Microsoft Sans Serif"/>
              </a:rPr>
              <a:t>L</a:t>
            </a:r>
            <a:r>
              <a:rPr sz="2800" spc="-280" dirty="0">
                <a:latin typeface="Microsoft Sans Serif"/>
                <a:cs typeface="Microsoft Sans Serif"/>
              </a:rPr>
              <a:t>a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cons</a:t>
            </a:r>
            <a:r>
              <a:rPr sz="2800" spc="-135" dirty="0">
                <a:latin typeface="Microsoft Sans Serif"/>
                <a:cs typeface="Microsoft Sans Serif"/>
              </a:rPr>
              <a:t>o</a:t>
            </a:r>
            <a:r>
              <a:rPr sz="2800" spc="-180" dirty="0">
                <a:latin typeface="Microsoft Sans Serif"/>
                <a:cs typeface="Microsoft Sans Serif"/>
              </a:rPr>
              <a:t>m</a:t>
            </a:r>
            <a:r>
              <a:rPr sz="2800" spc="-175" dirty="0">
                <a:latin typeface="Microsoft Sans Serif"/>
                <a:cs typeface="Microsoft Sans Serif"/>
              </a:rPr>
              <a:t>m</a:t>
            </a:r>
            <a:r>
              <a:rPr sz="2800" spc="-85" dirty="0">
                <a:latin typeface="Microsoft Sans Serif"/>
                <a:cs typeface="Microsoft Sans Serif"/>
              </a:rPr>
              <a:t>ation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tél</a:t>
            </a:r>
            <a:r>
              <a:rPr sz="2800" spc="-105" dirty="0">
                <a:latin typeface="Microsoft Sans Serif"/>
                <a:cs typeface="Microsoft Sans Serif"/>
              </a:rPr>
              <a:t>é</a:t>
            </a:r>
            <a:r>
              <a:rPr sz="2800" spc="-160" dirty="0">
                <a:latin typeface="Microsoft Sans Serif"/>
                <a:cs typeface="Microsoft Sans Serif"/>
              </a:rPr>
              <a:t>p</a:t>
            </a:r>
            <a:r>
              <a:rPr sz="2800" spc="-155" dirty="0">
                <a:latin typeface="Microsoft Sans Serif"/>
                <a:cs typeface="Microsoft Sans Serif"/>
              </a:rPr>
              <a:t>h</a:t>
            </a:r>
            <a:r>
              <a:rPr sz="2800" spc="-90" dirty="0">
                <a:latin typeface="Microsoft Sans Serif"/>
                <a:cs typeface="Microsoft Sans Serif"/>
              </a:rPr>
              <a:t>o</a:t>
            </a:r>
            <a:r>
              <a:rPr sz="2800" spc="-85" dirty="0">
                <a:latin typeface="Microsoft Sans Serif"/>
                <a:cs typeface="Microsoft Sans Serif"/>
              </a:rPr>
              <a:t>n</a:t>
            </a:r>
            <a:r>
              <a:rPr sz="2800" spc="-220" dirty="0"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5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inscriptions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365" dirty="0">
                <a:latin typeface="Microsoft Sans Serif"/>
                <a:cs typeface="Microsoft Sans Serif"/>
              </a:rPr>
              <a:t>à</a:t>
            </a:r>
            <a:r>
              <a:rPr sz="2800" spc="-34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clubs,</a:t>
            </a:r>
            <a:r>
              <a:rPr sz="2800" spc="-265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associations,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60" dirty="0">
                <a:latin typeface="Microsoft Sans Serif"/>
                <a:cs typeface="Microsoft Sans Serif"/>
              </a:rPr>
              <a:t>Des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05" dirty="0">
                <a:latin typeface="Microsoft Sans Serif"/>
                <a:cs typeface="Microsoft Sans Serif"/>
              </a:rPr>
              <a:t>horaires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10" dirty="0">
                <a:latin typeface="Microsoft Sans Serif"/>
                <a:cs typeface="Microsoft Sans Serif"/>
              </a:rPr>
              <a:t>disponibilités</a:t>
            </a:r>
            <a:r>
              <a:rPr sz="2800" spc="1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transport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60" dirty="0">
                <a:latin typeface="Microsoft Sans Serif"/>
                <a:cs typeface="Microsoft Sans Serif"/>
              </a:rPr>
              <a:t>Des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155" dirty="0">
                <a:latin typeface="Microsoft Sans Serif"/>
                <a:cs typeface="Microsoft Sans Serif"/>
              </a:rPr>
              <a:t>programmes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80" dirty="0">
                <a:latin typeface="Microsoft Sans Serif"/>
                <a:cs typeface="Microsoft Sans Serif"/>
              </a:rPr>
              <a:t>télé</a:t>
            </a:r>
            <a:endParaRPr sz="2800">
              <a:latin typeface="Microsoft Sans Serif"/>
              <a:cs typeface="Microsoft Sans Serif"/>
            </a:endParaRPr>
          </a:p>
          <a:p>
            <a:pPr marL="295910" indent="-28384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SzPct val="80357"/>
              <a:buFont typeface="Segoe UI Symbol"/>
              <a:buChar char="⚫"/>
              <a:tabLst>
                <a:tab pos="296545" algn="l"/>
              </a:tabLst>
            </a:pPr>
            <a:r>
              <a:rPr sz="2800" spc="-150" dirty="0">
                <a:latin typeface="Microsoft Sans Serif"/>
                <a:cs typeface="Microsoft Sans Serif"/>
              </a:rPr>
              <a:t>Etc.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72490" y="2514727"/>
            <a:ext cx="1585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Numéro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INSEE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78607" y="2462783"/>
            <a:ext cx="2887980" cy="532130"/>
            <a:chOff x="2578607" y="2462783"/>
            <a:chExt cx="2887980" cy="53213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8607" y="2548127"/>
              <a:ext cx="1534668" cy="3901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1124" y="2590799"/>
              <a:ext cx="1387475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651124" y="2590799"/>
              <a:ext cx="1387475" cy="228600"/>
            </a:xfrm>
            <a:custGeom>
              <a:avLst/>
              <a:gdLst/>
              <a:ahLst/>
              <a:cxnLst/>
              <a:rect l="l" t="t" r="r" b="b"/>
              <a:pathLst>
                <a:path w="1387475" h="228600">
                  <a:moveTo>
                    <a:pt x="0" y="57150"/>
                  </a:moveTo>
                  <a:lnTo>
                    <a:pt x="1273175" y="57150"/>
                  </a:lnTo>
                  <a:lnTo>
                    <a:pt x="1273175" y="0"/>
                  </a:lnTo>
                  <a:lnTo>
                    <a:pt x="1387475" y="114300"/>
                  </a:lnTo>
                  <a:lnTo>
                    <a:pt x="1273175" y="228600"/>
                  </a:lnTo>
                  <a:lnTo>
                    <a:pt x="1273175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2481071"/>
              <a:ext cx="906780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1707" y="2462783"/>
              <a:ext cx="928115" cy="4754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2325" y="2514663"/>
              <a:ext cx="762000" cy="36988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632325" y="2514663"/>
            <a:ext cx="762000" cy="37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Nom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8348" y="4683252"/>
            <a:ext cx="2226945" cy="532130"/>
            <a:chOff x="498348" y="4683252"/>
            <a:chExt cx="2226945" cy="53213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72" y="4701540"/>
              <a:ext cx="2168652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348" y="4683252"/>
              <a:ext cx="2226564" cy="4754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00" y="4735512"/>
              <a:ext cx="2025650" cy="3698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9600" y="4735512"/>
              <a:ext cx="2025650" cy="370205"/>
            </a:xfrm>
            <a:custGeom>
              <a:avLst/>
              <a:gdLst/>
              <a:ahLst/>
              <a:cxnLst/>
              <a:rect l="l" t="t" r="r" b="b"/>
              <a:pathLst>
                <a:path w="2025650" h="370204">
                  <a:moveTo>
                    <a:pt x="0" y="369887"/>
                  </a:moveTo>
                  <a:lnTo>
                    <a:pt x="2025650" y="369887"/>
                  </a:lnTo>
                  <a:lnTo>
                    <a:pt x="2025650" y="0"/>
                  </a:lnTo>
                  <a:lnTo>
                    <a:pt x="0" y="0"/>
                  </a:lnTo>
                  <a:lnTo>
                    <a:pt x="0" y="3698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88340" y="4736083"/>
            <a:ext cx="177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Lucida Sans Unicode"/>
                <a:cs typeface="Lucida Sans Unicode"/>
              </a:rPr>
              <a:t>Immatriculation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003547" y="4683252"/>
            <a:ext cx="2392680" cy="532130"/>
            <a:chOff x="4003547" y="4683252"/>
            <a:chExt cx="2392680" cy="53213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3171" y="4701540"/>
              <a:ext cx="2353055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3547" y="4683252"/>
              <a:ext cx="2380488" cy="4754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14799" y="4735512"/>
              <a:ext cx="2209800" cy="3698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14799" y="4735512"/>
              <a:ext cx="2209800" cy="370205"/>
            </a:xfrm>
            <a:custGeom>
              <a:avLst/>
              <a:gdLst/>
              <a:ahLst/>
              <a:cxnLst/>
              <a:rect l="l" t="t" r="r" b="b"/>
              <a:pathLst>
                <a:path w="2209800" h="370204">
                  <a:moveTo>
                    <a:pt x="0" y="369887"/>
                  </a:moveTo>
                  <a:lnTo>
                    <a:pt x="2209800" y="369887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3698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194175" y="4736083"/>
            <a:ext cx="1922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Nom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-5" dirty="0">
                <a:latin typeface="Lucida Sans Unicode"/>
                <a:cs typeface="Lucida Sans Unicode"/>
              </a:rPr>
              <a:t>propriétaire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747772" y="4683252"/>
            <a:ext cx="5172710" cy="532130"/>
            <a:chOff x="2747772" y="4683252"/>
            <a:chExt cx="5172710" cy="53213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7772" y="4768596"/>
              <a:ext cx="1136903" cy="3901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9400" y="4811649"/>
              <a:ext cx="990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819400" y="4811649"/>
              <a:ext cx="990600" cy="228600"/>
            </a:xfrm>
            <a:custGeom>
              <a:avLst/>
              <a:gdLst/>
              <a:ahLst/>
              <a:cxnLst/>
              <a:rect l="l" t="t" r="r" b="b"/>
              <a:pathLst>
                <a:path w="990600" h="228600">
                  <a:moveTo>
                    <a:pt x="0" y="57150"/>
                  </a:moveTo>
                  <a:lnTo>
                    <a:pt x="876300" y="57150"/>
                  </a:lnTo>
                  <a:lnTo>
                    <a:pt x="876300" y="0"/>
                  </a:lnTo>
                  <a:lnTo>
                    <a:pt x="990600" y="114300"/>
                  </a:lnTo>
                  <a:lnTo>
                    <a:pt x="876300" y="228600"/>
                  </a:lnTo>
                  <a:lnTo>
                    <a:pt x="8763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5372" y="4701540"/>
              <a:ext cx="1514855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65748" y="4683252"/>
              <a:ext cx="1248155" cy="4754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7000" y="4735512"/>
              <a:ext cx="1371600" cy="3698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477000" y="4735512"/>
              <a:ext cx="1371600" cy="370205"/>
            </a:xfrm>
            <a:custGeom>
              <a:avLst/>
              <a:gdLst/>
              <a:ahLst/>
              <a:cxnLst/>
              <a:rect l="l" t="t" r="r" b="b"/>
              <a:pathLst>
                <a:path w="1371600" h="370204">
                  <a:moveTo>
                    <a:pt x="0" y="369887"/>
                  </a:moveTo>
                  <a:lnTo>
                    <a:pt x="1371600" y="369887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3698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56629" y="4736083"/>
            <a:ext cx="86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Prénom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564123" y="2462783"/>
            <a:ext cx="1402080" cy="532130"/>
            <a:chOff x="5564123" y="2462783"/>
            <a:chExt cx="1402080" cy="532130"/>
          </a:xfrm>
        </p:grpSpPr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3747" y="2481071"/>
              <a:ext cx="1362455" cy="51358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64123" y="2462783"/>
              <a:ext cx="1248155" cy="4754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5375" y="2514663"/>
              <a:ext cx="1219200" cy="36988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675376" y="2514663"/>
            <a:ext cx="1219200" cy="37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Lucida Sans Unicode"/>
                <a:cs typeface="Lucida Sans Unicode"/>
              </a:rPr>
              <a:t>Prénom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51547" y="2462783"/>
            <a:ext cx="868680" cy="532130"/>
            <a:chOff x="7051547" y="2462783"/>
            <a:chExt cx="868680" cy="532130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1171" y="2481071"/>
              <a:ext cx="829055" cy="5135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51547" y="2462783"/>
              <a:ext cx="848868" cy="47548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62799" y="2514663"/>
              <a:ext cx="685800" cy="369887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162800" y="2514663"/>
            <a:ext cx="685800" cy="37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Lucida Sans Unicode"/>
                <a:cs typeface="Lucida Sans Unicode"/>
              </a:rPr>
              <a:t>ville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23088" y="2228088"/>
            <a:ext cx="8170545" cy="3686810"/>
            <a:chOff x="323088" y="2228088"/>
            <a:chExt cx="8170545" cy="3686810"/>
          </a:xfrm>
        </p:grpSpPr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088" y="2228088"/>
              <a:ext cx="8170164" cy="108356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61950" y="2266949"/>
              <a:ext cx="8039100" cy="952500"/>
            </a:xfrm>
            <a:custGeom>
              <a:avLst/>
              <a:gdLst/>
              <a:ahLst/>
              <a:cxnLst/>
              <a:rect l="l" t="t" r="r" b="b"/>
              <a:pathLst>
                <a:path w="8039100" h="952500">
                  <a:moveTo>
                    <a:pt x="8008620" y="30480"/>
                  </a:moveTo>
                  <a:lnTo>
                    <a:pt x="8001000" y="30480"/>
                  </a:lnTo>
                  <a:lnTo>
                    <a:pt x="8001000" y="38100"/>
                  </a:lnTo>
                  <a:lnTo>
                    <a:pt x="8001000" y="914400"/>
                  </a:lnTo>
                  <a:lnTo>
                    <a:pt x="38100" y="914400"/>
                  </a:lnTo>
                  <a:lnTo>
                    <a:pt x="38100" y="38100"/>
                  </a:lnTo>
                  <a:lnTo>
                    <a:pt x="8001000" y="38100"/>
                  </a:lnTo>
                  <a:lnTo>
                    <a:pt x="8001000" y="30480"/>
                  </a:lnTo>
                  <a:lnTo>
                    <a:pt x="30480" y="30480"/>
                  </a:lnTo>
                  <a:lnTo>
                    <a:pt x="30480" y="38100"/>
                  </a:lnTo>
                  <a:lnTo>
                    <a:pt x="30480" y="914400"/>
                  </a:lnTo>
                  <a:lnTo>
                    <a:pt x="30480" y="922020"/>
                  </a:lnTo>
                  <a:lnTo>
                    <a:pt x="8008620" y="922020"/>
                  </a:lnTo>
                  <a:lnTo>
                    <a:pt x="8008620" y="914400"/>
                  </a:lnTo>
                  <a:lnTo>
                    <a:pt x="8008620" y="38100"/>
                  </a:lnTo>
                  <a:lnTo>
                    <a:pt x="8008620" y="30480"/>
                  </a:lnTo>
                  <a:close/>
                </a:path>
                <a:path w="8039100" h="952500">
                  <a:moveTo>
                    <a:pt x="8039100" y="0"/>
                  </a:moveTo>
                  <a:lnTo>
                    <a:pt x="8016240" y="0"/>
                  </a:lnTo>
                  <a:lnTo>
                    <a:pt x="8016240" y="22860"/>
                  </a:lnTo>
                  <a:lnTo>
                    <a:pt x="8016240" y="929640"/>
                  </a:lnTo>
                  <a:lnTo>
                    <a:pt x="22860" y="929640"/>
                  </a:lnTo>
                  <a:lnTo>
                    <a:pt x="22860" y="22860"/>
                  </a:lnTo>
                  <a:lnTo>
                    <a:pt x="8016240" y="22860"/>
                  </a:lnTo>
                  <a:lnTo>
                    <a:pt x="8016240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929640"/>
                  </a:lnTo>
                  <a:lnTo>
                    <a:pt x="0" y="952500"/>
                  </a:lnTo>
                  <a:lnTo>
                    <a:pt x="8039100" y="952500"/>
                  </a:lnTo>
                  <a:lnTo>
                    <a:pt x="8039100" y="929640"/>
                  </a:lnTo>
                  <a:lnTo>
                    <a:pt x="8039100" y="22860"/>
                  </a:lnTo>
                  <a:lnTo>
                    <a:pt x="8039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088" y="4437888"/>
              <a:ext cx="8170164" cy="108356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61950" y="4476750"/>
              <a:ext cx="8039100" cy="952500"/>
            </a:xfrm>
            <a:custGeom>
              <a:avLst/>
              <a:gdLst/>
              <a:ahLst/>
              <a:cxnLst/>
              <a:rect l="l" t="t" r="r" b="b"/>
              <a:pathLst>
                <a:path w="8039100" h="952500">
                  <a:moveTo>
                    <a:pt x="8008620" y="30480"/>
                  </a:moveTo>
                  <a:lnTo>
                    <a:pt x="8001000" y="30480"/>
                  </a:lnTo>
                  <a:lnTo>
                    <a:pt x="8001000" y="38100"/>
                  </a:lnTo>
                  <a:lnTo>
                    <a:pt x="8001000" y="914400"/>
                  </a:lnTo>
                  <a:lnTo>
                    <a:pt x="38100" y="914400"/>
                  </a:lnTo>
                  <a:lnTo>
                    <a:pt x="38100" y="38100"/>
                  </a:lnTo>
                  <a:lnTo>
                    <a:pt x="8001000" y="38100"/>
                  </a:lnTo>
                  <a:lnTo>
                    <a:pt x="8001000" y="30480"/>
                  </a:lnTo>
                  <a:lnTo>
                    <a:pt x="30480" y="30480"/>
                  </a:lnTo>
                  <a:lnTo>
                    <a:pt x="30480" y="38100"/>
                  </a:lnTo>
                  <a:lnTo>
                    <a:pt x="30480" y="914400"/>
                  </a:lnTo>
                  <a:lnTo>
                    <a:pt x="30480" y="922020"/>
                  </a:lnTo>
                  <a:lnTo>
                    <a:pt x="8008620" y="922020"/>
                  </a:lnTo>
                  <a:lnTo>
                    <a:pt x="8008620" y="914400"/>
                  </a:lnTo>
                  <a:lnTo>
                    <a:pt x="8008620" y="38100"/>
                  </a:lnTo>
                  <a:lnTo>
                    <a:pt x="8008620" y="30480"/>
                  </a:lnTo>
                  <a:close/>
                </a:path>
                <a:path w="8039100" h="952500">
                  <a:moveTo>
                    <a:pt x="8039100" y="0"/>
                  </a:moveTo>
                  <a:lnTo>
                    <a:pt x="8016240" y="0"/>
                  </a:lnTo>
                  <a:lnTo>
                    <a:pt x="8016240" y="22860"/>
                  </a:lnTo>
                  <a:lnTo>
                    <a:pt x="8016240" y="929640"/>
                  </a:lnTo>
                  <a:lnTo>
                    <a:pt x="22860" y="929640"/>
                  </a:lnTo>
                  <a:lnTo>
                    <a:pt x="22860" y="22860"/>
                  </a:lnTo>
                  <a:lnTo>
                    <a:pt x="8016240" y="22860"/>
                  </a:lnTo>
                  <a:lnTo>
                    <a:pt x="8016240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929640"/>
                  </a:lnTo>
                  <a:lnTo>
                    <a:pt x="0" y="952500"/>
                  </a:lnTo>
                  <a:lnTo>
                    <a:pt x="8039100" y="952500"/>
                  </a:lnTo>
                  <a:lnTo>
                    <a:pt x="8039100" y="929640"/>
                  </a:lnTo>
                  <a:lnTo>
                    <a:pt x="8039100" y="22860"/>
                  </a:lnTo>
                  <a:lnTo>
                    <a:pt x="8039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55848" y="5532120"/>
              <a:ext cx="1975103" cy="38252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487673" y="5587695"/>
            <a:ext cx="16852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0000"/>
                </a:solidFill>
                <a:latin typeface="Microsoft Sans Serif"/>
                <a:cs typeface="Microsoft Sans Serif"/>
              </a:rPr>
              <a:t>entités</a:t>
            </a:r>
            <a:r>
              <a:rPr sz="18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différentes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506723" y="1798320"/>
            <a:ext cx="1484376" cy="382524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3638550" y="1852929"/>
            <a:ext cx="119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FF0000"/>
                </a:solidFill>
                <a:latin typeface="Microsoft Sans Serif"/>
                <a:cs typeface="Microsoft Sans Serif"/>
              </a:rPr>
              <a:t>même</a:t>
            </a:r>
            <a:r>
              <a:rPr sz="1800"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0000"/>
                </a:solidFill>
                <a:latin typeface="Microsoft Sans Serif"/>
                <a:cs typeface="Microsoft Sans Serif"/>
              </a:rPr>
              <a:t>entité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90</a:t>
            </a:r>
          </a:p>
        </p:txBody>
      </p:sp>
      <p:pic>
        <p:nvPicPr>
          <p:cNvPr id="7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71" name="Picture 6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 idx="4294967295"/>
          </p:nvPr>
        </p:nvSpPr>
        <p:spPr>
          <a:xfrm>
            <a:off x="7267575" y="1462088"/>
            <a:ext cx="1876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0" dirty="0">
                <a:solidFill>
                  <a:srgbClr val="FF0000"/>
                </a:solidFill>
              </a:rPr>
              <a:t>Objectifs</a:t>
            </a:r>
            <a:endParaRPr sz="4000"/>
          </a:p>
        </p:txBody>
      </p:sp>
      <p:sp>
        <p:nvSpPr>
          <p:cNvPr id="15" name="object 15"/>
          <p:cNvSpPr txBox="1"/>
          <p:nvPr/>
        </p:nvSpPr>
        <p:spPr>
          <a:xfrm>
            <a:off x="1997710" y="2150491"/>
            <a:ext cx="6741159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Microsoft Sans Serif"/>
                <a:cs typeface="Microsoft Sans Serif"/>
              </a:rPr>
              <a:t>Caractériser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254" dirty="0">
                <a:latin typeface="Microsoft Sans Serif"/>
                <a:cs typeface="Microsoft Sans Serif"/>
              </a:rPr>
              <a:t>des</a:t>
            </a:r>
            <a:r>
              <a:rPr sz="3200" spc="45" dirty="0">
                <a:latin typeface="Microsoft Sans Serif"/>
                <a:cs typeface="Microsoft Sans Serif"/>
              </a:rPr>
              <a:t> </a:t>
            </a:r>
            <a:r>
              <a:rPr sz="3200" spc="-105" dirty="0">
                <a:latin typeface="Microsoft Sans Serif"/>
                <a:cs typeface="Microsoft Sans Serif"/>
              </a:rPr>
              <a:t>entités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140" dirty="0">
                <a:latin typeface="Microsoft Sans Serif"/>
                <a:cs typeface="Microsoft Sans Serif"/>
              </a:rPr>
              <a:t>pouvant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45" dirty="0">
                <a:latin typeface="Microsoft Sans Serif"/>
                <a:cs typeface="Microsoft Sans Serif"/>
              </a:rPr>
              <a:t>être</a:t>
            </a:r>
            <a:endParaRPr sz="3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spc="-365" dirty="0">
                <a:latin typeface="Verdana"/>
                <a:cs typeface="Verdana"/>
              </a:rPr>
              <a:t>décomposées</a:t>
            </a:r>
            <a:r>
              <a:rPr sz="3200" spc="-260" dirty="0">
                <a:latin typeface="Verdana"/>
                <a:cs typeface="Verdana"/>
              </a:rPr>
              <a:t> </a:t>
            </a:r>
            <a:r>
              <a:rPr sz="3200" spc="-465" dirty="0">
                <a:latin typeface="Verdana"/>
                <a:cs typeface="Verdana"/>
              </a:rPr>
              <a:t>sans</a:t>
            </a:r>
            <a:r>
              <a:rPr sz="3200" spc="-245" dirty="0">
                <a:latin typeface="Verdana"/>
                <a:cs typeface="Verdana"/>
              </a:rPr>
              <a:t> </a:t>
            </a:r>
            <a:r>
              <a:rPr sz="3200" spc="-320" dirty="0">
                <a:latin typeface="Verdana"/>
                <a:cs typeface="Verdana"/>
              </a:rPr>
              <a:t>pe</a:t>
            </a:r>
            <a:r>
              <a:rPr sz="3200" spc="-160" dirty="0">
                <a:latin typeface="Verdana"/>
                <a:cs typeface="Verdana"/>
              </a:rPr>
              <a:t>r</a:t>
            </a:r>
            <a:r>
              <a:rPr sz="3200" spc="-335" dirty="0">
                <a:latin typeface="Verdana"/>
                <a:cs typeface="Verdana"/>
              </a:rPr>
              <a:t>te</a:t>
            </a:r>
            <a:r>
              <a:rPr sz="3200" spc="-345" dirty="0">
                <a:latin typeface="Verdana"/>
                <a:cs typeface="Verdana"/>
              </a:rPr>
              <a:t>s</a:t>
            </a:r>
            <a:r>
              <a:rPr sz="3200" spc="-245" dirty="0">
                <a:latin typeface="Verdana"/>
                <a:cs typeface="Verdana"/>
              </a:rPr>
              <a:t> </a:t>
            </a:r>
            <a:r>
              <a:rPr sz="3200" spc="-495" dirty="0">
                <a:latin typeface="Verdana"/>
                <a:cs typeface="Verdana"/>
              </a:rPr>
              <a:t>d‟I</a:t>
            </a:r>
            <a:r>
              <a:rPr sz="3200" spc="-615" dirty="0">
                <a:latin typeface="Verdana"/>
                <a:cs typeface="Verdana"/>
              </a:rPr>
              <a:t>n</a:t>
            </a:r>
            <a:r>
              <a:rPr sz="3200" spc="-360" dirty="0">
                <a:latin typeface="Verdana"/>
                <a:cs typeface="Verdana"/>
              </a:rPr>
              <a:t>f</a:t>
            </a:r>
            <a:r>
              <a:rPr sz="3200" spc="-320" dirty="0">
                <a:latin typeface="Verdana"/>
                <a:cs typeface="Verdana"/>
              </a:rPr>
              <a:t>ormations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9600" y="381000"/>
            <a:ext cx="7629525" cy="5126990"/>
            <a:chOff x="577595" y="329184"/>
            <a:chExt cx="7629525" cy="512699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572" y="329184"/>
              <a:ext cx="7059168" cy="9143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595" y="3777995"/>
              <a:ext cx="1566672" cy="16779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599" y="3809999"/>
              <a:ext cx="1447800" cy="370840"/>
            </a:xfrm>
            <a:custGeom>
              <a:avLst/>
              <a:gdLst/>
              <a:ahLst/>
              <a:cxnLst/>
              <a:rect l="l" t="t" r="r" b="b"/>
              <a:pathLst>
                <a:path w="1447800" h="370839">
                  <a:moveTo>
                    <a:pt x="1447800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47800" y="370839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599" y="4180839"/>
              <a:ext cx="1447800" cy="1188720"/>
            </a:xfrm>
            <a:custGeom>
              <a:avLst/>
              <a:gdLst/>
              <a:ahLst/>
              <a:cxnLst/>
              <a:rect l="l" t="t" r="r" b="b"/>
              <a:pathLst>
                <a:path w="1447800" h="1188720">
                  <a:moveTo>
                    <a:pt x="144780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447800" y="118872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CEDC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3249" y="4161789"/>
              <a:ext cx="1460500" cy="38100"/>
            </a:xfrm>
            <a:custGeom>
              <a:avLst/>
              <a:gdLst/>
              <a:ahLst/>
              <a:cxnLst/>
              <a:rect l="l" t="t" r="r" b="b"/>
              <a:pathLst>
                <a:path w="1460500" h="38100">
                  <a:moveTo>
                    <a:pt x="0" y="38100"/>
                  </a:moveTo>
                  <a:lnTo>
                    <a:pt x="1460500" y="38100"/>
                  </a:lnTo>
                  <a:lnTo>
                    <a:pt x="1460500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3249" y="3803649"/>
              <a:ext cx="1460500" cy="1572260"/>
            </a:xfrm>
            <a:custGeom>
              <a:avLst/>
              <a:gdLst/>
              <a:ahLst/>
              <a:cxnLst/>
              <a:rect l="l" t="t" r="r" b="b"/>
              <a:pathLst>
                <a:path w="1460500" h="1572260">
                  <a:moveTo>
                    <a:pt x="6350" y="0"/>
                  </a:moveTo>
                  <a:lnTo>
                    <a:pt x="6350" y="1572260"/>
                  </a:lnTo>
                </a:path>
                <a:path w="1460500" h="1572260">
                  <a:moveTo>
                    <a:pt x="1454150" y="0"/>
                  </a:moveTo>
                  <a:lnTo>
                    <a:pt x="1454150" y="1572260"/>
                  </a:lnTo>
                </a:path>
                <a:path w="1460500" h="1572260">
                  <a:moveTo>
                    <a:pt x="0" y="6350"/>
                  </a:moveTo>
                  <a:lnTo>
                    <a:pt x="1460500" y="6350"/>
                  </a:lnTo>
                </a:path>
                <a:path w="1460500" h="1572260">
                  <a:moveTo>
                    <a:pt x="0" y="1565910"/>
                  </a:moveTo>
                  <a:lnTo>
                    <a:pt x="1460500" y="156591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6193" y="3834765"/>
            <a:ext cx="119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Trebuchet MS"/>
                <a:cs typeface="Trebuchet MS"/>
              </a:rPr>
              <a:t>Enseign</a:t>
            </a:r>
            <a:r>
              <a:rPr sz="1800" b="1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8340" y="4205732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3891A7"/>
                </a:solidFill>
                <a:latin typeface="Microsoft Sans Serif"/>
                <a:cs typeface="Microsoft Sans Serif"/>
              </a:rPr>
              <a:t>R</a:t>
            </a:r>
            <a:r>
              <a:rPr sz="1800" spc="-150" dirty="0">
                <a:solidFill>
                  <a:srgbClr val="3891A7"/>
                </a:solidFill>
                <a:latin typeface="Microsoft Sans Serif"/>
                <a:cs typeface="Microsoft Sans Serif"/>
              </a:rPr>
              <a:t>e</a:t>
            </a:r>
            <a:r>
              <a:rPr sz="1800" spc="-55" dirty="0">
                <a:solidFill>
                  <a:srgbClr val="3891A7"/>
                </a:solidFill>
                <a:latin typeface="Microsoft Sans Serif"/>
                <a:cs typeface="Microsoft Sans Serif"/>
              </a:rPr>
              <a:t>f</a:t>
            </a:r>
            <a:r>
              <a:rPr sz="1800" spc="-204" dirty="0">
                <a:solidFill>
                  <a:srgbClr val="3891A7"/>
                </a:solidFill>
                <a:latin typeface="Microsoft Sans Serif"/>
                <a:cs typeface="Microsoft Sans Serif"/>
              </a:rPr>
              <a:t>Ens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8340" y="4480052"/>
            <a:ext cx="50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891A7"/>
                </a:solidFill>
                <a:latin typeface="Microsoft Sans Serif"/>
                <a:cs typeface="Microsoft Sans Serif"/>
              </a:rPr>
              <a:t>Nom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8340" y="4754371"/>
            <a:ext cx="758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90" dirty="0">
                <a:solidFill>
                  <a:srgbClr val="3891A7"/>
                </a:solidFill>
                <a:latin typeface="Microsoft Sans Serif"/>
                <a:cs typeface="Microsoft Sans Serif"/>
              </a:rPr>
              <a:t>P</a:t>
            </a:r>
            <a:r>
              <a:rPr sz="1800" spc="-50" dirty="0">
                <a:solidFill>
                  <a:srgbClr val="3891A7"/>
                </a:solidFill>
                <a:latin typeface="Microsoft Sans Serif"/>
                <a:cs typeface="Microsoft Sans Serif"/>
              </a:rPr>
              <a:t>rénom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340" y="5028691"/>
            <a:ext cx="855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C32C2D"/>
                </a:solidFill>
                <a:latin typeface="Trebuchet MS"/>
                <a:cs typeface="Trebuchet MS"/>
              </a:rPr>
              <a:t>Matière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66772" y="4064000"/>
            <a:ext cx="4378960" cy="1008380"/>
            <a:chOff x="2366772" y="4064000"/>
            <a:chExt cx="4378960" cy="100838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6772" y="4376927"/>
              <a:ext cx="1136903" cy="6949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4419600"/>
              <a:ext cx="990600" cy="533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38400" y="441960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133350"/>
                  </a:moveTo>
                  <a:lnTo>
                    <a:pt x="723900" y="133350"/>
                  </a:lnTo>
                  <a:lnTo>
                    <a:pt x="723900" y="0"/>
                  </a:lnTo>
                  <a:lnTo>
                    <a:pt x="990600" y="266700"/>
                  </a:lnTo>
                  <a:lnTo>
                    <a:pt x="723900" y="533400"/>
                  </a:lnTo>
                  <a:lnTo>
                    <a:pt x="723900" y="400050"/>
                  </a:lnTo>
                  <a:lnTo>
                    <a:pt x="0" y="400050"/>
                  </a:lnTo>
                  <a:lnTo>
                    <a:pt x="0" y="133350"/>
                  </a:lnTo>
                  <a:close/>
                </a:path>
              </a:pathLst>
            </a:custGeom>
            <a:ln w="12700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10225" y="4076700"/>
              <a:ext cx="1122680" cy="452755"/>
            </a:xfrm>
            <a:custGeom>
              <a:avLst/>
              <a:gdLst/>
              <a:ahLst/>
              <a:cxnLst/>
              <a:rect l="l" t="t" r="r" b="b"/>
              <a:pathLst>
                <a:path w="1122679" h="452754">
                  <a:moveTo>
                    <a:pt x="896111" y="0"/>
                  </a:moveTo>
                  <a:lnTo>
                    <a:pt x="226187" y="0"/>
                  </a:lnTo>
                  <a:lnTo>
                    <a:pt x="180588" y="4593"/>
                  </a:lnTo>
                  <a:lnTo>
                    <a:pt x="138124" y="17768"/>
                  </a:lnTo>
                  <a:lnTo>
                    <a:pt x="99702" y="38616"/>
                  </a:lnTo>
                  <a:lnTo>
                    <a:pt x="66230" y="66230"/>
                  </a:lnTo>
                  <a:lnTo>
                    <a:pt x="38616" y="99702"/>
                  </a:lnTo>
                  <a:lnTo>
                    <a:pt x="17768" y="138124"/>
                  </a:lnTo>
                  <a:lnTo>
                    <a:pt x="4593" y="180588"/>
                  </a:lnTo>
                  <a:lnTo>
                    <a:pt x="0" y="226187"/>
                  </a:lnTo>
                  <a:lnTo>
                    <a:pt x="4593" y="271785"/>
                  </a:lnTo>
                  <a:lnTo>
                    <a:pt x="17768" y="314249"/>
                  </a:lnTo>
                  <a:lnTo>
                    <a:pt x="38616" y="352671"/>
                  </a:lnTo>
                  <a:lnTo>
                    <a:pt x="66230" y="386143"/>
                  </a:lnTo>
                  <a:lnTo>
                    <a:pt x="99702" y="413757"/>
                  </a:lnTo>
                  <a:lnTo>
                    <a:pt x="138124" y="434605"/>
                  </a:lnTo>
                  <a:lnTo>
                    <a:pt x="180588" y="447780"/>
                  </a:lnTo>
                  <a:lnTo>
                    <a:pt x="226187" y="452374"/>
                  </a:lnTo>
                  <a:lnTo>
                    <a:pt x="896111" y="452374"/>
                  </a:lnTo>
                  <a:lnTo>
                    <a:pt x="941715" y="447780"/>
                  </a:lnTo>
                  <a:lnTo>
                    <a:pt x="984194" y="434605"/>
                  </a:lnTo>
                  <a:lnTo>
                    <a:pt x="1022636" y="413757"/>
                  </a:lnTo>
                  <a:lnTo>
                    <a:pt x="1056131" y="386143"/>
                  </a:lnTo>
                  <a:lnTo>
                    <a:pt x="1083769" y="352671"/>
                  </a:lnTo>
                  <a:lnTo>
                    <a:pt x="1104638" y="314249"/>
                  </a:lnTo>
                  <a:lnTo>
                    <a:pt x="1117827" y="271785"/>
                  </a:lnTo>
                  <a:lnTo>
                    <a:pt x="1122426" y="226187"/>
                  </a:lnTo>
                  <a:lnTo>
                    <a:pt x="1117742" y="180588"/>
                  </a:lnTo>
                  <a:lnTo>
                    <a:pt x="1104584" y="138124"/>
                  </a:lnTo>
                  <a:lnTo>
                    <a:pt x="1083738" y="99702"/>
                  </a:lnTo>
                  <a:lnTo>
                    <a:pt x="1056116" y="66230"/>
                  </a:lnTo>
                  <a:lnTo>
                    <a:pt x="1022630" y="38616"/>
                  </a:lnTo>
                  <a:lnTo>
                    <a:pt x="984192" y="17768"/>
                  </a:lnTo>
                  <a:lnTo>
                    <a:pt x="941715" y="4593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10225" y="4076700"/>
              <a:ext cx="1122680" cy="452755"/>
            </a:xfrm>
            <a:custGeom>
              <a:avLst/>
              <a:gdLst/>
              <a:ahLst/>
              <a:cxnLst/>
              <a:rect l="l" t="t" r="r" b="b"/>
              <a:pathLst>
                <a:path w="1122679" h="452754">
                  <a:moveTo>
                    <a:pt x="0" y="226187"/>
                  </a:moveTo>
                  <a:lnTo>
                    <a:pt x="4593" y="180588"/>
                  </a:lnTo>
                  <a:lnTo>
                    <a:pt x="17768" y="138124"/>
                  </a:lnTo>
                  <a:lnTo>
                    <a:pt x="38616" y="99702"/>
                  </a:lnTo>
                  <a:lnTo>
                    <a:pt x="66230" y="66230"/>
                  </a:lnTo>
                  <a:lnTo>
                    <a:pt x="99702" y="38616"/>
                  </a:lnTo>
                  <a:lnTo>
                    <a:pt x="138124" y="17768"/>
                  </a:lnTo>
                  <a:lnTo>
                    <a:pt x="180588" y="4593"/>
                  </a:lnTo>
                  <a:lnTo>
                    <a:pt x="226187" y="0"/>
                  </a:lnTo>
                  <a:lnTo>
                    <a:pt x="896111" y="0"/>
                  </a:lnTo>
                  <a:lnTo>
                    <a:pt x="941715" y="4593"/>
                  </a:lnTo>
                  <a:lnTo>
                    <a:pt x="984192" y="17768"/>
                  </a:lnTo>
                  <a:lnTo>
                    <a:pt x="1022630" y="38616"/>
                  </a:lnTo>
                  <a:lnTo>
                    <a:pt x="1056116" y="66230"/>
                  </a:lnTo>
                  <a:lnTo>
                    <a:pt x="1083738" y="99702"/>
                  </a:lnTo>
                  <a:lnTo>
                    <a:pt x="1104584" y="138124"/>
                  </a:lnTo>
                  <a:lnTo>
                    <a:pt x="1117742" y="180588"/>
                  </a:lnTo>
                  <a:lnTo>
                    <a:pt x="1122299" y="226187"/>
                  </a:lnTo>
                  <a:lnTo>
                    <a:pt x="1117827" y="271785"/>
                  </a:lnTo>
                  <a:lnTo>
                    <a:pt x="1104638" y="314249"/>
                  </a:lnTo>
                  <a:lnTo>
                    <a:pt x="1083769" y="352671"/>
                  </a:lnTo>
                  <a:lnTo>
                    <a:pt x="1056131" y="386143"/>
                  </a:lnTo>
                  <a:lnTo>
                    <a:pt x="1022636" y="413757"/>
                  </a:lnTo>
                  <a:lnTo>
                    <a:pt x="984194" y="434605"/>
                  </a:lnTo>
                  <a:lnTo>
                    <a:pt x="941715" y="447780"/>
                  </a:lnTo>
                  <a:lnTo>
                    <a:pt x="896111" y="452374"/>
                  </a:lnTo>
                  <a:lnTo>
                    <a:pt x="226187" y="452374"/>
                  </a:lnTo>
                  <a:lnTo>
                    <a:pt x="180588" y="447780"/>
                  </a:lnTo>
                  <a:lnTo>
                    <a:pt x="138124" y="434605"/>
                  </a:lnTo>
                  <a:lnTo>
                    <a:pt x="99702" y="413757"/>
                  </a:lnTo>
                  <a:lnTo>
                    <a:pt x="66230" y="386143"/>
                  </a:lnTo>
                  <a:lnTo>
                    <a:pt x="38616" y="352671"/>
                  </a:lnTo>
                  <a:lnTo>
                    <a:pt x="17768" y="314249"/>
                  </a:lnTo>
                  <a:lnTo>
                    <a:pt x="4593" y="271785"/>
                  </a:lnTo>
                  <a:lnTo>
                    <a:pt x="0" y="226187"/>
                  </a:lnTo>
                  <a:close/>
                </a:path>
              </a:pathLst>
            </a:custGeom>
            <a:ln w="25400">
              <a:solidFill>
                <a:srgbClr val="2569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10225" y="4241800"/>
              <a:ext cx="1122680" cy="0"/>
            </a:xfrm>
            <a:custGeom>
              <a:avLst/>
              <a:gdLst/>
              <a:ahLst/>
              <a:cxnLst/>
              <a:rect l="l" t="t" r="r" b="b"/>
              <a:pathLst>
                <a:path w="1122679">
                  <a:moveTo>
                    <a:pt x="0" y="0"/>
                  </a:moveTo>
                  <a:lnTo>
                    <a:pt x="1122426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86017" y="4054221"/>
            <a:ext cx="478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Don</a:t>
            </a:r>
            <a:r>
              <a:rPr sz="10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er</a:t>
            </a:r>
            <a:endParaRPr sz="100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77996" y="3777996"/>
            <a:ext cx="3850004" cy="1678305"/>
            <a:chOff x="3777996" y="3777996"/>
            <a:chExt cx="3850004" cy="1678305"/>
          </a:xfrm>
        </p:grpSpPr>
        <p:sp>
          <p:nvSpPr>
            <p:cNvPr id="37" name="object 37"/>
            <p:cNvSpPr/>
            <p:nvPr/>
          </p:nvSpPr>
          <p:spPr>
            <a:xfrm>
              <a:off x="4954651" y="4200525"/>
              <a:ext cx="2667000" cy="103505"/>
            </a:xfrm>
            <a:custGeom>
              <a:avLst/>
              <a:gdLst/>
              <a:ahLst/>
              <a:cxnLst/>
              <a:rect l="l" t="t" r="r" b="b"/>
              <a:pathLst>
                <a:path w="2667000" h="103504">
                  <a:moveTo>
                    <a:pt x="655574" y="103124"/>
                  </a:moveTo>
                  <a:lnTo>
                    <a:pt x="0" y="82550"/>
                  </a:lnTo>
                </a:path>
                <a:path w="2667000" h="103504">
                  <a:moveTo>
                    <a:pt x="2667000" y="0"/>
                  </a:moveTo>
                  <a:lnTo>
                    <a:pt x="1731899" y="41275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7996" y="3777996"/>
              <a:ext cx="1566672" cy="16779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10000" y="3810000"/>
              <a:ext cx="1447800" cy="370840"/>
            </a:xfrm>
            <a:custGeom>
              <a:avLst/>
              <a:gdLst/>
              <a:ahLst/>
              <a:cxnLst/>
              <a:rect l="l" t="t" r="r" b="b"/>
              <a:pathLst>
                <a:path w="1447800" h="370839">
                  <a:moveTo>
                    <a:pt x="1447800" y="0"/>
                  </a:moveTo>
                  <a:lnTo>
                    <a:pt x="0" y="0"/>
                  </a:lnTo>
                  <a:lnTo>
                    <a:pt x="0" y="370839"/>
                  </a:lnTo>
                  <a:lnTo>
                    <a:pt x="1447800" y="370839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10000" y="4180840"/>
              <a:ext cx="1447800" cy="1188720"/>
            </a:xfrm>
            <a:custGeom>
              <a:avLst/>
              <a:gdLst/>
              <a:ahLst/>
              <a:cxnLst/>
              <a:rect l="l" t="t" r="r" b="b"/>
              <a:pathLst>
                <a:path w="1447800" h="1188720">
                  <a:moveTo>
                    <a:pt x="1447800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447800" y="118872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CEDC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03650" y="4161790"/>
              <a:ext cx="1460500" cy="38100"/>
            </a:xfrm>
            <a:custGeom>
              <a:avLst/>
              <a:gdLst/>
              <a:ahLst/>
              <a:cxnLst/>
              <a:rect l="l" t="t" r="r" b="b"/>
              <a:pathLst>
                <a:path w="1460500" h="38100">
                  <a:moveTo>
                    <a:pt x="0" y="38100"/>
                  </a:moveTo>
                  <a:lnTo>
                    <a:pt x="1460500" y="38100"/>
                  </a:lnTo>
                  <a:lnTo>
                    <a:pt x="1460500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3650" y="3803650"/>
              <a:ext cx="1460500" cy="1572260"/>
            </a:xfrm>
            <a:custGeom>
              <a:avLst/>
              <a:gdLst/>
              <a:ahLst/>
              <a:cxnLst/>
              <a:rect l="l" t="t" r="r" b="b"/>
              <a:pathLst>
                <a:path w="1460500" h="1572260">
                  <a:moveTo>
                    <a:pt x="6350" y="0"/>
                  </a:moveTo>
                  <a:lnTo>
                    <a:pt x="6350" y="1572260"/>
                  </a:lnTo>
                </a:path>
                <a:path w="1460500" h="1572260">
                  <a:moveTo>
                    <a:pt x="1454150" y="0"/>
                  </a:moveTo>
                  <a:lnTo>
                    <a:pt x="1454150" y="1572260"/>
                  </a:lnTo>
                </a:path>
                <a:path w="1460500" h="1572260">
                  <a:moveTo>
                    <a:pt x="0" y="6350"/>
                  </a:moveTo>
                  <a:lnTo>
                    <a:pt x="1460500" y="6350"/>
                  </a:lnTo>
                </a:path>
                <a:path w="1460500" h="1572260">
                  <a:moveTo>
                    <a:pt x="0" y="1565910"/>
                  </a:moveTo>
                  <a:lnTo>
                    <a:pt x="1460500" y="156591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37253" y="3834765"/>
            <a:ext cx="119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Enseignant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89375" y="4205732"/>
            <a:ext cx="7581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3891A7"/>
                </a:solidFill>
                <a:latin typeface="Microsoft Sans Serif"/>
                <a:cs typeface="Microsoft Sans Serif"/>
              </a:rPr>
              <a:t>RefEns </a:t>
            </a:r>
            <a:r>
              <a:rPr sz="1800" spc="-165" dirty="0">
                <a:solidFill>
                  <a:srgbClr val="3891A7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891A7"/>
                </a:solidFill>
                <a:latin typeface="Microsoft Sans Serif"/>
                <a:cs typeface="Microsoft Sans Serif"/>
              </a:rPr>
              <a:t>Nom </a:t>
            </a:r>
            <a:r>
              <a:rPr sz="1800" dirty="0">
                <a:solidFill>
                  <a:srgbClr val="3891A7"/>
                </a:solidFill>
                <a:latin typeface="Microsoft Sans Serif"/>
                <a:cs typeface="Microsoft Sans Serif"/>
              </a:rPr>
              <a:t> </a:t>
            </a:r>
            <a:r>
              <a:rPr sz="1800" spc="-290" dirty="0">
                <a:solidFill>
                  <a:srgbClr val="3891A7"/>
                </a:solidFill>
                <a:latin typeface="Microsoft Sans Serif"/>
                <a:cs typeface="Microsoft Sans Serif"/>
              </a:rPr>
              <a:t>P</a:t>
            </a:r>
            <a:r>
              <a:rPr sz="1800" spc="-50" dirty="0">
                <a:solidFill>
                  <a:srgbClr val="3891A7"/>
                </a:solidFill>
                <a:latin typeface="Microsoft Sans Serif"/>
                <a:cs typeface="Microsoft Sans Serif"/>
              </a:rPr>
              <a:t>rénom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066788" y="3625596"/>
            <a:ext cx="1719580" cy="1678305"/>
            <a:chOff x="7066788" y="3625596"/>
            <a:chExt cx="1719580" cy="1678305"/>
          </a:xfrm>
        </p:grpSpPr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788" y="3625596"/>
              <a:ext cx="1719072" cy="16779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99681" y="4028440"/>
              <a:ext cx="1600200" cy="1188720"/>
            </a:xfrm>
            <a:custGeom>
              <a:avLst/>
              <a:gdLst/>
              <a:ahLst/>
              <a:cxnLst/>
              <a:rect l="l" t="t" r="r" b="b"/>
              <a:pathLst>
                <a:path w="1600200" h="1188720">
                  <a:moveTo>
                    <a:pt x="1600200" y="0"/>
                  </a:moveTo>
                  <a:lnTo>
                    <a:pt x="0" y="0"/>
                  </a:lnTo>
                  <a:lnTo>
                    <a:pt x="0" y="1188719"/>
                  </a:lnTo>
                  <a:lnTo>
                    <a:pt x="1600200" y="1188719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CEDC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93331" y="4009390"/>
              <a:ext cx="1612900" cy="38100"/>
            </a:xfrm>
            <a:custGeom>
              <a:avLst/>
              <a:gdLst/>
              <a:ahLst/>
              <a:cxnLst/>
              <a:rect l="l" t="t" r="r" b="b"/>
              <a:pathLst>
                <a:path w="1612900" h="38100">
                  <a:moveTo>
                    <a:pt x="0" y="38100"/>
                  </a:moveTo>
                  <a:lnTo>
                    <a:pt x="1612900" y="38100"/>
                  </a:lnTo>
                  <a:lnTo>
                    <a:pt x="1612900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93331" y="3651250"/>
              <a:ext cx="1612900" cy="1572260"/>
            </a:xfrm>
            <a:custGeom>
              <a:avLst/>
              <a:gdLst/>
              <a:ahLst/>
              <a:cxnLst/>
              <a:rect l="l" t="t" r="r" b="b"/>
              <a:pathLst>
                <a:path w="1612900" h="1572260">
                  <a:moveTo>
                    <a:pt x="6350" y="0"/>
                  </a:moveTo>
                  <a:lnTo>
                    <a:pt x="6350" y="1572260"/>
                  </a:lnTo>
                </a:path>
                <a:path w="1612900" h="1572260">
                  <a:moveTo>
                    <a:pt x="1606550" y="0"/>
                  </a:moveTo>
                  <a:lnTo>
                    <a:pt x="1606550" y="1572260"/>
                  </a:lnTo>
                </a:path>
                <a:path w="1612900" h="1572260">
                  <a:moveTo>
                    <a:pt x="0" y="6350"/>
                  </a:moveTo>
                  <a:lnTo>
                    <a:pt x="1612900" y="6350"/>
                  </a:lnTo>
                </a:path>
                <a:path w="1612900" h="1572260">
                  <a:moveTo>
                    <a:pt x="0" y="1565910"/>
                  </a:moveTo>
                  <a:lnTo>
                    <a:pt x="1612900" y="156591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106031" y="3663950"/>
            <a:ext cx="1587500" cy="345440"/>
          </a:xfrm>
          <a:prstGeom prst="rect">
            <a:avLst/>
          </a:prstGeom>
          <a:solidFill>
            <a:srgbClr val="3891A7"/>
          </a:solidFill>
        </p:spPr>
        <p:txBody>
          <a:bodyPr vert="horz" wrap="square" lIns="0" tIns="31114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244"/>
              </a:spcBef>
            </a:pPr>
            <a:r>
              <a:rPr sz="1800" b="1" spc="15" dirty="0">
                <a:solidFill>
                  <a:srgbClr val="FFFFFF"/>
                </a:solidFill>
                <a:latin typeface="Trebuchet MS"/>
                <a:cs typeface="Trebuchet MS"/>
              </a:rPr>
              <a:t>Matière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06031" y="4053332"/>
            <a:ext cx="15875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 marR="3048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3891A7"/>
                </a:solidFill>
                <a:latin typeface="Microsoft Sans Serif"/>
                <a:cs typeface="Microsoft Sans Serif"/>
              </a:rPr>
              <a:t>RefMatiere </a:t>
            </a:r>
            <a:r>
              <a:rPr sz="1800" spc="-80" dirty="0">
                <a:solidFill>
                  <a:srgbClr val="3891A7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3891A7"/>
                </a:solidFill>
                <a:latin typeface="Microsoft Sans Serif"/>
                <a:cs typeface="Microsoft Sans Serif"/>
              </a:rPr>
              <a:t>NomMati</a:t>
            </a:r>
            <a:r>
              <a:rPr sz="1800" spc="-45" dirty="0">
                <a:solidFill>
                  <a:srgbClr val="3891A7"/>
                </a:solidFill>
                <a:latin typeface="Microsoft Sans Serif"/>
                <a:cs typeface="Microsoft Sans Serif"/>
              </a:rPr>
              <a:t>è</a:t>
            </a:r>
            <a:r>
              <a:rPr sz="1800" spc="65" dirty="0">
                <a:solidFill>
                  <a:srgbClr val="3891A7"/>
                </a:solidFill>
                <a:latin typeface="Microsoft Sans Serif"/>
                <a:cs typeface="Microsoft Sans Serif"/>
              </a:rPr>
              <a:t>r</a:t>
            </a:r>
            <a:r>
              <a:rPr sz="1800" spc="-95" dirty="0">
                <a:solidFill>
                  <a:srgbClr val="3891A7"/>
                </a:solidFill>
                <a:latin typeface="Microsoft Sans Serif"/>
                <a:cs typeface="Microsoft Sans Serif"/>
              </a:rPr>
              <a:t>e  </a:t>
            </a:r>
            <a:r>
              <a:rPr sz="1800" spc="-105" dirty="0">
                <a:solidFill>
                  <a:srgbClr val="3891A7"/>
                </a:solidFill>
                <a:latin typeface="Microsoft Sans Serif"/>
                <a:cs typeface="Microsoft Sans Serif"/>
              </a:rPr>
              <a:t>Desc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5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55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52400" y="3048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981200"/>
            <a:ext cx="4977589" cy="295280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374186"/>
            <a:ext cx="7258684" cy="20389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810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b="1" spc="-15" dirty="0">
                <a:latin typeface="Trebuchet MS"/>
                <a:cs typeface="Trebuchet MS"/>
              </a:rPr>
              <a:t>Objectifs</a:t>
            </a:r>
            <a:endParaRPr sz="3200">
              <a:latin typeface="Trebuchet MS"/>
              <a:cs typeface="Trebuchet MS"/>
            </a:endParaRPr>
          </a:p>
          <a:p>
            <a:pPr marL="570230" marR="455295" lvl="1" indent="-238125">
              <a:lnSpc>
                <a:spcPct val="100000"/>
              </a:lnSpc>
              <a:spcBef>
                <a:spcPts val="62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25" dirty="0">
                <a:latin typeface="Microsoft Sans Serif"/>
                <a:cs typeface="Microsoft Sans Serif"/>
              </a:rPr>
              <a:t>Représenter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95" dirty="0">
                <a:latin typeface="Microsoft Sans Serif"/>
                <a:cs typeface="Microsoft Sans Serif"/>
              </a:rPr>
              <a:t>entités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225" dirty="0">
                <a:latin typeface="Microsoft Sans Serif"/>
                <a:cs typeface="Microsoft Sans Serif"/>
              </a:rPr>
              <a:t>des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65" dirty="0">
                <a:latin typeface="Microsoft Sans Serif"/>
                <a:cs typeface="Microsoft Sans Serif"/>
              </a:rPr>
              <a:t>associations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-180" dirty="0">
                <a:latin typeface="Microsoft Sans Serif"/>
                <a:cs typeface="Microsoft Sans Serif"/>
              </a:rPr>
              <a:t>canoniques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50" dirty="0">
                <a:latin typeface="Microsoft Sans Serif"/>
                <a:cs typeface="Microsoft Sans Serif"/>
              </a:rPr>
              <a:t>du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40" dirty="0">
                <a:latin typeface="Microsoft Sans Serif"/>
                <a:cs typeface="Microsoft Sans Serif"/>
              </a:rPr>
              <a:t>monde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75" dirty="0">
                <a:latin typeface="Microsoft Sans Serif"/>
                <a:cs typeface="Microsoft Sans Serif"/>
              </a:rPr>
              <a:t>réel</a:t>
            </a:r>
            <a:endParaRPr sz="28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14" dirty="0">
                <a:latin typeface="Microsoft Sans Serif"/>
                <a:cs typeface="Microsoft Sans Serif"/>
              </a:rPr>
              <a:t>Pouvoir</a:t>
            </a:r>
            <a:r>
              <a:rPr sz="2800" spc="355" dirty="0">
                <a:latin typeface="Microsoft Sans Serif"/>
                <a:cs typeface="Microsoft Sans Serif"/>
              </a:rPr>
              <a:t> </a:t>
            </a:r>
            <a:r>
              <a:rPr sz="2800" spc="-125" dirty="0">
                <a:latin typeface="Microsoft Sans Serif"/>
                <a:cs typeface="Microsoft Sans Serif"/>
              </a:rPr>
              <a:t>décomposer</a:t>
            </a:r>
            <a:r>
              <a:rPr sz="2800" spc="360" dirty="0">
                <a:latin typeface="Microsoft Sans Serif"/>
                <a:cs typeface="Microsoft Sans Serif"/>
              </a:rPr>
              <a:t> </a:t>
            </a:r>
            <a:r>
              <a:rPr sz="2800" spc="-195" dirty="0">
                <a:latin typeface="Microsoft Sans Serif"/>
                <a:cs typeface="Microsoft Sans Serif"/>
              </a:rPr>
              <a:t>les</a:t>
            </a:r>
            <a:r>
              <a:rPr sz="2800" spc="355" dirty="0">
                <a:latin typeface="Microsoft Sans Serif"/>
                <a:cs typeface="Microsoft Sans Serif"/>
              </a:rPr>
              <a:t> </a:t>
            </a:r>
            <a:r>
              <a:rPr sz="2800" spc="-90" dirty="0">
                <a:latin typeface="Microsoft Sans Serif"/>
                <a:cs typeface="Microsoft Sans Serif"/>
              </a:rPr>
              <a:t>entités</a:t>
            </a:r>
            <a:r>
              <a:rPr sz="2800" spc="35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en</a:t>
            </a:r>
            <a:r>
              <a:rPr sz="2800" spc="345" dirty="0">
                <a:latin typeface="Microsoft Sans Serif"/>
                <a:cs typeface="Microsoft Sans Serif"/>
              </a:rPr>
              <a:t> </a:t>
            </a:r>
            <a:r>
              <a:rPr sz="2800" spc="-275" dirty="0">
                <a:latin typeface="Microsoft Sans Serif"/>
                <a:cs typeface="Microsoft Sans Serif"/>
              </a:rPr>
              <a:t>se</a:t>
            </a:r>
            <a:r>
              <a:rPr sz="2800" spc="340" dirty="0">
                <a:latin typeface="Microsoft Sans Serif"/>
                <a:cs typeface="Microsoft Sans Serif"/>
              </a:rPr>
              <a:t> </a:t>
            </a:r>
            <a:r>
              <a:rPr sz="2800" spc="-204" dirty="0">
                <a:latin typeface="Microsoft Sans Serif"/>
                <a:cs typeface="Microsoft Sans Serif"/>
              </a:rPr>
              <a:t>basant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4682" y="3387928"/>
            <a:ext cx="12128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15975" algn="l"/>
              </a:tabLst>
            </a:pPr>
            <a:r>
              <a:rPr sz="2800" spc="-105" dirty="0">
                <a:latin typeface="Microsoft Sans Serif"/>
                <a:cs typeface="Microsoft Sans Serif"/>
              </a:rPr>
              <a:t>sur	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185" dirty="0">
                <a:latin typeface="Microsoft Sans Serif"/>
                <a:cs typeface="Microsoft Sans Serif"/>
              </a:rPr>
              <a:t>e</a:t>
            </a:r>
            <a:r>
              <a:rPr sz="2800" spc="-225" dirty="0">
                <a:latin typeface="Microsoft Sans Serif"/>
                <a:cs typeface="Microsoft Sans Serif"/>
              </a:rPr>
              <a:t>s  </a:t>
            </a:r>
            <a:r>
              <a:rPr sz="2800" spc="-90" dirty="0">
                <a:latin typeface="Microsoft Sans Serif"/>
                <a:cs typeface="Microsoft Sans Serif"/>
              </a:rPr>
              <a:t>pertes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40378" y="3387928"/>
            <a:ext cx="53168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95"/>
              </a:spcBef>
              <a:tabLst>
                <a:tab pos="2356485" algn="l"/>
                <a:tab pos="2550160" algn="l"/>
                <a:tab pos="3304540" algn="l"/>
                <a:tab pos="4697730" algn="l"/>
                <a:tab pos="5074285" algn="l"/>
              </a:tabLst>
            </a:pPr>
            <a:r>
              <a:rPr sz="2800" spc="-195" dirty="0">
                <a:latin typeface="Microsoft Sans Serif"/>
                <a:cs typeface="Microsoft Sans Serif"/>
              </a:rPr>
              <a:t>dépendan</a:t>
            </a:r>
            <a:r>
              <a:rPr sz="2800" spc="-185" dirty="0">
                <a:latin typeface="Microsoft Sans Serif"/>
                <a:cs typeface="Microsoft Sans Serif"/>
              </a:rPr>
              <a:t>c</a:t>
            </a:r>
            <a:r>
              <a:rPr sz="2800" spc="-270" dirty="0">
                <a:latin typeface="Microsoft Sans Serif"/>
                <a:cs typeface="Microsoft Sans Serif"/>
              </a:rPr>
              <a:t>es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10" dirty="0">
                <a:latin typeface="Microsoft Sans Serif"/>
                <a:cs typeface="Microsoft Sans Serif"/>
              </a:rPr>
              <a:t>f</a:t>
            </a:r>
            <a:r>
              <a:rPr sz="2800" spc="-55" dirty="0">
                <a:latin typeface="Microsoft Sans Serif"/>
                <a:cs typeface="Microsoft Sans Serif"/>
              </a:rPr>
              <a:t>onc</a:t>
            </a:r>
            <a:r>
              <a:rPr sz="2800" spc="-25" dirty="0">
                <a:latin typeface="Microsoft Sans Serif"/>
                <a:cs typeface="Microsoft Sans Serif"/>
              </a:rPr>
              <a:t>t</a:t>
            </a:r>
            <a:r>
              <a:rPr sz="2800" spc="-40" dirty="0">
                <a:latin typeface="Microsoft Sans Serif"/>
                <a:cs typeface="Microsoft Sans Serif"/>
              </a:rPr>
              <a:t>i</a:t>
            </a:r>
            <a:r>
              <a:rPr sz="2800" spc="-110" dirty="0">
                <a:latin typeface="Microsoft Sans Serif"/>
                <a:cs typeface="Microsoft Sans Serif"/>
              </a:rPr>
              <a:t>on</a:t>
            </a:r>
            <a:r>
              <a:rPr sz="2800" spc="-100" dirty="0">
                <a:latin typeface="Microsoft Sans Serif"/>
                <a:cs typeface="Microsoft Sans Serif"/>
              </a:rPr>
              <a:t>n</a:t>
            </a:r>
            <a:r>
              <a:rPr sz="2800" spc="-105" dirty="0">
                <a:latin typeface="Microsoft Sans Serif"/>
                <a:cs typeface="Microsoft Sans Serif"/>
              </a:rPr>
              <a:t>el</a:t>
            </a:r>
            <a:r>
              <a:rPr sz="2800" spc="-80" dirty="0">
                <a:latin typeface="Microsoft Sans Serif"/>
                <a:cs typeface="Microsoft Sans Serif"/>
              </a:rPr>
              <a:t>l</a:t>
            </a:r>
            <a:r>
              <a:rPr sz="2800" spc="-270" dirty="0">
                <a:latin typeface="Microsoft Sans Serif"/>
                <a:cs typeface="Microsoft Sans Serif"/>
              </a:rPr>
              <a:t>es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245" dirty="0">
                <a:latin typeface="Microsoft Sans Serif"/>
                <a:cs typeface="Microsoft Sans Serif"/>
              </a:rPr>
              <a:t>sans  </a:t>
            </a:r>
            <a:r>
              <a:rPr sz="2800" spc="-385" dirty="0">
                <a:latin typeface="Verdana"/>
                <a:cs typeface="Verdana"/>
              </a:rPr>
              <a:t>d‟in</a:t>
            </a:r>
            <a:r>
              <a:rPr sz="2800" spc="-295" dirty="0">
                <a:latin typeface="Verdana"/>
                <a:cs typeface="Verdana"/>
              </a:rPr>
              <a:t>f</a:t>
            </a:r>
            <a:r>
              <a:rPr sz="2800" spc="-210" dirty="0">
                <a:latin typeface="Verdana"/>
                <a:cs typeface="Verdana"/>
              </a:rPr>
              <a:t>or</a:t>
            </a:r>
            <a:r>
              <a:rPr sz="2800" spc="-385" dirty="0">
                <a:latin typeface="Verdana"/>
                <a:cs typeface="Verdana"/>
              </a:rPr>
              <a:t>m</a:t>
            </a:r>
            <a:r>
              <a:rPr sz="2800" spc="-400" dirty="0">
                <a:latin typeface="Verdana"/>
                <a:cs typeface="Verdana"/>
              </a:rPr>
              <a:t>a</a:t>
            </a:r>
            <a:r>
              <a:rPr sz="2800" spc="-260" dirty="0">
                <a:latin typeface="Verdana"/>
                <a:cs typeface="Verdana"/>
              </a:rPr>
              <a:t>t</a:t>
            </a:r>
            <a:r>
              <a:rPr sz="2800" spc="-204" dirty="0">
                <a:latin typeface="Verdana"/>
                <a:cs typeface="Verdana"/>
              </a:rPr>
              <a:t>io</a:t>
            </a:r>
            <a:r>
              <a:rPr sz="2800" spc="-285" dirty="0">
                <a:latin typeface="Verdana"/>
                <a:cs typeface="Verdana"/>
              </a:rPr>
              <a:t>n</a:t>
            </a:r>
            <a:r>
              <a:rPr sz="2800" spc="-385" dirty="0">
                <a:latin typeface="Verdana"/>
                <a:cs typeface="Verdana"/>
              </a:rPr>
              <a:t>s</a:t>
            </a:r>
            <a:r>
              <a:rPr sz="2800" dirty="0">
                <a:latin typeface="Verdana"/>
                <a:cs typeface="Verdana"/>
              </a:rPr>
              <a:t>		</a:t>
            </a:r>
            <a:r>
              <a:rPr sz="2800" spc="-35" dirty="0">
                <a:latin typeface="Microsoft Sans Serif"/>
                <a:cs typeface="Microsoft Sans Serif"/>
              </a:rPr>
              <a:t>et</a:t>
            </a:r>
            <a:r>
              <a:rPr sz="2800" dirty="0">
                <a:latin typeface="Microsoft Sans Serif"/>
                <a:cs typeface="Microsoft Sans Serif"/>
              </a:rPr>
              <a:t>	</a:t>
            </a:r>
            <a:r>
              <a:rPr sz="2800" spc="-100" dirty="0">
                <a:latin typeface="Microsoft Sans Serif"/>
                <a:cs typeface="Microsoft Sans Serif"/>
              </a:rPr>
              <a:t>élimi</a:t>
            </a:r>
            <a:r>
              <a:rPr sz="2800" spc="-125" dirty="0">
                <a:latin typeface="Microsoft Sans Serif"/>
                <a:cs typeface="Microsoft Sans Serif"/>
              </a:rPr>
              <a:t>nant</a:t>
            </a:r>
            <a:r>
              <a:rPr sz="2800" dirty="0">
                <a:latin typeface="Microsoft Sans Serif"/>
                <a:cs typeface="Microsoft Sans Serif"/>
              </a:rPr>
              <a:t>		</a:t>
            </a:r>
            <a:r>
              <a:rPr sz="2800" spc="-200" dirty="0">
                <a:latin typeface="Microsoft Sans Serif"/>
                <a:cs typeface="Microsoft Sans Serif"/>
              </a:rPr>
              <a:t>la</a:t>
            </a:r>
            <a:endParaRPr sz="28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4682" y="4241672"/>
            <a:ext cx="3479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0" dirty="0">
                <a:latin typeface="Microsoft Sans Serif"/>
                <a:cs typeface="Microsoft Sans Serif"/>
              </a:rPr>
              <a:t>redondance</a:t>
            </a:r>
            <a:r>
              <a:rPr sz="2800" spc="2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de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175" dirty="0">
                <a:latin typeface="Microsoft Sans Serif"/>
                <a:cs typeface="Microsoft Sans Serif"/>
              </a:rPr>
              <a:t>données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381000"/>
            <a:ext cx="3909060" cy="91439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93</a:t>
            </a: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464309"/>
            <a:ext cx="6844030" cy="1889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966469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Une</a:t>
            </a:r>
            <a:r>
              <a:rPr sz="3200" spc="15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entité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est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10" dirty="0">
                <a:latin typeface="Microsoft Sans Serif"/>
                <a:cs typeface="Microsoft Sans Serif"/>
              </a:rPr>
              <a:t>première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forme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normale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seulement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: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30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45" dirty="0">
                <a:latin typeface="Microsoft Sans Serif"/>
                <a:cs typeface="Microsoft Sans Serif"/>
              </a:rPr>
              <a:t>Toutes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250" dirty="0">
                <a:latin typeface="Microsoft Sans Serif"/>
                <a:cs typeface="Microsoft Sans Serif"/>
              </a:rPr>
              <a:t>ses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-60" dirty="0">
                <a:latin typeface="Microsoft Sans Serif"/>
                <a:cs typeface="Microsoft Sans Serif"/>
              </a:rPr>
              <a:t>propriétés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(attributs)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sont</a:t>
            </a:r>
            <a:r>
              <a:rPr sz="2400" spc="35" dirty="0">
                <a:latin typeface="Microsoft Sans Serif"/>
                <a:cs typeface="Microsoft Sans Serif"/>
              </a:rPr>
              <a:t> </a:t>
            </a:r>
            <a:r>
              <a:rPr sz="2400" spc="-125" dirty="0">
                <a:latin typeface="Microsoft Sans Serif"/>
                <a:cs typeface="Microsoft Sans Serif"/>
              </a:rPr>
              <a:t>élémentaires</a:t>
            </a:r>
            <a:endParaRPr sz="24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0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400" spc="-160" dirty="0">
                <a:latin typeface="Microsoft Sans Serif"/>
                <a:cs typeface="Microsoft Sans Serif"/>
              </a:rPr>
              <a:t>Elle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possède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un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iden</a:t>
            </a:r>
            <a:r>
              <a:rPr sz="2400" spc="-40" dirty="0">
                <a:latin typeface="Microsoft Sans Serif"/>
                <a:cs typeface="Microsoft Sans Serif"/>
              </a:rPr>
              <a:t>t</a:t>
            </a:r>
            <a:r>
              <a:rPr sz="2400" spc="-80" dirty="0">
                <a:latin typeface="Microsoft Sans Serif"/>
                <a:cs typeface="Microsoft Sans Serif"/>
              </a:rPr>
              <a:t>ifiant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136" y="228600"/>
            <a:ext cx="7690104" cy="9143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94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464309"/>
            <a:ext cx="6642100" cy="286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657225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Une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entité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est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30" dirty="0">
                <a:latin typeface="Microsoft Sans Serif"/>
                <a:cs typeface="Microsoft Sans Serif"/>
              </a:rPr>
              <a:t> </a:t>
            </a:r>
            <a:r>
              <a:rPr sz="3200" spc="-160" dirty="0">
                <a:latin typeface="Microsoft Sans Serif"/>
                <a:cs typeface="Microsoft Sans Serif"/>
              </a:rPr>
              <a:t>deuxième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forme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normale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seulement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:</a:t>
            </a:r>
            <a:endParaRPr sz="32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85" dirty="0">
                <a:latin typeface="Microsoft Sans Serif"/>
                <a:cs typeface="Microsoft Sans Serif"/>
              </a:rPr>
              <a:t>Elle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en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première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forme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normale</a:t>
            </a:r>
            <a:endParaRPr sz="280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800" spc="-300" dirty="0">
                <a:latin typeface="Verdana"/>
                <a:cs typeface="Verdana"/>
              </a:rPr>
              <a:t>Toute </a:t>
            </a:r>
            <a:r>
              <a:rPr sz="2800" spc="-235" dirty="0">
                <a:latin typeface="Verdana"/>
                <a:cs typeface="Verdana"/>
              </a:rPr>
              <a:t>propriété </a:t>
            </a:r>
            <a:r>
              <a:rPr sz="2800" spc="-365" dirty="0">
                <a:latin typeface="Verdana"/>
                <a:cs typeface="Verdana"/>
              </a:rPr>
              <a:t>n‟appartenant </a:t>
            </a:r>
            <a:r>
              <a:rPr sz="2800" spc="-409" dirty="0">
                <a:latin typeface="Verdana"/>
                <a:cs typeface="Verdana"/>
              </a:rPr>
              <a:t>pas</a:t>
            </a:r>
            <a:r>
              <a:rPr sz="2800" spc="-405" dirty="0">
                <a:latin typeface="Verdana"/>
                <a:cs typeface="Verdana"/>
              </a:rPr>
              <a:t> </a:t>
            </a:r>
            <a:r>
              <a:rPr sz="2800" spc="-490" dirty="0">
                <a:latin typeface="Verdana"/>
                <a:cs typeface="Verdana"/>
              </a:rPr>
              <a:t>à </a:t>
            </a:r>
            <a:r>
              <a:rPr sz="2800" spc="-484" dirty="0">
                <a:latin typeface="Verdana"/>
                <a:cs typeface="Verdana"/>
              </a:rPr>
              <a:t> </a:t>
            </a:r>
            <a:r>
              <a:rPr sz="2800" spc="-325" dirty="0">
                <a:latin typeface="Verdana"/>
                <a:cs typeface="Verdana"/>
              </a:rPr>
              <a:t>l‟iden</a:t>
            </a:r>
            <a:r>
              <a:rPr sz="2800" spc="-260" dirty="0">
                <a:latin typeface="Verdana"/>
                <a:cs typeface="Verdana"/>
              </a:rPr>
              <a:t>t</a:t>
            </a:r>
            <a:r>
              <a:rPr sz="2800" spc="-225" dirty="0">
                <a:latin typeface="Verdana"/>
                <a:cs typeface="Verdana"/>
              </a:rPr>
              <a:t>ifi</a:t>
            </a:r>
            <a:r>
              <a:rPr sz="2800" spc="-450" dirty="0">
                <a:latin typeface="Verdana"/>
                <a:cs typeface="Verdana"/>
              </a:rPr>
              <a:t>a</a:t>
            </a:r>
            <a:r>
              <a:rPr sz="2800" spc="-340" dirty="0">
                <a:latin typeface="Verdana"/>
                <a:cs typeface="Verdana"/>
              </a:rPr>
              <a:t>n</a:t>
            </a:r>
            <a:r>
              <a:rPr sz="2800" spc="-204" dirty="0">
                <a:latin typeface="Verdana"/>
                <a:cs typeface="Verdana"/>
              </a:rPr>
              <a:t>t</a:t>
            </a:r>
            <a:r>
              <a:rPr sz="2800" spc="-635" dirty="0">
                <a:latin typeface="Verdana"/>
                <a:cs typeface="Verdana"/>
              </a:rPr>
              <a:t>;</a:t>
            </a:r>
            <a:r>
              <a:rPr sz="2800" spc="-500" dirty="0">
                <a:latin typeface="Verdana"/>
                <a:cs typeface="Verdana"/>
              </a:rPr>
              <a:t> </a:t>
            </a:r>
            <a:r>
              <a:rPr sz="2800" spc="-355" dirty="0">
                <a:latin typeface="Verdana"/>
                <a:cs typeface="Verdana"/>
              </a:rPr>
              <a:t>ne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330" dirty="0">
                <a:latin typeface="Verdana"/>
                <a:cs typeface="Verdana"/>
              </a:rPr>
              <a:t>dé</a:t>
            </a:r>
            <a:r>
              <a:rPr sz="2800" spc="-335" dirty="0">
                <a:latin typeface="Verdana"/>
                <a:cs typeface="Verdana"/>
              </a:rPr>
              <a:t>p</a:t>
            </a:r>
            <a:r>
              <a:rPr sz="2800" spc="-340" dirty="0">
                <a:latin typeface="Verdana"/>
                <a:cs typeface="Verdana"/>
              </a:rPr>
              <a:t>end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405" dirty="0">
                <a:latin typeface="Verdana"/>
                <a:cs typeface="Verdana"/>
              </a:rPr>
              <a:t>pas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425" dirty="0">
                <a:latin typeface="Verdana"/>
                <a:cs typeface="Verdana"/>
              </a:rPr>
              <a:t>d‟u</a:t>
            </a:r>
            <a:r>
              <a:rPr sz="2800" spc="-465" dirty="0">
                <a:latin typeface="Verdana"/>
                <a:cs typeface="Verdana"/>
              </a:rPr>
              <a:t>n</a:t>
            </a:r>
            <a:r>
              <a:rPr sz="2800" spc="-330" dirty="0">
                <a:latin typeface="Verdana"/>
                <a:cs typeface="Verdana"/>
              </a:rPr>
              <a:t>e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345" dirty="0">
                <a:latin typeface="Verdana"/>
                <a:cs typeface="Verdana"/>
              </a:rPr>
              <a:t>pa</a:t>
            </a:r>
            <a:r>
              <a:rPr sz="2800" spc="-190" dirty="0">
                <a:latin typeface="Verdana"/>
                <a:cs typeface="Verdana"/>
              </a:rPr>
              <a:t>r</a:t>
            </a:r>
            <a:r>
              <a:rPr sz="2800" spc="-220" dirty="0">
                <a:latin typeface="Verdana"/>
                <a:cs typeface="Verdana"/>
              </a:rPr>
              <a:t>tie</a:t>
            </a:r>
            <a:r>
              <a:rPr sz="2800" spc="-204" dirty="0">
                <a:latin typeface="Verdana"/>
                <a:cs typeface="Verdana"/>
              </a:rPr>
              <a:t> </a:t>
            </a:r>
            <a:r>
              <a:rPr sz="2800" spc="-254" dirty="0">
                <a:latin typeface="Verdana"/>
                <a:cs typeface="Verdana"/>
              </a:rPr>
              <a:t>de  </a:t>
            </a:r>
            <a:r>
              <a:rPr sz="2800" spc="-295" dirty="0">
                <a:latin typeface="Verdana"/>
                <a:cs typeface="Verdana"/>
              </a:rPr>
              <a:t>l‟identifiant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10285" y="381000"/>
            <a:ext cx="7603235" cy="6108191"/>
            <a:chOff x="1470660" y="374904"/>
            <a:chExt cx="7603235" cy="6108191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660" y="374904"/>
              <a:ext cx="7603235" cy="8321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396" y="4529327"/>
              <a:ext cx="2481072" cy="1953768"/>
            </a:xfrm>
            <a:prstGeom prst="rect">
              <a:avLst/>
            </a:prstGeom>
          </p:spPr>
        </p:pic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575050" y="4555490"/>
          <a:ext cx="2362200" cy="1833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785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Voiture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039">
                <a:tc>
                  <a:txBody>
                    <a:bodyPr/>
                    <a:lstStyle/>
                    <a:p>
                      <a:pPr marL="92075" marR="513715" algn="just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u="sng" spc="45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NuméroChâssis </a:t>
                      </a:r>
                      <a:r>
                        <a:rPr sz="1800" b="1" spc="-535" dirty="0">
                          <a:solidFill>
                            <a:srgbClr val="3891A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u="sng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Im</a:t>
                      </a:r>
                      <a:r>
                        <a:rPr sz="1800" b="1" u="sng" spc="5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800" b="1" u="sng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1800" b="1" u="sng" spc="-5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ricula</a:t>
                      </a:r>
                      <a:r>
                        <a:rPr sz="1800" b="1" u="sng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tion </a:t>
                      </a:r>
                      <a:r>
                        <a:rPr sz="1800" b="1" dirty="0">
                          <a:solidFill>
                            <a:srgbClr val="3891A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4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Couleur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5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Type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b="1" spc="35" dirty="0">
                          <a:solidFill>
                            <a:srgbClr val="C32C2D"/>
                          </a:solidFill>
                          <a:latin typeface="Trebuchet MS"/>
                          <a:cs typeface="Trebuchet MS"/>
                        </a:rPr>
                        <a:t>NomProprietaire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3041650" y="5353430"/>
            <a:ext cx="465455" cy="937260"/>
            <a:chOff x="3041650" y="5353430"/>
            <a:chExt cx="465455" cy="937260"/>
          </a:xfrm>
        </p:grpSpPr>
        <p:sp>
          <p:nvSpPr>
            <p:cNvPr id="23" name="object 23"/>
            <p:cNvSpPr/>
            <p:nvPr/>
          </p:nvSpPr>
          <p:spPr>
            <a:xfrm>
              <a:off x="3049524" y="5353430"/>
              <a:ext cx="457834" cy="937260"/>
            </a:xfrm>
            <a:custGeom>
              <a:avLst/>
              <a:gdLst/>
              <a:ahLst/>
              <a:cxnLst/>
              <a:rect l="l" t="t" r="r" b="b"/>
              <a:pathLst>
                <a:path w="457835" h="937260">
                  <a:moveTo>
                    <a:pt x="457327" y="886396"/>
                  </a:moveTo>
                  <a:lnTo>
                    <a:pt x="372364" y="835279"/>
                  </a:lnTo>
                  <a:lnTo>
                    <a:pt x="369443" y="833462"/>
                  </a:lnTo>
                  <a:lnTo>
                    <a:pt x="365506" y="834440"/>
                  </a:lnTo>
                  <a:lnTo>
                    <a:pt x="363728" y="837438"/>
                  </a:lnTo>
                  <a:lnTo>
                    <a:pt x="361823" y="840447"/>
                  </a:lnTo>
                  <a:lnTo>
                    <a:pt x="362839" y="844346"/>
                  </a:lnTo>
                  <a:lnTo>
                    <a:pt x="365887" y="846150"/>
                  </a:lnTo>
                  <a:lnTo>
                    <a:pt x="421335" y="879551"/>
                  </a:lnTo>
                  <a:lnTo>
                    <a:pt x="127" y="873696"/>
                  </a:lnTo>
                  <a:lnTo>
                    <a:pt x="0" y="886396"/>
                  </a:lnTo>
                  <a:lnTo>
                    <a:pt x="421119" y="892251"/>
                  </a:lnTo>
                  <a:lnTo>
                    <a:pt x="361696" y="925804"/>
                  </a:lnTo>
                  <a:lnTo>
                    <a:pt x="360680" y="929678"/>
                  </a:lnTo>
                  <a:lnTo>
                    <a:pt x="362331" y="932726"/>
                  </a:lnTo>
                  <a:lnTo>
                    <a:pt x="364109" y="935786"/>
                  </a:lnTo>
                  <a:lnTo>
                    <a:pt x="367919" y="936853"/>
                  </a:lnTo>
                  <a:lnTo>
                    <a:pt x="446379" y="892568"/>
                  </a:lnTo>
                  <a:lnTo>
                    <a:pt x="457327" y="886396"/>
                  </a:lnTo>
                  <a:close/>
                </a:path>
                <a:path w="457835" h="937260">
                  <a:moveTo>
                    <a:pt x="457327" y="52959"/>
                  </a:moveTo>
                  <a:lnTo>
                    <a:pt x="369443" y="0"/>
                  </a:lnTo>
                  <a:lnTo>
                    <a:pt x="365506" y="1016"/>
                  </a:lnTo>
                  <a:lnTo>
                    <a:pt x="363728" y="4064"/>
                  </a:lnTo>
                  <a:lnTo>
                    <a:pt x="361823" y="6985"/>
                  </a:lnTo>
                  <a:lnTo>
                    <a:pt x="362839" y="10922"/>
                  </a:lnTo>
                  <a:lnTo>
                    <a:pt x="365887" y="12700"/>
                  </a:lnTo>
                  <a:lnTo>
                    <a:pt x="421487" y="46164"/>
                  </a:lnTo>
                  <a:lnTo>
                    <a:pt x="127" y="40259"/>
                  </a:lnTo>
                  <a:lnTo>
                    <a:pt x="0" y="52959"/>
                  </a:lnTo>
                  <a:lnTo>
                    <a:pt x="421043" y="58864"/>
                  </a:lnTo>
                  <a:lnTo>
                    <a:pt x="364744" y="90678"/>
                  </a:lnTo>
                  <a:lnTo>
                    <a:pt x="361696" y="92329"/>
                  </a:lnTo>
                  <a:lnTo>
                    <a:pt x="360680" y="96266"/>
                  </a:lnTo>
                  <a:lnTo>
                    <a:pt x="362331" y="99314"/>
                  </a:lnTo>
                  <a:lnTo>
                    <a:pt x="364109" y="102362"/>
                  </a:lnTo>
                  <a:lnTo>
                    <a:pt x="367919" y="103378"/>
                  </a:lnTo>
                  <a:lnTo>
                    <a:pt x="370967" y="101727"/>
                  </a:lnTo>
                  <a:lnTo>
                    <a:pt x="446303" y="59182"/>
                  </a:lnTo>
                  <a:lnTo>
                    <a:pt x="457327" y="52959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48000" y="5406389"/>
              <a:ext cx="1905" cy="827405"/>
            </a:xfrm>
            <a:custGeom>
              <a:avLst/>
              <a:gdLst/>
              <a:ahLst/>
              <a:cxnLst/>
              <a:rect l="l" t="t" r="r" b="b"/>
              <a:pathLst>
                <a:path w="1905" h="827404">
                  <a:moveTo>
                    <a:pt x="1650" y="0"/>
                  </a:moveTo>
                  <a:lnTo>
                    <a:pt x="0" y="827087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95</a:t>
            </a:r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96897" y="1464309"/>
            <a:ext cx="6064250" cy="286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marR="135255" indent="-283845">
              <a:lnSpc>
                <a:spcPct val="100000"/>
              </a:lnSpc>
              <a:spcBef>
                <a:spcPts val="105"/>
              </a:spcBef>
              <a:buClr>
                <a:srgbClr val="3891A7"/>
              </a:buClr>
              <a:buSzPct val="79687"/>
              <a:buFont typeface="Segoe UI Symbol"/>
              <a:buChar char="⚫"/>
              <a:tabLst>
                <a:tab pos="296545" algn="l"/>
              </a:tabLst>
            </a:pPr>
            <a:r>
              <a:rPr sz="3200" spc="-160" dirty="0">
                <a:latin typeface="Microsoft Sans Serif"/>
                <a:cs typeface="Microsoft Sans Serif"/>
              </a:rPr>
              <a:t>Une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60" dirty="0">
                <a:latin typeface="Microsoft Sans Serif"/>
                <a:cs typeface="Microsoft Sans Serif"/>
              </a:rPr>
              <a:t>entité</a:t>
            </a:r>
            <a:r>
              <a:rPr sz="3200" spc="10" dirty="0">
                <a:latin typeface="Microsoft Sans Serif"/>
                <a:cs typeface="Microsoft Sans Serif"/>
              </a:rPr>
              <a:t> </a:t>
            </a:r>
            <a:r>
              <a:rPr sz="3200" spc="-145" dirty="0">
                <a:latin typeface="Microsoft Sans Serif"/>
                <a:cs typeface="Microsoft Sans Serif"/>
              </a:rPr>
              <a:t>est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215" dirty="0">
                <a:latin typeface="Microsoft Sans Serif"/>
                <a:cs typeface="Microsoft Sans Serif"/>
              </a:rPr>
              <a:t>en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95" dirty="0">
                <a:latin typeface="Microsoft Sans Serif"/>
                <a:cs typeface="Microsoft Sans Serif"/>
              </a:rPr>
              <a:t>troisième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75" dirty="0">
                <a:latin typeface="Microsoft Sans Serif"/>
                <a:cs typeface="Microsoft Sans Serif"/>
              </a:rPr>
              <a:t>forme </a:t>
            </a:r>
            <a:r>
              <a:rPr sz="3200" spc="-835" dirty="0">
                <a:latin typeface="Microsoft Sans Serif"/>
                <a:cs typeface="Microsoft Sans Serif"/>
              </a:rPr>
              <a:t> </a:t>
            </a:r>
            <a:r>
              <a:rPr sz="3200" spc="-125" dirty="0">
                <a:latin typeface="Microsoft Sans Serif"/>
                <a:cs typeface="Microsoft Sans Serif"/>
              </a:rPr>
              <a:t>normale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35" dirty="0">
                <a:latin typeface="Microsoft Sans Serif"/>
                <a:cs typeface="Microsoft Sans Serif"/>
              </a:rPr>
              <a:t> </a:t>
            </a:r>
            <a:r>
              <a:rPr sz="3200" spc="-35" dirty="0">
                <a:latin typeface="Microsoft Sans Serif"/>
                <a:cs typeface="Microsoft Sans Serif"/>
              </a:rPr>
              <a:t>et</a:t>
            </a:r>
            <a:r>
              <a:rPr sz="3200" spc="25" dirty="0">
                <a:latin typeface="Microsoft Sans Serif"/>
                <a:cs typeface="Microsoft Sans Serif"/>
              </a:rPr>
              <a:t> </a:t>
            </a:r>
            <a:r>
              <a:rPr sz="3200" spc="-165" dirty="0">
                <a:latin typeface="Microsoft Sans Serif"/>
                <a:cs typeface="Microsoft Sans Serif"/>
              </a:rPr>
              <a:t>seulement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200" dirty="0">
                <a:latin typeface="Microsoft Sans Serif"/>
                <a:cs typeface="Microsoft Sans Serif"/>
              </a:rPr>
              <a:t>si</a:t>
            </a:r>
            <a:r>
              <a:rPr sz="3200" spc="40" dirty="0">
                <a:latin typeface="Microsoft Sans Serif"/>
                <a:cs typeface="Microsoft Sans Serif"/>
              </a:rPr>
              <a:t> </a:t>
            </a:r>
            <a:r>
              <a:rPr sz="3200" spc="-190" dirty="0">
                <a:latin typeface="Microsoft Sans Serif"/>
                <a:cs typeface="Microsoft Sans Serif"/>
              </a:rPr>
              <a:t>:</a:t>
            </a:r>
            <a:endParaRPr sz="3200" dirty="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ct val="10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800" spc="-185" dirty="0">
                <a:latin typeface="Microsoft Sans Serif"/>
                <a:cs typeface="Microsoft Sans Serif"/>
              </a:rPr>
              <a:t>Elle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-130" dirty="0">
                <a:latin typeface="Microsoft Sans Serif"/>
                <a:cs typeface="Microsoft Sans Serif"/>
              </a:rPr>
              <a:t>est</a:t>
            </a:r>
            <a:r>
              <a:rPr sz="2800" spc="30" dirty="0">
                <a:latin typeface="Microsoft Sans Serif"/>
                <a:cs typeface="Microsoft Sans Serif"/>
              </a:rPr>
              <a:t> </a:t>
            </a:r>
            <a:r>
              <a:rPr sz="2800" spc="-190" dirty="0">
                <a:latin typeface="Microsoft Sans Serif"/>
                <a:cs typeface="Microsoft Sans Serif"/>
              </a:rPr>
              <a:t>en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145" dirty="0">
                <a:latin typeface="Microsoft Sans Serif"/>
                <a:cs typeface="Microsoft Sans Serif"/>
              </a:rPr>
              <a:t>deuxième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-70" dirty="0">
                <a:latin typeface="Microsoft Sans Serif"/>
                <a:cs typeface="Microsoft Sans Serif"/>
              </a:rPr>
              <a:t>forme</a:t>
            </a:r>
            <a:r>
              <a:rPr sz="2800" spc="35" dirty="0">
                <a:latin typeface="Microsoft Sans Serif"/>
                <a:cs typeface="Microsoft Sans Serif"/>
              </a:rPr>
              <a:t> </a:t>
            </a:r>
            <a:r>
              <a:rPr sz="2800" spc="-114" dirty="0">
                <a:latin typeface="Microsoft Sans Serif"/>
                <a:cs typeface="Microsoft Sans Serif"/>
              </a:rPr>
              <a:t>normale</a:t>
            </a:r>
            <a:endParaRPr sz="2800" dirty="0">
              <a:latin typeface="Microsoft Sans Serif"/>
              <a:cs typeface="Microsoft Sans Serif"/>
            </a:endParaRPr>
          </a:p>
          <a:p>
            <a:pPr marL="570230" marR="5080" lvl="1" indent="-238125">
              <a:lnSpc>
                <a:spcPct val="100000"/>
              </a:lnSpc>
              <a:spcBef>
                <a:spcPts val="600"/>
              </a:spcBef>
              <a:buClr>
                <a:srgbClr val="3891A7"/>
              </a:buClr>
              <a:buChar char="◦"/>
              <a:tabLst>
                <a:tab pos="570865" algn="l"/>
              </a:tabLst>
            </a:pPr>
            <a:r>
              <a:rPr sz="2800" spc="-300" dirty="0">
                <a:latin typeface="Verdana"/>
                <a:cs typeface="Verdana"/>
              </a:rPr>
              <a:t>Toute </a:t>
            </a:r>
            <a:r>
              <a:rPr sz="2800" spc="-235" dirty="0">
                <a:latin typeface="Verdana"/>
                <a:cs typeface="Verdana"/>
              </a:rPr>
              <a:t>propriété </a:t>
            </a:r>
            <a:r>
              <a:rPr sz="2800" spc="-365" dirty="0">
                <a:latin typeface="Verdana"/>
                <a:cs typeface="Verdana"/>
              </a:rPr>
              <a:t>n‟appartenant </a:t>
            </a:r>
            <a:r>
              <a:rPr sz="2800" spc="-409" dirty="0">
                <a:latin typeface="Verdana"/>
                <a:cs typeface="Verdana"/>
              </a:rPr>
              <a:t>pas</a:t>
            </a:r>
            <a:r>
              <a:rPr sz="2800" spc="-405" dirty="0">
                <a:latin typeface="Verdana"/>
                <a:cs typeface="Verdana"/>
              </a:rPr>
              <a:t> </a:t>
            </a:r>
            <a:r>
              <a:rPr sz="2800" spc="-490" dirty="0">
                <a:latin typeface="Verdana"/>
                <a:cs typeface="Verdana"/>
              </a:rPr>
              <a:t>à </a:t>
            </a:r>
            <a:r>
              <a:rPr sz="2800" spc="-484" dirty="0">
                <a:latin typeface="Verdana"/>
                <a:cs typeface="Verdana"/>
              </a:rPr>
              <a:t> </a:t>
            </a:r>
            <a:r>
              <a:rPr sz="2800" spc="-330" dirty="0">
                <a:latin typeface="Verdana"/>
                <a:cs typeface="Verdana"/>
              </a:rPr>
              <a:t>l‟Identifian</a:t>
            </a:r>
            <a:r>
              <a:rPr sz="2800" spc="-275" dirty="0">
                <a:latin typeface="Verdana"/>
                <a:cs typeface="Verdana"/>
              </a:rPr>
              <a:t>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55" dirty="0">
                <a:latin typeface="Verdana"/>
                <a:cs typeface="Verdana"/>
              </a:rPr>
              <a:t>ne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340" dirty="0">
                <a:latin typeface="Verdana"/>
                <a:cs typeface="Verdana"/>
              </a:rPr>
              <a:t>dépe</a:t>
            </a:r>
            <a:r>
              <a:rPr sz="2800" spc="-345" dirty="0">
                <a:latin typeface="Verdana"/>
                <a:cs typeface="Verdana"/>
              </a:rPr>
              <a:t>n</a:t>
            </a:r>
            <a:r>
              <a:rPr sz="2800" spc="-320" dirty="0">
                <a:latin typeface="Verdana"/>
                <a:cs typeface="Verdana"/>
              </a:rPr>
              <a:t>d</a:t>
            </a:r>
            <a:r>
              <a:rPr sz="2800" spc="-240" dirty="0">
                <a:latin typeface="Verdana"/>
                <a:cs typeface="Verdana"/>
              </a:rPr>
              <a:t> </a:t>
            </a:r>
            <a:r>
              <a:rPr sz="2800" spc="-405" dirty="0">
                <a:latin typeface="Verdana"/>
                <a:cs typeface="Verdana"/>
              </a:rPr>
              <a:t>pas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425" dirty="0">
                <a:latin typeface="Verdana"/>
                <a:cs typeface="Verdana"/>
              </a:rPr>
              <a:t>d‟u</a:t>
            </a:r>
            <a:r>
              <a:rPr sz="2800" spc="-465" dirty="0">
                <a:latin typeface="Verdana"/>
                <a:cs typeface="Verdana"/>
              </a:rPr>
              <a:t>n</a:t>
            </a:r>
            <a:r>
              <a:rPr sz="2800" spc="-330" dirty="0">
                <a:latin typeface="Verdana"/>
                <a:cs typeface="Verdana"/>
              </a:rPr>
              <a:t>e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300" dirty="0">
                <a:latin typeface="Verdana"/>
                <a:cs typeface="Verdana"/>
              </a:rPr>
              <a:t>autr</a:t>
            </a:r>
            <a:r>
              <a:rPr sz="2800" spc="-240" dirty="0">
                <a:latin typeface="Verdana"/>
                <a:cs typeface="Verdana"/>
              </a:rPr>
              <a:t>e  </a:t>
            </a:r>
            <a:r>
              <a:rPr sz="2800" spc="-40" dirty="0">
                <a:latin typeface="Microsoft Sans Serif"/>
                <a:cs typeface="Microsoft Sans Serif"/>
              </a:rPr>
              <a:t>propriété</a:t>
            </a:r>
            <a:endParaRPr sz="28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34355"/>
              </p:ext>
            </p:extLst>
          </p:nvPr>
        </p:nvGraphicFramePr>
        <p:xfrm>
          <a:off x="1605533" y="4677409"/>
          <a:ext cx="2362200" cy="15405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1791">
                <a:tc>
                  <a:txBody>
                    <a:bodyPr/>
                    <a:lstStyle/>
                    <a:p>
                      <a:pPr marL="7854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Voiture</a:t>
                      </a:r>
                      <a:endParaRPr sz="1800" dirty="0">
                        <a:solidFill>
                          <a:srgbClr val="FF0000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 marR="8070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u="sng" spc="75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Numéro </a:t>
                      </a:r>
                      <a:r>
                        <a:rPr sz="1800" b="1" spc="80" dirty="0">
                          <a:solidFill>
                            <a:srgbClr val="3891A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Im</a:t>
                      </a:r>
                      <a:r>
                        <a:rPr sz="1800" spc="5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atriculati</a:t>
                      </a:r>
                      <a:r>
                        <a:rPr sz="1800" spc="5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800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n  </a:t>
                      </a:r>
                      <a:r>
                        <a:rPr sz="1800" spc="-4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Couleur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5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Type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304800"/>
            <a:ext cx="7493508" cy="83210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47533" y="4600955"/>
            <a:ext cx="7550150" cy="1679575"/>
            <a:chOff x="1147533" y="4600955"/>
            <a:chExt cx="7550150" cy="1679575"/>
          </a:xfrm>
        </p:grpSpPr>
        <p:sp>
          <p:nvSpPr>
            <p:cNvPr id="22" name="object 22"/>
            <p:cNvSpPr/>
            <p:nvPr/>
          </p:nvSpPr>
          <p:spPr>
            <a:xfrm>
              <a:off x="1155446" y="5471540"/>
              <a:ext cx="457200" cy="332105"/>
            </a:xfrm>
            <a:custGeom>
              <a:avLst/>
              <a:gdLst/>
              <a:ahLst/>
              <a:cxnLst/>
              <a:rect l="l" t="t" r="r" b="b"/>
              <a:pathLst>
                <a:path w="457200" h="332104">
                  <a:moveTo>
                    <a:pt x="457200" y="280606"/>
                  </a:moveTo>
                  <a:lnTo>
                    <a:pt x="368808" y="228587"/>
                  </a:lnTo>
                  <a:lnTo>
                    <a:pt x="364871" y="229603"/>
                  </a:lnTo>
                  <a:lnTo>
                    <a:pt x="361315" y="235648"/>
                  </a:lnTo>
                  <a:lnTo>
                    <a:pt x="362331" y="239534"/>
                  </a:lnTo>
                  <a:lnTo>
                    <a:pt x="421182" y="274129"/>
                  </a:lnTo>
                  <a:lnTo>
                    <a:pt x="50" y="272669"/>
                  </a:lnTo>
                  <a:lnTo>
                    <a:pt x="0" y="285369"/>
                  </a:lnTo>
                  <a:lnTo>
                    <a:pt x="421132" y="286829"/>
                  </a:lnTo>
                  <a:lnTo>
                    <a:pt x="362077" y="321005"/>
                  </a:lnTo>
                  <a:lnTo>
                    <a:pt x="361061" y="324891"/>
                  </a:lnTo>
                  <a:lnTo>
                    <a:pt x="364617" y="330962"/>
                  </a:lnTo>
                  <a:lnTo>
                    <a:pt x="368427" y="331990"/>
                  </a:lnTo>
                  <a:lnTo>
                    <a:pt x="446316" y="286905"/>
                  </a:lnTo>
                  <a:lnTo>
                    <a:pt x="457200" y="280606"/>
                  </a:lnTo>
                  <a:close/>
                </a:path>
                <a:path w="457200" h="332104">
                  <a:moveTo>
                    <a:pt x="457200" y="51943"/>
                  </a:moveTo>
                  <a:lnTo>
                    <a:pt x="368808" y="0"/>
                  </a:lnTo>
                  <a:lnTo>
                    <a:pt x="364871" y="1016"/>
                  </a:lnTo>
                  <a:lnTo>
                    <a:pt x="361315" y="7112"/>
                  </a:lnTo>
                  <a:lnTo>
                    <a:pt x="362331" y="10922"/>
                  </a:lnTo>
                  <a:lnTo>
                    <a:pt x="421208" y="45516"/>
                  </a:lnTo>
                  <a:lnTo>
                    <a:pt x="50" y="44069"/>
                  </a:lnTo>
                  <a:lnTo>
                    <a:pt x="0" y="56769"/>
                  </a:lnTo>
                  <a:lnTo>
                    <a:pt x="421195" y="58216"/>
                  </a:lnTo>
                  <a:lnTo>
                    <a:pt x="362077" y="92456"/>
                  </a:lnTo>
                  <a:lnTo>
                    <a:pt x="361061" y="96266"/>
                  </a:lnTo>
                  <a:lnTo>
                    <a:pt x="364617" y="102362"/>
                  </a:lnTo>
                  <a:lnTo>
                    <a:pt x="368427" y="103378"/>
                  </a:lnTo>
                  <a:lnTo>
                    <a:pt x="446239" y="58293"/>
                  </a:lnTo>
                  <a:lnTo>
                    <a:pt x="457200" y="51943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3883" y="5523611"/>
              <a:ext cx="1905" cy="227329"/>
            </a:xfrm>
            <a:custGeom>
              <a:avLst/>
              <a:gdLst/>
              <a:ahLst/>
              <a:cxnLst/>
              <a:rect l="l" t="t" r="r" b="b"/>
              <a:pathLst>
                <a:path w="1905" h="227329">
                  <a:moveTo>
                    <a:pt x="1587" y="0"/>
                  </a:moveTo>
                  <a:lnTo>
                    <a:pt x="0" y="226948"/>
                  </a:lnTo>
                </a:path>
              </a:pathLst>
            </a:custGeom>
            <a:ln w="12700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6395" y="4600955"/>
              <a:ext cx="2481072" cy="1679448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242050" y="4627371"/>
          <a:ext cx="2362200" cy="155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7861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Voiture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681">
                <a:tc>
                  <a:txBody>
                    <a:bodyPr/>
                    <a:lstStyle/>
                    <a:p>
                      <a:pPr marL="92075" marR="8064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u="sng" spc="75" dirty="0">
                          <a:solidFill>
                            <a:srgbClr val="3891A7"/>
                          </a:solidFill>
                          <a:uFill>
                            <a:solidFill>
                              <a:srgbClr val="3891A7"/>
                            </a:solidFill>
                          </a:uFill>
                          <a:latin typeface="Trebuchet MS"/>
                          <a:cs typeface="Trebuchet MS"/>
                        </a:rPr>
                        <a:t>Numéro </a:t>
                      </a:r>
                      <a:r>
                        <a:rPr sz="1800" b="1" spc="80" dirty="0">
                          <a:solidFill>
                            <a:srgbClr val="3891A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u="sng" dirty="0">
                          <a:solidFill>
                            <a:srgbClr val="C32C2D"/>
                          </a:solidFill>
                          <a:uFill>
                            <a:solidFill>
                              <a:srgbClr val="C32C2D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Im</a:t>
                      </a:r>
                      <a:r>
                        <a:rPr sz="1800" u="sng" spc="5" dirty="0">
                          <a:solidFill>
                            <a:srgbClr val="C32C2D"/>
                          </a:solidFill>
                          <a:uFill>
                            <a:solidFill>
                              <a:srgbClr val="C32C2D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u="sng" dirty="0">
                          <a:solidFill>
                            <a:srgbClr val="C32C2D"/>
                          </a:solidFill>
                          <a:uFill>
                            <a:solidFill>
                              <a:srgbClr val="C32C2D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atriculati</a:t>
                      </a:r>
                      <a:r>
                        <a:rPr sz="1800" u="sng" spc="5" dirty="0">
                          <a:solidFill>
                            <a:srgbClr val="C32C2D"/>
                          </a:solidFill>
                          <a:uFill>
                            <a:solidFill>
                              <a:srgbClr val="C32C2D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800" u="sng" dirty="0">
                          <a:solidFill>
                            <a:srgbClr val="C32C2D"/>
                          </a:solidFill>
                          <a:uFill>
                            <a:solidFill>
                              <a:srgbClr val="C32C2D"/>
                            </a:solidFill>
                          </a:uFill>
                          <a:latin typeface="Microsoft Sans Serif"/>
                          <a:cs typeface="Microsoft Sans Serif"/>
                        </a:rPr>
                        <a:t>n </a:t>
                      </a:r>
                      <a:r>
                        <a:rPr sz="1800" dirty="0">
                          <a:solidFill>
                            <a:srgbClr val="C32C2D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4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Couleur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50" dirty="0">
                          <a:solidFill>
                            <a:srgbClr val="3891A7"/>
                          </a:solidFill>
                          <a:latin typeface="Microsoft Sans Serif"/>
                          <a:cs typeface="Microsoft Sans Serif"/>
                        </a:rPr>
                        <a:t>Type</a:t>
                      </a:r>
                      <a:endParaRPr sz="1800" dirty="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9" name="object 29"/>
          <p:cNvGrpSpPr/>
          <p:nvPr/>
        </p:nvGrpSpPr>
        <p:grpSpPr>
          <a:xfrm>
            <a:off x="4663440" y="5250179"/>
            <a:ext cx="1061085" cy="542925"/>
            <a:chOff x="4663440" y="5250179"/>
            <a:chExt cx="1061085" cy="542925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440" y="5250179"/>
              <a:ext cx="1060703" cy="5425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5322" y="5293359"/>
              <a:ext cx="914400" cy="3810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735322" y="5293359"/>
              <a:ext cx="914400" cy="381000"/>
            </a:xfrm>
            <a:custGeom>
              <a:avLst/>
              <a:gdLst/>
              <a:ahLst/>
              <a:cxnLst/>
              <a:rect l="l" t="t" r="r" b="b"/>
              <a:pathLst>
                <a:path w="914400" h="381000">
                  <a:moveTo>
                    <a:pt x="0" y="95249"/>
                  </a:moveTo>
                  <a:lnTo>
                    <a:pt x="723900" y="95249"/>
                  </a:lnTo>
                  <a:lnTo>
                    <a:pt x="723900" y="0"/>
                  </a:lnTo>
                  <a:lnTo>
                    <a:pt x="914400" y="190499"/>
                  </a:lnTo>
                  <a:lnTo>
                    <a:pt x="723900" y="380999"/>
                  </a:lnTo>
                  <a:lnTo>
                    <a:pt x="723900" y="285749"/>
                  </a:lnTo>
                  <a:lnTo>
                    <a:pt x="0" y="285749"/>
                  </a:lnTo>
                  <a:lnTo>
                    <a:pt x="0" y="95249"/>
                  </a:lnTo>
                  <a:close/>
                </a:path>
              </a:pathLst>
            </a:custGeom>
            <a:ln w="12700">
              <a:solidFill>
                <a:srgbClr val="FDB8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96</a:t>
            </a:r>
          </a:p>
        </p:txBody>
      </p:sp>
      <p:pic>
        <p:nvPicPr>
          <p:cNvPr id="34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35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3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693490" y="3244334"/>
            <a:ext cx="1757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86130">
              <a:lnSpc>
                <a:spcPct val="100000"/>
              </a:lnSpc>
              <a:spcBef>
                <a:spcPts val="295"/>
              </a:spcBef>
            </a:pPr>
            <a:r>
              <a:rPr lang="fr-BE" b="1" spc="-10" dirty="0">
                <a:solidFill>
                  <a:srgbClr val="FFFFFF"/>
                </a:solidFill>
                <a:latin typeface="Trebuchet MS"/>
                <a:cs typeface="Trebuchet MS"/>
              </a:rPr>
              <a:t>Voiture</a:t>
            </a:r>
            <a:endParaRPr lang="fr-BE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pc="-70" dirty="0"/>
              <a:t>97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1303338" y="2379663"/>
            <a:ext cx="7840662" cy="5127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40" dirty="0">
                <a:solidFill>
                  <a:srgbClr val="FF0000"/>
                </a:solidFill>
              </a:rPr>
              <a:t>MCD</a:t>
            </a:r>
            <a:r>
              <a:rPr sz="3200" spc="1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doit</a:t>
            </a:r>
            <a:r>
              <a:rPr sz="3200" spc="30" dirty="0">
                <a:solidFill>
                  <a:srgbClr val="FF0000"/>
                </a:solidFill>
              </a:rPr>
              <a:t> </a:t>
            </a:r>
            <a:r>
              <a:rPr sz="3200" spc="-45" dirty="0">
                <a:solidFill>
                  <a:srgbClr val="FF0000"/>
                </a:solidFill>
              </a:rPr>
              <a:t>être</a:t>
            </a:r>
            <a:r>
              <a:rPr sz="3200" spc="30" dirty="0">
                <a:solidFill>
                  <a:srgbClr val="FF0000"/>
                </a:solidFill>
              </a:rPr>
              <a:t> </a:t>
            </a:r>
            <a:r>
              <a:rPr sz="3200" spc="-135" dirty="0">
                <a:solidFill>
                  <a:srgbClr val="FF0000"/>
                </a:solidFill>
              </a:rPr>
              <a:t>élaboré</a:t>
            </a:r>
            <a:r>
              <a:rPr sz="3200" spc="5" dirty="0">
                <a:solidFill>
                  <a:srgbClr val="FF0000"/>
                </a:solidFill>
              </a:rPr>
              <a:t> </a:t>
            </a:r>
            <a:r>
              <a:rPr sz="3200" spc="-235" dirty="0">
                <a:solidFill>
                  <a:srgbClr val="FF0000"/>
                </a:solidFill>
              </a:rPr>
              <a:t>sous</a:t>
            </a:r>
            <a:r>
              <a:rPr sz="3200" spc="45" dirty="0">
                <a:solidFill>
                  <a:srgbClr val="FF0000"/>
                </a:solidFill>
              </a:rPr>
              <a:t> </a:t>
            </a:r>
            <a:r>
              <a:rPr sz="3200" spc="-220" dirty="0">
                <a:solidFill>
                  <a:srgbClr val="FF0000"/>
                </a:solidFill>
              </a:rPr>
              <a:t>la</a:t>
            </a:r>
            <a:r>
              <a:rPr sz="3200" spc="15" dirty="0">
                <a:solidFill>
                  <a:srgbClr val="FF0000"/>
                </a:solidFill>
              </a:rPr>
              <a:t> </a:t>
            </a:r>
            <a:r>
              <a:rPr sz="3200" spc="-95" dirty="0">
                <a:solidFill>
                  <a:srgbClr val="FF0000"/>
                </a:solidFill>
              </a:rPr>
              <a:t>troisième</a:t>
            </a:r>
            <a:r>
              <a:rPr sz="3200" spc="20" dirty="0">
                <a:solidFill>
                  <a:srgbClr val="FF0000"/>
                </a:solidFill>
              </a:rPr>
              <a:t> </a:t>
            </a:r>
            <a:r>
              <a:rPr sz="3200" spc="-75" dirty="0">
                <a:solidFill>
                  <a:srgbClr val="FF0000"/>
                </a:solidFill>
              </a:rPr>
              <a:t>forme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4062221" y="2866770"/>
            <a:ext cx="1386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25" dirty="0">
                <a:solidFill>
                  <a:srgbClr val="FF0000"/>
                </a:solidFill>
                <a:latin typeface="Microsoft Sans Serif"/>
                <a:cs typeface="Microsoft Sans Serif"/>
              </a:rPr>
              <a:t>normale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 idx="4294967295"/>
          </p:nvPr>
        </p:nvSpPr>
        <p:spPr>
          <a:xfrm>
            <a:off x="3479800" y="2578100"/>
            <a:ext cx="5664200" cy="1206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495"/>
              </a:spcBef>
            </a:pPr>
            <a:r>
              <a:rPr sz="4000" b="1" spc="425" dirty="0">
                <a:latin typeface="Trebuchet MS"/>
                <a:cs typeface="Trebuchet MS"/>
              </a:rPr>
              <a:t>STRUCTURED</a:t>
            </a:r>
            <a:r>
              <a:rPr sz="4000" b="1" spc="-135" dirty="0">
                <a:latin typeface="Trebuchet MS"/>
                <a:cs typeface="Trebuchet MS"/>
              </a:rPr>
              <a:t> </a:t>
            </a:r>
            <a:r>
              <a:rPr sz="4000" b="1" spc="340" dirty="0">
                <a:latin typeface="Trebuchet MS"/>
                <a:cs typeface="Trebuchet MS"/>
              </a:rPr>
              <a:t>QUERY </a:t>
            </a:r>
            <a:r>
              <a:rPr sz="4000" b="1" spc="-1190" dirty="0">
                <a:latin typeface="Trebuchet MS"/>
                <a:cs typeface="Trebuchet MS"/>
              </a:rPr>
              <a:t> </a:t>
            </a:r>
            <a:r>
              <a:rPr sz="4000" b="1" spc="465" dirty="0">
                <a:latin typeface="Trebuchet MS"/>
                <a:cs typeface="Trebuchet MS"/>
              </a:rPr>
              <a:t>LANGUAGE</a:t>
            </a:r>
            <a:r>
              <a:rPr sz="4000" b="1" spc="-105" dirty="0">
                <a:latin typeface="Trebuchet MS"/>
                <a:cs typeface="Trebuchet MS"/>
              </a:rPr>
              <a:t> </a:t>
            </a:r>
            <a:r>
              <a:rPr sz="4000" b="1" spc="280" dirty="0">
                <a:latin typeface="Trebuchet MS"/>
                <a:cs typeface="Trebuchet MS"/>
              </a:rPr>
              <a:t>(SQL)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" y="30480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5181600" y="304800"/>
            <a:ext cx="992188" cy="6810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330" dirty="0"/>
              <a:t>SQL</a:t>
            </a:r>
            <a:endParaRPr sz="4300" dirty="0"/>
          </a:p>
        </p:txBody>
      </p:sp>
      <p:sp>
        <p:nvSpPr>
          <p:cNvPr id="16" name="object 16"/>
          <p:cNvSpPr txBox="1"/>
          <p:nvPr/>
        </p:nvSpPr>
        <p:spPr>
          <a:xfrm>
            <a:off x="1596897" y="1374394"/>
            <a:ext cx="6865620" cy="47205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5910" marR="73025" indent="-283845">
              <a:lnSpc>
                <a:spcPct val="80000"/>
              </a:lnSpc>
              <a:spcBef>
                <a:spcPts val="820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55" dirty="0">
                <a:latin typeface="Microsoft Sans Serif"/>
                <a:cs typeface="Microsoft Sans Serif"/>
              </a:rPr>
              <a:t>Il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390" dirty="0">
                <a:latin typeface="Microsoft Sans Serif"/>
                <a:cs typeface="Microsoft Sans Serif"/>
              </a:rPr>
              <a:t>a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été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s</a:t>
            </a:r>
            <a:r>
              <a:rPr sz="3000" spc="-75" dirty="0">
                <a:latin typeface="Microsoft Sans Serif"/>
                <a:cs typeface="Microsoft Sans Serif"/>
              </a:rPr>
              <a:t>t</a:t>
            </a:r>
            <a:r>
              <a:rPr sz="3000" spc="-195" dirty="0">
                <a:latin typeface="Microsoft Sans Serif"/>
                <a:cs typeface="Microsoft Sans Serif"/>
              </a:rPr>
              <a:t>anda</a:t>
            </a:r>
            <a:r>
              <a:rPr sz="3000" spc="-170" dirty="0">
                <a:latin typeface="Microsoft Sans Serif"/>
                <a:cs typeface="Microsoft Sans Serif"/>
              </a:rPr>
              <a:t>r</a:t>
            </a:r>
            <a:r>
              <a:rPr sz="3000" spc="-190" dirty="0">
                <a:latin typeface="Microsoft Sans Serif"/>
                <a:cs typeface="Microsoft Sans Serif"/>
              </a:rPr>
              <a:t>disé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par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95" dirty="0">
                <a:latin typeface="Microsoft Sans Serif"/>
                <a:cs typeface="Microsoft Sans Serif"/>
              </a:rPr>
              <a:t>l'AN</a:t>
            </a:r>
            <a:r>
              <a:rPr sz="3000" spc="-130" dirty="0">
                <a:latin typeface="Microsoft Sans Serif"/>
                <a:cs typeface="Microsoft Sans Serif"/>
              </a:rPr>
              <a:t>S</a:t>
            </a:r>
            <a:r>
              <a:rPr sz="3000" spc="-150" dirty="0">
                <a:latin typeface="Microsoft Sans Serif"/>
                <a:cs typeface="Microsoft Sans Serif"/>
              </a:rPr>
              <a:t>I/I</a:t>
            </a:r>
            <a:r>
              <a:rPr sz="3000" spc="-340" dirty="0">
                <a:latin typeface="Microsoft Sans Serif"/>
                <a:cs typeface="Microsoft Sans Serif"/>
              </a:rPr>
              <a:t>S</a:t>
            </a:r>
            <a:r>
              <a:rPr sz="3000" spc="135" dirty="0">
                <a:latin typeface="Microsoft Sans Serif"/>
                <a:cs typeface="Microsoft Sans Serif"/>
              </a:rPr>
              <a:t>O</a:t>
            </a:r>
            <a:r>
              <a:rPr sz="3000" spc="5" dirty="0">
                <a:latin typeface="Microsoft Sans Serif"/>
                <a:cs typeface="Microsoft Sans Serif"/>
              </a:rPr>
              <a:t> </a:t>
            </a:r>
            <a:r>
              <a:rPr sz="3000" spc="-160" dirty="0">
                <a:latin typeface="Microsoft Sans Serif"/>
                <a:cs typeface="Microsoft Sans Serif"/>
              </a:rPr>
              <a:t>depuis  </a:t>
            </a:r>
            <a:r>
              <a:rPr sz="3000" spc="-170" dirty="0">
                <a:latin typeface="Microsoft Sans Serif"/>
                <a:cs typeface="Microsoft Sans Serif"/>
              </a:rPr>
              <a:t>1986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55" dirty="0">
                <a:latin typeface="Microsoft Sans Serif"/>
                <a:cs typeface="Microsoft Sans Serif"/>
              </a:rPr>
              <a:t>Il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390" dirty="0">
                <a:latin typeface="Microsoft Sans Serif"/>
                <a:cs typeface="Microsoft Sans Serif"/>
              </a:rPr>
              <a:t>a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été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00" dirty="0">
                <a:latin typeface="Microsoft Sans Serif"/>
                <a:cs typeface="Microsoft Sans Serif"/>
              </a:rPr>
              <a:t>intégr</a:t>
            </a:r>
            <a:r>
              <a:rPr sz="3000" spc="-125" dirty="0">
                <a:latin typeface="Microsoft Sans Serif"/>
                <a:cs typeface="Microsoft Sans Serif"/>
              </a:rPr>
              <a:t>é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390" dirty="0">
                <a:latin typeface="Microsoft Sans Serif"/>
                <a:cs typeface="Microsoft Sans Serif"/>
              </a:rPr>
              <a:t>à</a:t>
            </a:r>
            <a:r>
              <a:rPr sz="3000" spc="-27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Acc</a:t>
            </a:r>
            <a:r>
              <a:rPr sz="3000" spc="-275" dirty="0">
                <a:latin typeface="Microsoft Sans Serif"/>
                <a:cs typeface="Microsoft Sans Serif"/>
              </a:rPr>
              <a:t>ess,</a:t>
            </a:r>
            <a:r>
              <a:rPr sz="3000" spc="-270" dirty="0">
                <a:latin typeface="Microsoft Sans Serif"/>
                <a:cs typeface="Microsoft Sans Serif"/>
              </a:rPr>
              <a:t> </a:t>
            </a:r>
            <a:r>
              <a:rPr sz="3000" spc="-625" dirty="0">
                <a:latin typeface="Microsoft Sans Serif"/>
                <a:cs typeface="Microsoft Sans Serif"/>
              </a:rPr>
              <a:t>S</a:t>
            </a:r>
            <a:r>
              <a:rPr sz="3000" spc="-40" dirty="0">
                <a:latin typeface="Microsoft Sans Serif"/>
                <a:cs typeface="Microsoft Sans Serif"/>
              </a:rPr>
              <a:t>Q</a:t>
            </a:r>
            <a:r>
              <a:rPr sz="3000" spc="-25" dirty="0">
                <a:latin typeface="Microsoft Sans Serif"/>
                <a:cs typeface="Microsoft Sans Serif"/>
              </a:rPr>
              <a:t>L</a:t>
            </a:r>
            <a:r>
              <a:rPr sz="3000" spc="45" dirty="0">
                <a:latin typeface="Microsoft Sans Serif"/>
                <a:cs typeface="Microsoft Sans Serif"/>
              </a:rPr>
              <a:t> </a:t>
            </a:r>
            <a:r>
              <a:rPr sz="3000" spc="-265" dirty="0">
                <a:latin typeface="Microsoft Sans Serif"/>
                <a:cs typeface="Microsoft Sans Serif"/>
              </a:rPr>
              <a:t>Se</a:t>
            </a:r>
            <a:r>
              <a:rPr sz="3000" spc="-60" dirty="0">
                <a:latin typeface="Microsoft Sans Serif"/>
                <a:cs typeface="Microsoft Sans Serif"/>
              </a:rPr>
              <a:t>r</a:t>
            </a:r>
            <a:r>
              <a:rPr sz="3000" spc="-254" dirty="0">
                <a:latin typeface="Microsoft Sans Serif"/>
                <a:cs typeface="Microsoft Sans Serif"/>
              </a:rPr>
              <a:t>v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-120" dirty="0">
                <a:latin typeface="Microsoft Sans Serif"/>
                <a:cs typeface="Microsoft Sans Serif"/>
              </a:rPr>
              <a:t>r</a:t>
            </a:r>
            <a:r>
              <a:rPr sz="3000" spc="-175" dirty="0">
                <a:latin typeface="Microsoft Sans Serif"/>
                <a:cs typeface="Microsoft Sans Serif"/>
              </a:rPr>
              <a:t>,  </a:t>
            </a:r>
            <a:r>
              <a:rPr sz="3000" spc="-229" dirty="0">
                <a:latin typeface="Microsoft Sans Serif"/>
                <a:cs typeface="Microsoft Sans Serif"/>
              </a:rPr>
              <a:t>S</a:t>
            </a:r>
            <a:r>
              <a:rPr sz="3000" spc="-260" dirty="0">
                <a:latin typeface="Microsoft Sans Serif"/>
                <a:cs typeface="Microsoft Sans Serif"/>
              </a:rPr>
              <a:t>Q</a:t>
            </a:r>
            <a:r>
              <a:rPr sz="3000" spc="-35" dirty="0">
                <a:latin typeface="Microsoft Sans Serif"/>
                <a:cs typeface="Microsoft Sans Serif"/>
              </a:rPr>
              <a:t>L/</a:t>
            </a:r>
            <a:r>
              <a:rPr sz="3000" spc="-45" dirty="0">
                <a:latin typeface="Microsoft Sans Serif"/>
                <a:cs typeface="Microsoft Sans Serif"/>
              </a:rPr>
              <a:t>D</a:t>
            </a:r>
            <a:r>
              <a:rPr sz="3000" spc="-405" dirty="0">
                <a:latin typeface="Microsoft Sans Serif"/>
                <a:cs typeface="Microsoft Sans Serif"/>
              </a:rPr>
              <a:t>S,</a:t>
            </a:r>
            <a:r>
              <a:rPr sz="3000" spc="-27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D</a:t>
            </a:r>
            <a:r>
              <a:rPr sz="3000" spc="-105" dirty="0">
                <a:latin typeface="Microsoft Sans Serif"/>
                <a:cs typeface="Microsoft Sans Serif"/>
              </a:rPr>
              <a:t>B</a:t>
            </a:r>
            <a:r>
              <a:rPr sz="3000" spc="-175" dirty="0">
                <a:latin typeface="Microsoft Sans Serif"/>
                <a:cs typeface="Microsoft Sans Serif"/>
              </a:rPr>
              <a:t>2,</a:t>
            </a:r>
            <a:r>
              <a:rPr sz="3000" spc="-260" dirty="0">
                <a:latin typeface="Microsoft Sans Serif"/>
                <a:cs typeface="Microsoft Sans Serif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puis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ORA</a:t>
            </a:r>
            <a:r>
              <a:rPr sz="3000" spc="-229" dirty="0">
                <a:latin typeface="Microsoft Sans Serif"/>
                <a:cs typeface="Microsoft Sans Serif"/>
              </a:rPr>
              <a:t>CLE,</a:t>
            </a:r>
            <a:r>
              <a:rPr sz="3000" spc="-254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INGRES,</a:t>
            </a:r>
            <a:r>
              <a:rPr sz="3000" spc="-260" dirty="0">
                <a:latin typeface="Microsoft Sans Serif"/>
                <a:cs typeface="Microsoft Sans Serif"/>
              </a:rPr>
              <a:t> </a:t>
            </a:r>
            <a:r>
              <a:rPr sz="3000" spc="-175" dirty="0">
                <a:latin typeface="Microsoft Sans Serif"/>
                <a:cs typeface="Microsoft Sans Serif"/>
              </a:rPr>
              <a:t>.</a:t>
            </a:r>
            <a:r>
              <a:rPr sz="3000" spc="-185" dirty="0">
                <a:latin typeface="Microsoft Sans Serif"/>
                <a:cs typeface="Microsoft Sans Serif"/>
              </a:rPr>
              <a:t>..</a:t>
            </a:r>
            <a:endParaRPr sz="3000">
              <a:latin typeface="Microsoft Sans Serif"/>
              <a:cs typeface="Microsoft Sans Serif"/>
            </a:endParaRPr>
          </a:p>
          <a:p>
            <a:pPr marL="295910" marR="699770" indent="-283845">
              <a:lnSpc>
                <a:spcPts val="2880"/>
              </a:lnSpc>
              <a:spcBef>
                <a:spcPts val="57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55" dirty="0">
                <a:latin typeface="Microsoft Sans Serif"/>
                <a:cs typeface="Microsoft Sans Serif"/>
              </a:rPr>
              <a:t>Il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existe</a:t>
            </a:r>
            <a:r>
              <a:rPr sz="3000" spc="40" dirty="0">
                <a:latin typeface="Microsoft Sans Serif"/>
                <a:cs typeface="Microsoft Sans Serif"/>
              </a:rPr>
              <a:t> </a:t>
            </a:r>
            <a:r>
              <a:rPr sz="3000" spc="160" dirty="0">
                <a:latin typeface="Microsoft Sans Serif"/>
                <a:cs typeface="Microsoft Sans Serif"/>
              </a:rPr>
              <a:t>t</a:t>
            </a:r>
            <a:r>
              <a:rPr sz="3000" spc="114" dirty="0">
                <a:latin typeface="Microsoft Sans Serif"/>
                <a:cs typeface="Microsoft Sans Serif"/>
              </a:rPr>
              <a:t>r</a:t>
            </a:r>
            <a:r>
              <a:rPr sz="3000" spc="-130" dirty="0">
                <a:latin typeface="Microsoft Sans Serif"/>
                <a:cs typeface="Microsoft Sans Serif"/>
              </a:rPr>
              <a:t>ois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50" dirty="0">
                <a:latin typeface="Microsoft Sans Serif"/>
                <a:cs typeface="Microsoft Sans Serif"/>
              </a:rPr>
              <a:t>v</a:t>
            </a:r>
            <a:r>
              <a:rPr sz="3000" spc="-135" dirty="0">
                <a:latin typeface="Microsoft Sans Serif"/>
                <a:cs typeface="Microsoft Sans Serif"/>
              </a:rPr>
              <a:t>ersions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65" dirty="0">
                <a:latin typeface="Microsoft Sans Serif"/>
                <a:cs typeface="Microsoft Sans Serif"/>
              </a:rPr>
              <a:t>normalisées,</a:t>
            </a:r>
            <a:r>
              <a:rPr sz="3000" spc="-275" dirty="0">
                <a:latin typeface="Microsoft Sans Serif"/>
                <a:cs typeface="Microsoft Sans Serif"/>
              </a:rPr>
              <a:t> </a:t>
            </a:r>
            <a:r>
              <a:rPr sz="3000" spc="-114" dirty="0">
                <a:latin typeface="Microsoft Sans Serif"/>
                <a:cs typeface="Microsoft Sans Serif"/>
              </a:rPr>
              <a:t>du  </a:t>
            </a:r>
            <a:r>
              <a:rPr sz="3000" spc="-165" dirty="0">
                <a:latin typeface="Microsoft Sans Serif"/>
                <a:cs typeface="Microsoft Sans Serif"/>
              </a:rPr>
              <a:t>simple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80" dirty="0">
                <a:latin typeface="Microsoft Sans Serif"/>
                <a:cs typeface="Microsoft Sans Serif"/>
              </a:rPr>
              <a:t>au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20" dirty="0">
                <a:latin typeface="Microsoft Sans Serif"/>
                <a:cs typeface="Microsoft Sans Serif"/>
              </a:rPr>
              <a:t>comple</a:t>
            </a:r>
            <a:r>
              <a:rPr sz="3000" spc="-195" dirty="0">
                <a:latin typeface="Microsoft Sans Serif"/>
                <a:cs typeface="Microsoft Sans Serif"/>
              </a:rPr>
              <a:t>x</a:t>
            </a:r>
            <a:r>
              <a:rPr sz="3000" spc="-235" dirty="0">
                <a:latin typeface="Microsoft Sans Serif"/>
                <a:cs typeface="Microsoft Sans Serif"/>
              </a:rPr>
              <a:t>e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80" dirty="0">
                <a:latin typeface="Microsoft Sans Serif"/>
                <a:cs typeface="Microsoft Sans Serif"/>
              </a:rPr>
              <a:t>:</a:t>
            </a:r>
            <a:endParaRPr sz="30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ts val="3110"/>
              </a:lnSpc>
              <a:spcBef>
                <a:spcPts val="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215" dirty="0">
                <a:latin typeface="Microsoft Sans Serif"/>
                <a:cs typeface="Microsoft Sans Serif"/>
              </a:rPr>
              <a:t>SQ</a:t>
            </a:r>
            <a:r>
              <a:rPr sz="2600" spc="-175" dirty="0">
                <a:latin typeface="Microsoft Sans Serif"/>
                <a:cs typeface="Microsoft Sans Serif"/>
              </a:rPr>
              <a:t>L</a:t>
            </a:r>
            <a:r>
              <a:rPr sz="2600" spc="-145" dirty="0">
                <a:latin typeface="Microsoft Sans Serif"/>
                <a:cs typeface="Microsoft Sans Serif"/>
              </a:rPr>
              <a:t>1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86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:</a:t>
            </a:r>
            <a:r>
              <a:rPr sz="2600" spc="-225" dirty="0">
                <a:latin typeface="Microsoft Sans Serif"/>
                <a:cs typeface="Microsoft Sans Serif"/>
              </a:rPr>
              <a:t> </a:t>
            </a:r>
            <a:r>
              <a:rPr sz="2600" spc="-204" dirty="0">
                <a:latin typeface="Microsoft Sans Serif"/>
                <a:cs typeface="Microsoft Sans Serif"/>
              </a:rPr>
              <a:t>v</a:t>
            </a:r>
            <a:r>
              <a:rPr sz="2600" spc="-110" dirty="0">
                <a:latin typeface="Microsoft Sans Serif"/>
                <a:cs typeface="Microsoft Sans Serif"/>
              </a:rPr>
              <a:t>er</a:t>
            </a:r>
            <a:r>
              <a:rPr sz="2600" spc="-130" dirty="0">
                <a:latin typeface="Microsoft Sans Serif"/>
                <a:cs typeface="Microsoft Sans Serif"/>
              </a:rPr>
              <a:t>s</a:t>
            </a:r>
            <a:r>
              <a:rPr sz="2600" spc="-60" dirty="0">
                <a:latin typeface="Microsoft Sans Serif"/>
                <a:cs typeface="Microsoft Sans Serif"/>
              </a:rPr>
              <a:t>io</a:t>
            </a:r>
            <a:r>
              <a:rPr sz="2600" spc="-75" dirty="0">
                <a:latin typeface="Microsoft Sans Serif"/>
                <a:cs typeface="Microsoft Sans Serif"/>
              </a:rPr>
              <a:t>n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00" dirty="0">
                <a:latin typeface="Microsoft Sans Serif"/>
                <a:cs typeface="Microsoft Sans Serif"/>
              </a:rPr>
              <a:t>min</a:t>
            </a:r>
            <a:r>
              <a:rPr sz="2600" spc="-40" dirty="0">
                <a:latin typeface="Microsoft Sans Serif"/>
                <a:cs typeface="Microsoft Sans Serif"/>
              </a:rPr>
              <a:t>i</a:t>
            </a:r>
            <a:r>
              <a:rPr sz="2600" spc="-180" dirty="0">
                <a:latin typeface="Microsoft Sans Serif"/>
                <a:cs typeface="Microsoft Sans Serif"/>
              </a:rPr>
              <a:t>male</a:t>
            </a:r>
            <a:endParaRPr sz="2600">
              <a:latin typeface="Microsoft Sans Serif"/>
              <a:cs typeface="Microsoft Sans Serif"/>
            </a:endParaRPr>
          </a:p>
          <a:p>
            <a:pPr marL="570230" marR="156845" lvl="1" indent="-238125">
              <a:lnSpc>
                <a:spcPct val="80000"/>
              </a:lnSpc>
              <a:spcBef>
                <a:spcPts val="615"/>
              </a:spcBef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185" dirty="0">
                <a:latin typeface="Microsoft Sans Serif"/>
                <a:cs typeface="Microsoft Sans Serif"/>
              </a:rPr>
              <a:t>SQL1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89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:</a:t>
            </a:r>
            <a:r>
              <a:rPr sz="2600" spc="-220" dirty="0">
                <a:latin typeface="Microsoft Sans Serif"/>
                <a:cs typeface="Microsoft Sans Serif"/>
              </a:rPr>
              <a:t> </a:t>
            </a:r>
            <a:r>
              <a:rPr sz="2600" spc="-254" dirty="0">
                <a:latin typeface="Microsoft Sans Serif"/>
                <a:cs typeface="Microsoft Sans Serif"/>
              </a:rPr>
              <a:t>a</a:t>
            </a:r>
            <a:r>
              <a:rPr sz="2600" spc="-100" dirty="0">
                <a:latin typeface="Microsoft Sans Serif"/>
                <a:cs typeface="Microsoft Sans Serif"/>
              </a:rPr>
              <a:t>j</a:t>
            </a:r>
            <a:r>
              <a:rPr sz="2600" spc="-80" dirty="0">
                <a:latin typeface="Microsoft Sans Serif"/>
                <a:cs typeface="Microsoft Sans Serif"/>
              </a:rPr>
              <a:t>o</a:t>
            </a:r>
            <a:r>
              <a:rPr sz="2600" spc="-75" dirty="0">
                <a:latin typeface="Microsoft Sans Serif"/>
                <a:cs typeface="Microsoft Sans Serif"/>
              </a:rPr>
              <a:t>u</a:t>
            </a:r>
            <a:r>
              <a:rPr sz="2600" spc="140" dirty="0">
                <a:latin typeface="Microsoft Sans Serif"/>
                <a:cs typeface="Microsoft Sans Serif"/>
              </a:rPr>
              <a:t>t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10" dirty="0">
                <a:latin typeface="Microsoft Sans Serif"/>
                <a:cs typeface="Microsoft Sans Serif"/>
              </a:rPr>
              <a:t>des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contra</a:t>
            </a:r>
            <a:r>
              <a:rPr sz="2600" spc="-25" dirty="0">
                <a:latin typeface="Microsoft Sans Serif"/>
                <a:cs typeface="Microsoft Sans Serif"/>
              </a:rPr>
              <a:t>i</a:t>
            </a:r>
            <a:r>
              <a:rPr sz="2600" spc="-125" dirty="0">
                <a:latin typeface="Microsoft Sans Serif"/>
                <a:cs typeface="Microsoft Sans Serif"/>
              </a:rPr>
              <a:t>ntes</a:t>
            </a:r>
            <a:r>
              <a:rPr sz="2600" dirty="0">
                <a:latin typeface="Microsoft Sans Serif"/>
                <a:cs typeface="Microsoft Sans Serif"/>
              </a:rPr>
              <a:t> </a:t>
            </a:r>
            <a:r>
              <a:rPr sz="2600" spc="-160" dirty="0">
                <a:latin typeface="Microsoft Sans Serif"/>
                <a:cs typeface="Microsoft Sans Serif"/>
              </a:rPr>
              <a:t>de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30" dirty="0">
                <a:latin typeface="Microsoft Sans Serif"/>
                <a:cs typeface="Microsoft Sans Serif"/>
              </a:rPr>
              <a:t>réfé</a:t>
            </a:r>
            <a:r>
              <a:rPr sz="2600" spc="-75" dirty="0">
                <a:latin typeface="Microsoft Sans Serif"/>
                <a:cs typeface="Microsoft Sans Serif"/>
              </a:rPr>
              <a:t>r</a:t>
            </a:r>
            <a:r>
              <a:rPr sz="2600" spc="-175" dirty="0">
                <a:latin typeface="Microsoft Sans Serif"/>
                <a:cs typeface="Microsoft Sans Serif"/>
              </a:rPr>
              <a:t>ences  </a:t>
            </a:r>
            <a:r>
              <a:rPr sz="2600" spc="-165" dirty="0">
                <a:latin typeface="Microsoft Sans Serif"/>
                <a:cs typeface="Microsoft Sans Serif"/>
              </a:rPr>
              <a:t>(PRIMA</a:t>
            </a:r>
            <a:r>
              <a:rPr sz="2600" spc="-575" dirty="0">
                <a:latin typeface="Microsoft Sans Serif"/>
                <a:cs typeface="Microsoft Sans Serif"/>
              </a:rPr>
              <a:t>R</a:t>
            </a:r>
            <a:r>
              <a:rPr sz="2600" spc="-165" dirty="0">
                <a:latin typeface="Microsoft Sans Serif"/>
                <a:cs typeface="Microsoft Sans Serif"/>
              </a:rPr>
              <a:t>Y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229" dirty="0">
                <a:latin typeface="Microsoft Sans Serif"/>
                <a:cs typeface="Microsoft Sans Serif"/>
              </a:rPr>
              <a:t>KE</a:t>
            </a:r>
            <a:r>
              <a:rPr sz="2600" spc="-505" dirty="0">
                <a:latin typeface="Microsoft Sans Serif"/>
                <a:cs typeface="Microsoft Sans Serif"/>
              </a:rPr>
              <a:t>Y</a:t>
            </a:r>
            <a:r>
              <a:rPr sz="2600" spc="-155" dirty="0">
                <a:latin typeface="Microsoft Sans Serif"/>
                <a:cs typeface="Microsoft Sans Serif"/>
              </a:rPr>
              <a:t>,</a:t>
            </a:r>
            <a:r>
              <a:rPr sz="2600" spc="-229" dirty="0">
                <a:latin typeface="Microsoft Sans Serif"/>
                <a:cs typeface="Microsoft Sans Serif"/>
              </a:rPr>
              <a:t> </a:t>
            </a:r>
            <a:r>
              <a:rPr sz="2600" spc="-254" dirty="0">
                <a:latin typeface="Microsoft Sans Serif"/>
                <a:cs typeface="Microsoft Sans Serif"/>
              </a:rPr>
              <a:t>FOR</a:t>
            </a:r>
            <a:r>
              <a:rPr sz="2600" spc="-240" dirty="0">
                <a:latin typeface="Microsoft Sans Serif"/>
                <a:cs typeface="Microsoft Sans Serif"/>
              </a:rPr>
              <a:t>E</a:t>
            </a:r>
            <a:r>
              <a:rPr sz="2600" spc="-5" dirty="0">
                <a:latin typeface="Microsoft Sans Serif"/>
                <a:cs typeface="Microsoft Sans Serif"/>
              </a:rPr>
              <a:t>IGN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KEY)</a:t>
            </a:r>
            <a:endParaRPr sz="26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ts val="3085"/>
              </a:lnSpc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185" dirty="0">
                <a:latin typeface="Microsoft Sans Serif"/>
                <a:cs typeface="Microsoft Sans Serif"/>
              </a:rPr>
              <a:t>SQL2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05" dirty="0">
                <a:latin typeface="Microsoft Sans Serif"/>
                <a:cs typeface="Microsoft Sans Serif"/>
              </a:rPr>
              <a:t>(9</a:t>
            </a:r>
            <a:r>
              <a:rPr sz="2600" spc="-120" dirty="0">
                <a:latin typeface="Microsoft Sans Serif"/>
                <a:cs typeface="Microsoft Sans Serif"/>
              </a:rPr>
              <a:t>2</a:t>
            </a:r>
            <a:r>
              <a:rPr sz="2600" spc="-105" dirty="0">
                <a:latin typeface="Microsoft Sans Serif"/>
                <a:cs typeface="Microsoft Sans Serif"/>
              </a:rPr>
              <a:t>)</a:t>
            </a:r>
            <a:r>
              <a:rPr sz="2600" spc="-80" dirty="0">
                <a:latin typeface="Microsoft Sans Serif"/>
                <a:cs typeface="Microsoft Sans Serif"/>
              </a:rPr>
              <a:t>:</a:t>
            </a:r>
            <a:r>
              <a:rPr sz="2600" spc="-245" dirty="0">
                <a:latin typeface="Microsoft Sans Serif"/>
                <a:cs typeface="Microsoft Sans Serif"/>
              </a:rPr>
              <a:t> </a:t>
            </a:r>
            <a:r>
              <a:rPr sz="2600" spc="-110" dirty="0">
                <a:latin typeface="Microsoft Sans Serif"/>
                <a:cs typeface="Microsoft Sans Serif"/>
              </a:rPr>
              <a:t>l</a:t>
            </a:r>
            <a:r>
              <a:rPr sz="2600" spc="-250" dirty="0">
                <a:latin typeface="Microsoft Sans Serif"/>
                <a:cs typeface="Microsoft Sans Serif"/>
              </a:rPr>
              <a:t>a</a:t>
            </a:r>
            <a:r>
              <a:rPr sz="2600" spc="-240" dirty="0">
                <a:latin typeface="Microsoft Sans Serif"/>
                <a:cs typeface="Microsoft Sans Serif"/>
              </a:rPr>
              <a:t>n</a:t>
            </a:r>
            <a:r>
              <a:rPr sz="2600" spc="-235" dirty="0">
                <a:latin typeface="Microsoft Sans Serif"/>
                <a:cs typeface="Microsoft Sans Serif"/>
              </a:rPr>
              <a:t>g</a:t>
            </a:r>
            <a:r>
              <a:rPr sz="2600" spc="-335" dirty="0">
                <a:latin typeface="Microsoft Sans Serif"/>
                <a:cs typeface="Microsoft Sans Serif"/>
              </a:rPr>
              <a:t>a</a:t>
            </a:r>
            <a:r>
              <a:rPr sz="2600" spc="-330" dirty="0">
                <a:latin typeface="Microsoft Sans Serif"/>
                <a:cs typeface="Microsoft Sans Serif"/>
              </a:rPr>
              <a:t>g</a:t>
            </a:r>
            <a:r>
              <a:rPr sz="2600" spc="-200" dirty="0">
                <a:latin typeface="Microsoft Sans Serif"/>
                <a:cs typeface="Microsoft Sans Serif"/>
              </a:rPr>
              <a:t>e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114" dirty="0">
                <a:latin typeface="Microsoft Sans Serif"/>
                <a:cs typeface="Microsoft Sans Serif"/>
              </a:rPr>
              <a:t>comp</a:t>
            </a:r>
            <a:r>
              <a:rPr sz="2600" spc="-40" dirty="0">
                <a:latin typeface="Microsoft Sans Serif"/>
                <a:cs typeface="Microsoft Sans Serif"/>
              </a:rPr>
              <a:t>l</a:t>
            </a:r>
            <a:r>
              <a:rPr sz="2600" spc="-30" dirty="0">
                <a:latin typeface="Microsoft Sans Serif"/>
                <a:cs typeface="Microsoft Sans Serif"/>
              </a:rPr>
              <a:t>et</a:t>
            </a:r>
            <a:r>
              <a:rPr sz="2600" spc="15" dirty="0">
                <a:latin typeface="Microsoft Sans Serif"/>
                <a:cs typeface="Microsoft Sans Serif"/>
              </a:rPr>
              <a:t> </a:t>
            </a:r>
            <a:r>
              <a:rPr sz="2600" spc="-335" dirty="0">
                <a:latin typeface="Microsoft Sans Serif"/>
                <a:cs typeface="Microsoft Sans Serif"/>
              </a:rPr>
              <a:t>à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3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-120" dirty="0">
                <a:latin typeface="Microsoft Sans Serif"/>
                <a:cs typeface="Microsoft Sans Serif"/>
              </a:rPr>
              <a:t>n</a:t>
            </a:r>
            <a:r>
              <a:rPr sz="2600" spc="-40" dirty="0">
                <a:latin typeface="Microsoft Sans Serif"/>
                <a:cs typeface="Microsoft Sans Serif"/>
              </a:rPr>
              <a:t>i</a:t>
            </a:r>
            <a:r>
              <a:rPr sz="2600" spc="-210" dirty="0">
                <a:latin typeface="Microsoft Sans Serif"/>
                <a:cs typeface="Microsoft Sans Serif"/>
              </a:rPr>
              <a:t>v</a:t>
            </a:r>
            <a:r>
              <a:rPr sz="2600" spc="-229" dirty="0">
                <a:latin typeface="Microsoft Sans Serif"/>
                <a:cs typeface="Microsoft Sans Serif"/>
              </a:rPr>
              <a:t>ea</a:t>
            </a:r>
            <a:r>
              <a:rPr sz="2600" spc="-225" dirty="0">
                <a:latin typeface="Microsoft Sans Serif"/>
                <a:cs typeface="Microsoft Sans Serif"/>
              </a:rPr>
              <a:t>u</a:t>
            </a:r>
            <a:r>
              <a:rPr sz="2600" dirty="0">
                <a:latin typeface="Microsoft Sans Serif"/>
                <a:cs typeface="Microsoft Sans Serif"/>
              </a:rPr>
              <a:t>x</a:t>
            </a:r>
            <a:endParaRPr sz="2600">
              <a:latin typeface="Microsoft Sans Serif"/>
              <a:cs typeface="Microsoft Sans Serif"/>
            </a:endParaRPr>
          </a:p>
          <a:p>
            <a:pPr marL="570230" lvl="1" indent="-238125">
              <a:lnSpc>
                <a:spcPts val="3040"/>
              </a:lnSpc>
              <a:buClr>
                <a:srgbClr val="3891A7"/>
              </a:buClr>
              <a:buFont typeface="Verdana"/>
              <a:buChar char="◦"/>
              <a:tabLst>
                <a:tab pos="570865" algn="l"/>
              </a:tabLst>
            </a:pPr>
            <a:r>
              <a:rPr sz="2600" spc="-200" dirty="0">
                <a:latin typeface="Microsoft Sans Serif"/>
                <a:cs typeface="Microsoft Sans Serif"/>
              </a:rPr>
              <a:t>SQL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145" dirty="0">
                <a:latin typeface="Microsoft Sans Serif"/>
                <a:cs typeface="Microsoft Sans Serif"/>
              </a:rPr>
              <a:t>3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:</a:t>
            </a:r>
            <a:r>
              <a:rPr sz="2600" spc="-225" dirty="0">
                <a:latin typeface="Microsoft Sans Serif"/>
                <a:cs typeface="Microsoft Sans Serif"/>
              </a:rPr>
              <a:t> </a:t>
            </a:r>
            <a:r>
              <a:rPr sz="2600" spc="-175" dirty="0">
                <a:latin typeface="Microsoft Sans Serif"/>
                <a:cs typeface="Microsoft Sans Serif"/>
              </a:rPr>
              <a:t>les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70" dirty="0">
                <a:latin typeface="Microsoft Sans Serif"/>
                <a:cs typeface="Microsoft Sans Serif"/>
              </a:rPr>
              <a:t>notions</a:t>
            </a:r>
            <a:r>
              <a:rPr sz="2600" spc="10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d'objets</a:t>
            </a:r>
            <a:r>
              <a:rPr sz="2600" spc="5" dirty="0">
                <a:latin typeface="Microsoft Sans Serif"/>
                <a:cs typeface="Microsoft Sans Serif"/>
              </a:rPr>
              <a:t> </a:t>
            </a:r>
            <a:r>
              <a:rPr sz="2600" spc="-170" dirty="0">
                <a:latin typeface="Microsoft Sans Serif"/>
                <a:cs typeface="Microsoft Sans Serif"/>
              </a:rPr>
              <a:t>(TRIGGER,</a:t>
            </a:r>
            <a:r>
              <a:rPr sz="2600" spc="-245" dirty="0">
                <a:latin typeface="Microsoft Sans Serif"/>
                <a:cs typeface="Microsoft Sans Serif"/>
              </a:rPr>
              <a:t> </a:t>
            </a:r>
            <a:r>
              <a:rPr sz="2600" spc="-190" dirty="0">
                <a:latin typeface="Microsoft Sans Serif"/>
                <a:cs typeface="Microsoft Sans Serif"/>
              </a:rPr>
              <a:t>ROLE).</a:t>
            </a:r>
            <a:endParaRPr sz="2600">
              <a:latin typeface="Microsoft Sans Serif"/>
              <a:cs typeface="Microsoft Sans Serif"/>
            </a:endParaRPr>
          </a:p>
          <a:p>
            <a:pPr marL="295910" marR="87630" indent="-283845">
              <a:lnSpc>
                <a:spcPts val="2880"/>
              </a:lnSpc>
              <a:spcBef>
                <a:spcPts val="625"/>
              </a:spcBef>
              <a:buClr>
                <a:srgbClr val="3891A7"/>
              </a:buClr>
              <a:buSzPct val="80000"/>
              <a:buFont typeface="Segoe UI Symbol"/>
              <a:buChar char="⚫"/>
              <a:tabLst>
                <a:tab pos="296545" algn="l"/>
              </a:tabLst>
            </a:pPr>
            <a:r>
              <a:rPr sz="3000" spc="-300" dirty="0">
                <a:latin typeface="Microsoft Sans Serif"/>
                <a:cs typeface="Microsoft Sans Serif"/>
              </a:rPr>
              <a:t>L</a:t>
            </a:r>
            <a:r>
              <a:rPr sz="3000" spc="-295" dirty="0">
                <a:latin typeface="Microsoft Sans Serif"/>
                <a:cs typeface="Microsoft Sans Serif"/>
              </a:rPr>
              <a:t>a</a:t>
            </a:r>
            <a:r>
              <a:rPr sz="3000" spc="20" dirty="0">
                <a:latin typeface="Microsoft Sans Serif"/>
                <a:cs typeface="Microsoft Sans Serif"/>
              </a:rPr>
              <a:t> </a:t>
            </a:r>
            <a:r>
              <a:rPr sz="3000" spc="-130" dirty="0">
                <a:latin typeface="Microsoft Sans Serif"/>
                <a:cs typeface="Microsoft Sans Serif"/>
              </a:rPr>
              <a:t>plupa</a:t>
            </a:r>
            <a:r>
              <a:rPr sz="3000" spc="-30" dirty="0">
                <a:latin typeface="Microsoft Sans Serif"/>
                <a:cs typeface="Microsoft Sans Serif"/>
              </a:rPr>
              <a:t>r</a:t>
            </a:r>
            <a:r>
              <a:rPr sz="3000" spc="165" dirty="0">
                <a:latin typeface="Microsoft Sans Serif"/>
                <a:cs typeface="Microsoft Sans Serif"/>
              </a:rPr>
              <a:t>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240" dirty="0">
                <a:latin typeface="Microsoft Sans Serif"/>
                <a:cs typeface="Microsoft Sans Serif"/>
              </a:rPr>
              <a:t>des</a:t>
            </a:r>
            <a:r>
              <a:rPr sz="3000" spc="25" dirty="0">
                <a:latin typeface="Microsoft Sans Serif"/>
                <a:cs typeface="Microsoft Sans Serif"/>
              </a:rPr>
              <a:t> </a:t>
            </a:r>
            <a:r>
              <a:rPr sz="3000" spc="-295" dirty="0">
                <a:latin typeface="Microsoft Sans Serif"/>
                <a:cs typeface="Microsoft Sans Serif"/>
              </a:rPr>
              <a:t>sy</a:t>
            </a:r>
            <a:r>
              <a:rPr sz="3000" spc="-310" dirty="0">
                <a:latin typeface="Microsoft Sans Serif"/>
                <a:cs typeface="Microsoft Sans Serif"/>
              </a:rPr>
              <a:t>s</a:t>
            </a:r>
            <a:r>
              <a:rPr sz="3000" spc="-170" dirty="0">
                <a:latin typeface="Microsoft Sans Serif"/>
                <a:cs typeface="Microsoft Sans Serif"/>
              </a:rPr>
              <a:t>tèmes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125" dirty="0">
                <a:latin typeface="Microsoft Sans Serif"/>
                <a:cs typeface="Microsoft Sans Serif"/>
              </a:rPr>
              <a:t>suppo</a:t>
            </a:r>
            <a:r>
              <a:rPr sz="3000" spc="-25" dirty="0">
                <a:latin typeface="Microsoft Sans Serif"/>
                <a:cs typeface="Microsoft Sans Serif"/>
              </a:rPr>
              <a:t>r</a:t>
            </a:r>
            <a:r>
              <a:rPr sz="3000" spc="-20" dirty="0">
                <a:latin typeface="Microsoft Sans Serif"/>
                <a:cs typeface="Microsoft Sans Serif"/>
              </a:rPr>
              <a:t>tent</a:t>
            </a:r>
            <a:r>
              <a:rPr sz="3000" spc="35" dirty="0">
                <a:latin typeface="Microsoft Sans Serif"/>
                <a:cs typeface="Microsoft Sans Serif"/>
              </a:rPr>
              <a:t> </a:t>
            </a:r>
            <a:r>
              <a:rPr sz="3000" spc="-625" dirty="0">
                <a:latin typeface="Microsoft Sans Serif"/>
                <a:cs typeface="Microsoft Sans Serif"/>
              </a:rPr>
              <a:t>S</a:t>
            </a:r>
            <a:r>
              <a:rPr sz="3000" spc="-45" dirty="0">
                <a:latin typeface="Microsoft Sans Serif"/>
                <a:cs typeface="Microsoft Sans Serif"/>
              </a:rPr>
              <a:t>Q</a:t>
            </a:r>
            <a:r>
              <a:rPr sz="3000" spc="-25" dirty="0">
                <a:latin typeface="Microsoft Sans Serif"/>
                <a:cs typeface="Microsoft Sans Serif"/>
              </a:rPr>
              <a:t>L</a:t>
            </a:r>
            <a:r>
              <a:rPr sz="3000" spc="-110" dirty="0">
                <a:latin typeface="Microsoft Sans Serif"/>
                <a:cs typeface="Microsoft Sans Serif"/>
              </a:rPr>
              <a:t>1  </a:t>
            </a:r>
            <a:r>
              <a:rPr sz="3000" spc="-95" dirty="0">
                <a:latin typeface="Microsoft Sans Serif"/>
                <a:cs typeface="Microsoft Sans Serif"/>
              </a:rPr>
              <a:t>complet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5400000" flipH="1">
            <a:off x="-1842441" y="2147241"/>
            <a:ext cx="3260548" cy="1861666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rot="-5400000" flipH="1">
            <a:off x="7834959" y="4144493"/>
            <a:ext cx="3260548" cy="1861666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480" y="15240"/>
            <a:ext cx="1828800" cy="1112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33F132AE5EF8488D17B367ABC2472A" ma:contentTypeVersion="2" ma:contentTypeDescription="Crée un document." ma:contentTypeScope="" ma:versionID="1b977bdcf66e18d240611d81c626ab50">
  <xsd:schema xmlns:xsd="http://www.w3.org/2001/XMLSchema" xmlns:xs="http://www.w3.org/2001/XMLSchema" xmlns:p="http://schemas.microsoft.com/office/2006/metadata/properties" xmlns:ns2="376f24a6-35bf-455d-ace9-926edfbc2d46" targetNamespace="http://schemas.microsoft.com/office/2006/metadata/properties" ma:root="true" ma:fieldsID="5136a17542ba51c2068392899d618da1" ns2:_="">
    <xsd:import namespace="376f24a6-35bf-455d-ace9-926edfbc2d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6f24a6-35bf-455d-ace9-926edfbc2d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8D7999-19E1-4235-A11A-6E055FC6517E}"/>
</file>

<file path=customXml/itemProps2.xml><?xml version="1.0" encoding="utf-8"?>
<ds:datastoreItem xmlns:ds="http://schemas.openxmlformats.org/officeDocument/2006/customXml" ds:itemID="{8AE843A3-631D-44B2-9972-E6DBD46098F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11099</Words>
  <Application>Microsoft Office PowerPoint</Application>
  <PresentationFormat>On-screen Show (4:3)</PresentationFormat>
  <Paragraphs>2659</Paragraphs>
  <Slides>207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27" baseType="lpstr">
      <vt:lpstr>Arial</vt:lpstr>
      <vt:lpstr>Arial MT</vt:lpstr>
      <vt:lpstr>Calibri</vt:lpstr>
      <vt:lpstr>Cambria</vt:lpstr>
      <vt:lpstr>Courier New</vt:lpstr>
      <vt:lpstr>Georgia</vt:lpstr>
      <vt:lpstr>Hammersmith One</vt:lpstr>
      <vt:lpstr>Lucida Sans Unicode</vt:lpstr>
      <vt:lpstr>Microsoft Sans Serif</vt:lpstr>
      <vt:lpstr>Public Sans</vt:lpstr>
      <vt:lpstr>Roboto</vt:lpstr>
      <vt:lpstr>Roboto Bold</vt:lpstr>
      <vt:lpstr>Roboto Bold Italics</vt:lpstr>
      <vt:lpstr>Segoe UI Symbol</vt:lpstr>
      <vt:lpstr>Symbol</vt:lpstr>
      <vt:lpstr>Times New Roman</vt:lpstr>
      <vt:lpstr>Trebuchet MS</vt:lpstr>
      <vt:lpstr>Verdana</vt:lpstr>
      <vt:lpstr>Wingdings</vt:lpstr>
      <vt:lpstr>Office Theme</vt:lpstr>
      <vt:lpstr>PowerPoint Presentation</vt:lpstr>
      <vt:lpstr>Plan détaillé</vt:lpstr>
      <vt:lpstr>Plan détaillé</vt:lpstr>
      <vt:lpstr>Plan détaillé</vt:lpstr>
      <vt:lpstr>Connaissances acquises</vt:lpstr>
      <vt:lpstr>Méthodes d„évaluation</vt:lpstr>
      <vt:lpstr>Références</vt:lpstr>
      <vt:lpstr>SYSTÈME DE GESTION  DE BASE DE DONNÉES</vt:lpstr>
      <vt:lpstr>Des données ? Est ce important  pour vous ?</vt:lpstr>
      <vt:lpstr>Nécessités…</vt:lpstr>
      <vt:lpstr>Historique…</vt:lpstr>
      <vt:lpstr>Les limites à l‟utilisation des fichiers (1)</vt:lpstr>
      <vt:lpstr>Les limites à l‟utilisation des fichiers (2)</vt:lpstr>
      <vt:lpstr>Les limites à l‟utilisation des fichiers (3)</vt:lpstr>
      <vt:lpstr>BASE DE DONNÉES</vt:lpstr>
      <vt:lpstr>Définition intuitive d‟une BDD (1)</vt:lpstr>
      <vt:lpstr>Définition intuitive d‟une BDD (2)</vt:lpstr>
      <vt:lpstr>Base de Données</vt:lpstr>
      <vt:lpstr>SGBD (1)</vt:lpstr>
      <vt:lpstr>SGBD (2)</vt:lpstr>
      <vt:lpstr>Objectifs des SGBD (1)</vt:lpstr>
      <vt:lpstr>Objectifs des SGBD (2)</vt:lpstr>
      <vt:lpstr>Objectifs des SGBD (3)</vt:lpstr>
      <vt:lpstr>Objectifs des SGBD (4)</vt:lpstr>
      <vt:lpstr>Objectifs des SGBD (5)</vt:lpstr>
      <vt:lpstr>Trois Fonctions d‟un SGBD</vt:lpstr>
      <vt:lpstr>Définition et description des données</vt:lpstr>
      <vt:lpstr>Définition et description des données  niveau physique</vt:lpstr>
      <vt:lpstr>Définition et description des données  niveau logique (conceptuel)</vt:lpstr>
      <vt:lpstr>Définition et description des données  niveau externe</vt:lpstr>
      <vt:lpstr>Manipulation et restitution des données</vt:lpstr>
      <vt:lpstr>Modèles de SGBD</vt:lpstr>
      <vt:lpstr>Architecture</vt:lpstr>
      <vt:lpstr>Architecture client / serveur</vt:lpstr>
      <vt:lpstr>Architecture 3 tiers</vt:lpstr>
      <vt:lpstr>Bases de données distribuées</vt:lpstr>
      <vt:lpstr>COMMENT CONCEVOIR UNE BASE DE DONNÉES  RELATIONNELLE ?</vt:lpstr>
      <vt:lpstr>Démarche de construction d‟une BDD  relationnelle</vt:lpstr>
      <vt:lpstr>MODÉLISATION DE  DONNÉES</vt:lpstr>
      <vt:lpstr>Modèle conceptuel de données</vt:lpstr>
      <vt:lpstr>Modèle Entité-Association</vt:lpstr>
      <vt:lpstr>Modèle Entité-Association</vt:lpstr>
      <vt:lpstr>Exemple (MCD)</vt:lpstr>
      <vt:lpstr>Exemple</vt:lpstr>
      <vt:lpstr>MODÉLISATION  LOGIQUE DE DONNÉES</vt:lpstr>
      <vt:lpstr>Objectif</vt:lpstr>
      <vt:lpstr>Modèles Logiques</vt:lpstr>
      <vt:lpstr>Modèle Logique de Données (MLD)</vt:lpstr>
      <vt:lpstr>Le modèle relationnel</vt:lpstr>
      <vt:lpstr>Le modèle relationnel</vt:lpstr>
      <vt:lpstr>Exemple (MLD- Graphique)</vt:lpstr>
      <vt:lpstr>Exemple (MLD Relationnel)</vt:lpstr>
      <vt:lpstr>PASSAGE MCD -&gt; MLD</vt:lpstr>
      <vt:lpstr>Passage MCD  MLD relationnel</vt:lpstr>
      <vt:lpstr>Règle 1 - Entité</vt:lpstr>
      <vt:lpstr>Associations</vt:lpstr>
      <vt:lpstr>Règle 2 – Relation binaire (?,*)-(1,1)</vt:lpstr>
      <vt:lpstr>Règle 2 – Relation binaire (?,*)-(1,1)</vt:lpstr>
      <vt:lpstr>Règle 2 – Relation binaire (?,*)-(1,1)</vt:lpstr>
      <vt:lpstr>Règle 2 – Relation binaire (?,*)-(1,1)</vt:lpstr>
      <vt:lpstr>Règle 2 – Relation binaire (?,*)-(1,1)</vt:lpstr>
      <vt:lpstr>Règle 2 – Relation binaire (?,*)-(1,1)</vt:lpstr>
      <vt:lpstr>Règle 3 – Relation binaire (?,*)-(0,1)</vt:lpstr>
      <vt:lpstr>Règle 3 – Relation binaire (?,*)-(0,1)</vt:lpstr>
      <vt:lpstr>Règle 3 – Relation binaire (?,*)-(0,1)</vt:lpstr>
      <vt:lpstr>Règle 3 – Relation binaire (?,*)-(0,1)</vt:lpstr>
      <vt:lpstr>Règle 3 – Relation binaire (?,*)-(0,1)</vt:lpstr>
      <vt:lpstr>Règle 3 – Relation binaire (?,*)-(0,1)</vt:lpstr>
      <vt:lpstr>Règle 3 – Relation binaire (?,*)-(0,1)</vt:lpstr>
      <vt:lpstr>Règle 3 – Relation binaire (?,*)-(0,1)</vt:lpstr>
      <vt:lpstr>Règle 4 – Relation binaire (*,n)-(*,n)</vt:lpstr>
      <vt:lpstr>Règle 4 – Relation binaire (*,n)-(*,n)</vt:lpstr>
      <vt:lpstr>Règle 4 – Relation binaire (*,n)-(*,n)</vt:lpstr>
      <vt:lpstr>Règle 5 – Relation ternaire ou +</vt:lpstr>
      <vt:lpstr>Relation réflexive</vt:lpstr>
      <vt:lpstr>Relation réflexive</vt:lpstr>
      <vt:lpstr>Relation réflexive</vt:lpstr>
      <vt:lpstr>ETUDE DE CAS</vt:lpstr>
      <vt:lpstr>Exemple (MCD)</vt:lpstr>
      <vt:lpstr>Exemple</vt:lpstr>
      <vt:lpstr>Exemple</vt:lpstr>
      <vt:lpstr>Exemple</vt:lpstr>
      <vt:lpstr>Exemple</vt:lpstr>
      <vt:lpstr>Exemple (MLD- Graphique)</vt:lpstr>
      <vt:lpstr>Exemple (MLD Relationnel)</vt:lpstr>
      <vt:lpstr>SQL</vt:lpstr>
      <vt:lpstr>THÉORIE DE LA  NORMALISATION</vt:lpstr>
      <vt:lpstr>PowerPoint Presentation</vt:lpstr>
      <vt:lpstr>Les dépendances fonctionnelles</vt:lpstr>
      <vt:lpstr>PowerPoint Presentation</vt:lpstr>
      <vt:lpstr>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MCD doit être élaboré sous la troisième forme</vt:lpstr>
      <vt:lpstr>STRUCTURED QUERY  LANGUAGE (SQL)</vt:lpstr>
      <vt:lpstr>SQL</vt:lpstr>
      <vt:lpstr>PowerPoint Presentation</vt:lpstr>
      <vt:lpstr>Schéma utilisé</vt:lpstr>
      <vt:lpstr>Requêtes SQL simples</vt:lpstr>
      <vt:lpstr>Requêtes SQL simples</vt:lpstr>
      <vt:lpstr>Requêtes SQL simples</vt:lpstr>
      <vt:lpstr>Requêtes SQL simples</vt:lpstr>
      <vt:lpstr>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Requêtes SQL simples</vt:lpstr>
      <vt:lpstr>Conflits de noms d'attribut</vt:lpstr>
      <vt:lpstr>Requêtes SQL simples</vt:lpstr>
      <vt:lpstr>Requêtes SQL simples</vt:lpstr>
      <vt:lpstr>Opérateurs ensemblistes</vt:lpstr>
      <vt:lpstr>Opérateurs ensemblistes</vt:lpstr>
      <vt:lpstr>Opérateurs ensemblistes</vt:lpstr>
      <vt:lpstr>Opérateurs ensemblistes</vt:lpstr>
      <vt:lpstr>Opérateurs ensemblistes</vt:lpstr>
      <vt:lpstr>Opérateurs ensemblistes</vt:lpstr>
      <vt:lpstr>Opérateurs ensemblistes</vt:lpstr>
      <vt:lpstr>Opérateurs ensemblistes</vt:lpstr>
      <vt:lpstr>Opérateurs ensemblistes</vt:lpstr>
      <vt:lpstr>Produit cartésien</vt:lpstr>
      <vt:lpstr>Produit cartésien</vt:lpstr>
      <vt:lpstr>Conflits de noms d'attributs</vt:lpstr>
      <vt:lpstr>Conflits de noms d'attributs</vt:lpstr>
      <vt:lpstr>Conflits de noms d'attributs</vt:lpstr>
      <vt:lpstr>Conflits de noms d'attributs</vt:lpstr>
      <vt:lpstr>Conflits de noms d'attributs</vt:lpstr>
      <vt:lpstr>Thêta-produit (thêta-jointure)</vt:lpstr>
      <vt:lpstr>Jointure naturelle (*)</vt:lpstr>
      <vt:lpstr>Jointure naturelle (*)</vt:lpstr>
      <vt:lpstr>Jointure naturelle (*)</vt:lpstr>
      <vt:lpstr>Jointure naturelle de plusieurs tables</vt:lpstr>
      <vt:lpstr>Jointure naturelle de plusieurs tables</vt:lpstr>
      <vt:lpstr>Auto-Jointure</vt:lpstr>
      <vt:lpstr>Auto-Jointure</vt:lpstr>
      <vt:lpstr>Auto-Jointure</vt:lpstr>
      <vt:lpstr>Expressions générales sur les  colonnes</vt:lpstr>
      <vt:lpstr>Expressions générales sur les colonnes</vt:lpstr>
      <vt:lpstr>Expression sur colonne du WHERE</vt:lpstr>
      <vt:lpstr>Fonctions</vt:lpstr>
      <vt:lpstr>Fonctions dépendantes du SGBD</vt:lpstr>
      <vt:lpstr>Fonctions arithmétiques et  ensemblistes</vt:lpstr>
      <vt:lpstr>Fonctions arithmétiques et  ensemblistes</vt:lpstr>
      <vt:lpstr>Fonctions ensemblistes</vt:lpstr>
      <vt:lpstr>Fonctions ensemblistes</vt:lpstr>
      <vt:lpstr>Fonctions ensemblistes</vt:lpstr>
      <vt:lpstr>Fonctions ensemblistes</vt:lpstr>
      <vt:lpstr>Partition d'une table avec GROUP BY</vt:lpstr>
      <vt:lpstr>Partition d'une table avec GROUP BY</vt:lpstr>
      <vt:lpstr>Partition d'une table avec GROUP BY</vt:lpstr>
      <vt:lpstr>Clause HAVING</vt:lpstr>
      <vt:lpstr>Clause HAVING</vt:lpstr>
      <vt:lpstr>Clause HAVING</vt:lpstr>
      <vt:lpstr>Clause HAVING</vt:lpstr>
      <vt:lpstr>SELECT imbriqué</vt:lpstr>
      <vt:lpstr>SELECT imbriqué</vt:lpstr>
      <vt:lpstr>SELECT imbriqué</vt:lpstr>
      <vt:lpstr>SELECT imbriqué corrélé</vt:lpstr>
      <vt:lpstr>Condition ALL</vt:lpstr>
      <vt:lpstr>Condition ALL</vt:lpstr>
      <vt:lpstr>Condition ANY (SOME)</vt:lpstr>
      <vt:lpstr>Condition ANY</vt:lpstr>
      <vt:lpstr>Test d’ensemble vide EXISTS</vt:lpstr>
      <vt:lpstr>Test d’ensemble vide EXISTS</vt:lpstr>
      <vt:lpstr>Test de double (UNIQUE)</vt:lpstr>
      <vt:lpstr>CRÉATION DES VUES</vt:lpstr>
      <vt:lpstr>Définition</vt:lpstr>
      <vt:lpstr>Commande de création d‟une vue</vt:lpstr>
      <vt:lpstr>Création d'une vue  de la table Article</vt:lpstr>
      <vt:lpstr>de la table Article</vt:lpstr>
      <vt:lpstr>Utilité des vues</vt:lpstr>
      <vt:lpstr>Utilité des vues</vt:lpstr>
      <vt:lpstr>Exemple (droits limités)</vt:lpstr>
      <vt:lpstr>Exemple – (simplification)</vt:lpstr>
      <vt:lpstr>Mise à jour d‟une vue</vt:lpstr>
      <vt:lpstr>Exercice</vt:lpstr>
      <vt:lpstr>Solution</vt:lpstr>
      <vt:lpstr>Mise à jour d‟une vue</vt:lpstr>
      <vt:lpstr>PROCÉDURES ET  FONCTIONS  STOCKÉES</vt:lpstr>
      <vt:lpstr>Procédure stockée</vt:lpstr>
      <vt:lpstr>Procédure stockée</vt:lpstr>
      <vt:lpstr>Utilité des procédures stockées</vt:lpstr>
      <vt:lpstr>Création d‟une procédure stockée</vt:lpstr>
      <vt:lpstr>Création d‟une procédure stockée</vt:lpstr>
      <vt:lpstr>Création d‟une procédure stockée</vt:lpstr>
      <vt:lpstr>Paramètres d‟une procédure</vt:lpstr>
      <vt:lpstr>PROCEDURES / PARAMETRES</vt:lpstr>
      <vt:lpstr>PROCEDURES / PARAMETRES</vt:lpstr>
      <vt:lpstr>Remarques</vt:lpstr>
      <vt:lpstr>Fonction Stockée</vt:lpstr>
      <vt:lpstr>FONCTIONS / CREATION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détaillé</dc:title>
  <dc:creator>Rony El Ghawi</dc:creator>
  <cp:lastModifiedBy>Samer Dawaliby</cp:lastModifiedBy>
  <cp:revision>13</cp:revision>
  <dcterms:created xsi:type="dcterms:W3CDTF">2023-02-01T12:50:36Z</dcterms:created>
  <dcterms:modified xsi:type="dcterms:W3CDTF">2023-02-02T07:30:29Z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2023-02-01T00:00:00Z</vt:filetime>
  </property>
</Properties>
</file>